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511" r:id="rId5"/>
    <p:sldId id="494" r:id="rId6"/>
    <p:sldId id="508" r:id="rId7"/>
    <p:sldId id="489" r:id="rId8"/>
    <p:sldId id="487" r:id="rId9"/>
    <p:sldId id="502" r:id="rId10"/>
    <p:sldId id="509" r:id="rId11"/>
    <p:sldId id="503" r:id="rId12"/>
    <p:sldId id="516" r:id="rId13"/>
    <p:sldId id="510" r:id="rId14"/>
    <p:sldId id="495" r:id="rId15"/>
    <p:sldId id="496" r:id="rId16"/>
    <p:sldId id="497" r:id="rId17"/>
    <p:sldId id="498" r:id="rId18"/>
    <p:sldId id="499" r:id="rId19"/>
    <p:sldId id="490" r:id="rId20"/>
    <p:sldId id="500" r:id="rId21"/>
    <p:sldId id="507" r:id="rId22"/>
    <p:sldId id="501" r:id="rId23"/>
    <p:sldId id="493" r:id="rId24"/>
  </p:sldIdLst>
  <p:sldSz cx="9144000" cy="6858000" type="screen4x3"/>
  <p:notesSz cx="6858000" cy="9144000"/>
  <p:custDataLst>
    <p:tags r:id="rId2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2">
          <p15:clr>
            <a:srgbClr val="A4A3A4"/>
          </p15:clr>
        </p15:guide>
        <p15:guide id="2" orient="horz" pos="786">
          <p15:clr>
            <a:srgbClr val="A4A3A4"/>
          </p15:clr>
        </p15:guide>
        <p15:guide id="3" orient="horz" pos="3752">
          <p15:clr>
            <a:srgbClr val="A4A3A4"/>
          </p15:clr>
        </p15:guide>
        <p15:guide id="4" orient="horz" pos="4026">
          <p15:clr>
            <a:srgbClr val="A4A3A4"/>
          </p15:clr>
        </p15:guide>
        <p15:guide id="5" orient="horz" pos="106">
          <p15:clr>
            <a:srgbClr val="A4A3A4"/>
          </p15:clr>
        </p15:guide>
        <p15:guide id="6" pos="2880">
          <p15:clr>
            <a:srgbClr val="A4A3A4"/>
          </p15:clr>
        </p15:guide>
        <p15:guide id="7" pos="249">
          <p15:clr>
            <a:srgbClr val="A4A3A4"/>
          </p15:clr>
        </p15:guide>
        <p15:guide id="8" pos="5509">
          <p15:clr>
            <a:srgbClr val="A4A3A4"/>
          </p15:clr>
        </p15:guide>
        <p15:guide id="9" pos="2949">
          <p15:clr>
            <a:srgbClr val="A4A3A4"/>
          </p15:clr>
        </p15:guide>
        <p15:guide id="10" pos="281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esemer, Florence (vzbv)" initials="ZF(" lastIdx="5" clrIdx="0">
    <p:extLst>
      <p:ext uri="{19B8F6BF-5375-455C-9EA6-DF929625EA0E}">
        <p15:presenceInfo xmlns:p15="http://schemas.microsoft.com/office/powerpoint/2012/main" userId="S-1-5-21-1202660629-1500820517-725345543-12679" providerId="AD"/>
      </p:ext>
    </p:extLst>
  </p:cmAuthor>
  <p:cmAuthor id="2" name="Meier, Lisa (vzbv)" initials="ML(" lastIdx="2" clrIdx="1">
    <p:extLst>
      <p:ext uri="{19B8F6BF-5375-455C-9EA6-DF929625EA0E}">
        <p15:presenceInfo xmlns:p15="http://schemas.microsoft.com/office/powerpoint/2012/main" userId="S-1-5-21-1202660629-1500820517-725345543-12677" providerId="AD"/>
      </p:ext>
    </p:extLst>
  </p:cmAuthor>
  <p:cmAuthor id="3" name="Fricke, Vera (vzbv)" initials="FV(" lastIdx="2" clrIdx="2">
    <p:extLst>
      <p:ext uri="{19B8F6BF-5375-455C-9EA6-DF929625EA0E}">
        <p15:presenceInfo xmlns:p15="http://schemas.microsoft.com/office/powerpoint/2012/main" userId="S-1-5-21-1202660629-1500820517-725345543-70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9BA5"/>
    <a:srgbClr val="DB007A"/>
    <a:srgbClr val="6B368A"/>
    <a:srgbClr val="DB0016"/>
    <a:srgbClr val="FFFF66"/>
    <a:srgbClr val="E3B63B"/>
    <a:srgbClr val="E6E6E6"/>
    <a:srgbClr val="0098A1"/>
    <a:srgbClr val="01B2BC"/>
    <a:srgbClr val="FA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80" autoAdjust="0"/>
    <p:restoredTop sz="53440" autoAdjust="0"/>
  </p:normalViewPr>
  <p:slideViewPr>
    <p:cSldViewPr snapToGrid="0" snapToObjects="1">
      <p:cViewPr varScale="1">
        <p:scale>
          <a:sx n="43" d="100"/>
          <a:sy n="43" d="100"/>
        </p:scale>
        <p:origin x="2227" y="43"/>
      </p:cViewPr>
      <p:guideLst>
        <p:guide orient="horz" pos="692"/>
        <p:guide orient="horz" pos="786"/>
        <p:guide orient="horz" pos="3752"/>
        <p:guide orient="horz" pos="4026"/>
        <p:guide orient="horz" pos="106"/>
        <p:guide pos="2880"/>
        <p:guide pos="249"/>
        <p:guide pos="5509"/>
        <p:guide pos="2949"/>
        <p:guide pos="2814"/>
      </p:guideLst>
    </p:cSldViewPr>
  </p:slideViewPr>
  <p:notesTextViewPr>
    <p:cViewPr>
      <p:scale>
        <a:sx n="3" d="2"/>
        <a:sy n="3" d="2"/>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CD77B-8327-4F0D-9503-2EB37784C396}" type="datetimeFigureOut">
              <a:rPr lang="de-DE" smtClean="0"/>
              <a:t>24.01.2024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CF0C2-5947-4F99-BAC1-70BEDFF82D5A}" type="slidenum">
              <a:rPr lang="de-DE" smtClean="0"/>
              <a:t>‹Nr.›</a:t>
            </a:fld>
            <a:endParaRPr lang="de-DE"/>
          </a:p>
        </p:txBody>
      </p:sp>
    </p:spTree>
    <p:extLst>
      <p:ext uri="{BB962C8B-B14F-4D97-AF65-F5344CB8AC3E}">
        <p14:creationId xmlns:p14="http://schemas.microsoft.com/office/powerpoint/2010/main" val="17381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Sprechtext (Vorschlag):</a:t>
            </a:r>
            <a:r>
              <a:rPr lang="de-DE" sz="1200" kern="1200" baseline="0" dirty="0" smtClean="0">
                <a:solidFill>
                  <a:schemeClr val="tx1"/>
                </a:solidFill>
                <a:effectLst/>
                <a:latin typeface="+mn-lt"/>
                <a:ea typeface="+mn-ea"/>
                <a:cs typeface="+mn-cs"/>
              </a:rPr>
              <a:t> </a:t>
            </a:r>
          </a:p>
          <a:p>
            <a:r>
              <a:rPr lang="de-DE" sz="1200" i="1" kern="1200" baseline="0" dirty="0" smtClean="0">
                <a:solidFill>
                  <a:schemeClr val="tx1"/>
                </a:solidFill>
                <a:effectLst/>
                <a:latin typeface="+mn-lt"/>
                <a:ea typeface="+mn-ea"/>
                <a:cs typeface="+mn-cs"/>
              </a:rPr>
              <a:t>„Willkommen im Workshop: Energie! Ressourcen bewusst nutzen.“</a:t>
            </a:r>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a:t>
            </a:fld>
            <a:endParaRPr lang="de-DE"/>
          </a:p>
        </p:txBody>
      </p:sp>
    </p:spTree>
    <p:extLst>
      <p:ext uri="{BB962C8B-B14F-4D97-AF65-F5344CB8AC3E}">
        <p14:creationId xmlns:p14="http://schemas.microsoft.com/office/powerpoint/2010/main" val="2100001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i="1" dirty="0" smtClean="0"/>
              <a:t>„Lasst uns jetzt in den Methodenteil übergehen.“</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10</a:t>
            </a:fld>
            <a:endParaRPr lang="de-DE"/>
          </a:p>
        </p:txBody>
      </p:sp>
    </p:spTree>
    <p:extLst>
      <p:ext uri="{BB962C8B-B14F-4D97-AF65-F5344CB8AC3E}">
        <p14:creationId xmlns:p14="http://schemas.microsoft.com/office/powerpoint/2010/main" val="22166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sz="1200" b="0" i="1" u="none" strike="noStrike" kern="1200" baseline="0" dirty="0" smtClean="0">
                <a:solidFill>
                  <a:schemeClr val="tx1"/>
                </a:solidFill>
                <a:latin typeface="+mn-lt"/>
                <a:ea typeface="+mn-ea"/>
                <a:cs typeface="+mn-cs"/>
              </a:rPr>
              <a:t>„Kurze Videoclips sind ein gutes Format, um zum Beispiel über </a:t>
            </a:r>
            <a:r>
              <a:rPr lang="de-DE" sz="1200" b="0" i="1" u="none" strike="noStrike" kern="1200" baseline="0" dirty="0" err="1" smtClean="0">
                <a:solidFill>
                  <a:schemeClr val="tx1"/>
                </a:solidFill>
                <a:latin typeface="+mn-lt"/>
                <a:ea typeface="+mn-ea"/>
                <a:cs typeface="+mn-cs"/>
              </a:rPr>
              <a:t>Social</a:t>
            </a:r>
            <a:r>
              <a:rPr lang="de-DE" sz="1200" b="0" i="1" u="none" strike="noStrike" kern="1200" baseline="0" dirty="0" smtClean="0">
                <a:solidFill>
                  <a:schemeClr val="tx1"/>
                </a:solidFill>
                <a:latin typeface="+mn-lt"/>
                <a:ea typeface="+mn-ea"/>
                <a:cs typeface="+mn-cs"/>
              </a:rPr>
              <a:t> Media oder Messenger euer Anliegen zu verbreiten. Ihr habt viele verschiedene Möglichkeiten, Infos zu veranschaulichen oder selbst vor die Kamera zu treten.</a:t>
            </a:r>
          </a:p>
          <a:p>
            <a:r>
              <a:rPr lang="de-DE" sz="1200" b="0" i="1" u="none" strike="noStrike" kern="1200" baseline="0" dirty="0" smtClean="0">
                <a:solidFill>
                  <a:schemeClr val="tx1"/>
                </a:solidFill>
                <a:latin typeface="+mn-lt"/>
                <a:ea typeface="+mn-ea"/>
                <a:cs typeface="+mn-cs"/>
              </a:rPr>
              <a:t>Wie ihr dabei im Vorfeld am besten vorgeht, erfahrt ihr jetzt.“</a:t>
            </a: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11</a:t>
            </a:fld>
            <a:endParaRPr lang="de-DE"/>
          </a:p>
        </p:txBody>
      </p:sp>
    </p:spTree>
    <p:extLst>
      <p:ext uri="{BB962C8B-B14F-4D97-AF65-F5344CB8AC3E}">
        <p14:creationId xmlns:p14="http://schemas.microsoft.com/office/powerpoint/2010/main" val="1424413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sz="1200" b="0" i="1" u="none" strike="noStrike" kern="1200" baseline="0" dirty="0" smtClean="0">
                <a:solidFill>
                  <a:schemeClr val="tx1"/>
                </a:solidFill>
                <a:latin typeface="+mn-lt"/>
                <a:ea typeface="+mn-ea"/>
                <a:cs typeface="+mn-cs"/>
              </a:rPr>
              <a:t>„Stellt euch zunächst folgende Fragen: </a:t>
            </a:r>
          </a:p>
          <a:p>
            <a:pPr marL="171450" indent="-171450">
              <a:buFontTx/>
              <a:buChar char="-"/>
            </a:pPr>
            <a:r>
              <a:rPr lang="de-DE" i="1" dirty="0" smtClean="0">
                <a:ea typeface="Calibri" panose="020F0502020204030204" pitchFamily="34" charset="0"/>
              </a:rPr>
              <a:t>Was wollt ihr vermitteln? Welches Thema des</a:t>
            </a:r>
            <a:r>
              <a:rPr lang="de-DE" i="1" baseline="0" dirty="0" smtClean="0">
                <a:ea typeface="Calibri" panose="020F0502020204030204" pitchFamily="34" charset="0"/>
              </a:rPr>
              <a:t> Verbraucherschutzes interessiert euch beispielsweise?</a:t>
            </a:r>
          </a:p>
          <a:p>
            <a:pPr marL="171450" indent="-171450">
              <a:buFontTx/>
              <a:buChar char="-"/>
            </a:pPr>
            <a:r>
              <a:rPr lang="de-DE" i="1" dirty="0" smtClean="0">
                <a:ea typeface="Calibri" panose="020F0502020204030204" pitchFamily="34" charset="0"/>
              </a:rPr>
              <a:t>Was braucht eure Peer-Group, also eure Zielgruppe? Zum Beispiel: Haben</a:t>
            </a:r>
            <a:r>
              <a:rPr lang="de-DE" i="1" baseline="0" dirty="0" smtClean="0">
                <a:ea typeface="Calibri" panose="020F0502020204030204" pitchFamily="34" charset="0"/>
              </a:rPr>
              <a:t> sie Vorwissen?</a:t>
            </a:r>
            <a:r>
              <a:rPr lang="de-DE" i="1" dirty="0" smtClean="0">
                <a:ea typeface="Calibri" panose="020F0502020204030204" pitchFamily="34" charset="0"/>
              </a:rPr>
              <a:t> </a:t>
            </a:r>
          </a:p>
          <a:p>
            <a:pPr marL="171450" indent="-171450">
              <a:buFontTx/>
              <a:buChar char="-"/>
            </a:pPr>
            <a:r>
              <a:rPr lang="de-DE" i="1" dirty="0" smtClean="0">
                <a:ea typeface="Calibri" panose="020F0502020204030204" pitchFamily="34" charset="0"/>
              </a:rPr>
              <a:t>Wie möchtet ihr etwas zeigen oder erklären? Stellt ihr euch beispielsweise</a:t>
            </a:r>
            <a:r>
              <a:rPr lang="de-DE" i="1" baseline="0" dirty="0" smtClean="0">
                <a:ea typeface="Calibri" panose="020F0502020204030204" pitchFamily="34" charset="0"/>
              </a:rPr>
              <a:t> vor eine Tafel und zeichnet etwas auf oder führt ihr ein Interview?</a:t>
            </a:r>
            <a:endParaRPr lang="de-DE" i="1" dirty="0" smtClean="0">
              <a:ea typeface="Calibri" panose="020F0502020204030204" pitchFamily="34" charset="0"/>
            </a:endParaRPr>
          </a:p>
          <a:p>
            <a:pPr marL="216000" lvl="4" indent="216000">
              <a:defRPr/>
            </a:pPr>
            <a:endParaRPr lang="de-DE" i="1" dirty="0" smtClean="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1" u="none" strike="noStrike" kern="1200" baseline="0" dirty="0" smtClean="0">
                <a:solidFill>
                  <a:schemeClr val="tx1"/>
                </a:solidFill>
                <a:latin typeface="+mn-lt"/>
                <a:ea typeface="+mn-ea"/>
                <a:cs typeface="+mn-cs"/>
              </a:rPr>
              <a:t>Wenn ihr euch diese Fragen beantwortet habt, erstellt euch ein Storyboard. Ein Storyboard ist der rote Faden für euer Video.“</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12</a:t>
            </a:fld>
            <a:endParaRPr lang="de-DE"/>
          </a:p>
        </p:txBody>
      </p:sp>
    </p:spTree>
    <p:extLst>
      <p:ext uri="{BB962C8B-B14F-4D97-AF65-F5344CB8AC3E}">
        <p14:creationId xmlns:p14="http://schemas.microsoft.com/office/powerpoint/2010/main" val="354722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sz="1200" b="0" i="1" u="none" strike="noStrike" kern="1200" baseline="0" dirty="0" smtClean="0">
                <a:solidFill>
                  <a:schemeClr val="tx1"/>
                </a:solidFill>
                <a:latin typeface="+mn-lt"/>
                <a:ea typeface="+mn-ea"/>
                <a:cs typeface="+mn-cs"/>
              </a:rPr>
              <a:t>„So kann das zum Beispiel aussehen. In einem Storyboard überlegt ihr euch vor dem Video-Clip-Dreh, welche Inhalte, Bilder und Texte ihr wann im Video einbauen möchtet. Ihr teilt das Video hierfür in einzelne Szenen. Fragt euch immer: Wer oder was ist in welcher Szene zu sehen? Was wird gesprochen? </a:t>
            </a:r>
          </a:p>
          <a:p>
            <a:r>
              <a:rPr lang="de-DE" sz="1200" b="0" i="1" u="none" strike="noStrike" kern="1200" baseline="0" dirty="0" smtClean="0">
                <a:solidFill>
                  <a:schemeClr val="tx1"/>
                </a:solidFill>
                <a:latin typeface="+mn-lt"/>
                <a:ea typeface="+mn-ea"/>
                <a:cs typeface="+mn-cs"/>
              </a:rPr>
              <a:t>Die Szenen haltet ihr dann in kleinen Skizzen und Stichpunkten fest.“</a:t>
            </a:r>
            <a:endParaRPr lang="de-DE" i="1"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13</a:t>
            </a:fld>
            <a:endParaRPr lang="de-DE"/>
          </a:p>
        </p:txBody>
      </p:sp>
    </p:spTree>
    <p:extLst>
      <p:ext uri="{BB962C8B-B14F-4D97-AF65-F5344CB8AC3E}">
        <p14:creationId xmlns:p14="http://schemas.microsoft.com/office/powerpoint/2010/main" val="347444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„Wenn</a:t>
            </a:r>
            <a:r>
              <a:rPr lang="de-DE" i="1" baseline="0" dirty="0" smtClean="0"/>
              <a:t> ihr mit dem Dreh loslegt, solltet ihr folgendes beachten.“</a:t>
            </a:r>
          </a:p>
          <a:p>
            <a:endParaRPr lang="de-DE" baseline="0" dirty="0" smtClean="0"/>
          </a:p>
          <a:p>
            <a:r>
              <a:rPr lang="de-DE" b="0" i="0" baseline="0" dirty="0" smtClean="0"/>
              <a:t>Trainer:innen stellen den Inhalt der Folie vor.</a:t>
            </a:r>
            <a:endParaRPr lang="de-DE" b="0" i="0" dirty="0"/>
          </a:p>
        </p:txBody>
      </p:sp>
      <p:sp>
        <p:nvSpPr>
          <p:cNvPr id="4" name="Foliennummernplatzhalter 3"/>
          <p:cNvSpPr>
            <a:spLocks noGrp="1"/>
          </p:cNvSpPr>
          <p:nvPr>
            <p:ph type="sldNum" sz="quarter" idx="10"/>
          </p:nvPr>
        </p:nvSpPr>
        <p:spPr/>
        <p:txBody>
          <a:bodyPr/>
          <a:lstStyle/>
          <a:p>
            <a:fld id="{A13CF0C2-5947-4F99-BAC1-70BEDFF82D5A}" type="slidenum">
              <a:rPr lang="de-DE" smtClean="0"/>
              <a:t>14</a:t>
            </a:fld>
            <a:endParaRPr lang="de-DE"/>
          </a:p>
        </p:txBody>
      </p:sp>
    </p:spTree>
    <p:extLst>
      <p:ext uri="{BB962C8B-B14F-4D97-AF65-F5344CB8AC3E}">
        <p14:creationId xmlns:p14="http://schemas.microsoft.com/office/powerpoint/2010/main" val="380095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baseline="0" dirty="0" smtClean="0"/>
              <a:t>Trainer:innen stellen den Inhalt der Folie vor.</a:t>
            </a:r>
            <a:endParaRPr lang="de-DE" b="0" i="0"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15</a:t>
            </a:fld>
            <a:endParaRPr lang="de-DE"/>
          </a:p>
        </p:txBody>
      </p:sp>
    </p:spTree>
    <p:extLst>
      <p:ext uri="{BB962C8B-B14F-4D97-AF65-F5344CB8AC3E}">
        <p14:creationId xmlns:p14="http://schemas.microsoft.com/office/powerpoint/2010/main" val="183355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sz="1200" i="1" kern="1200" dirty="0" smtClean="0">
                <a:solidFill>
                  <a:schemeClr val="tx1"/>
                </a:solidFill>
                <a:effectLst/>
                <a:latin typeface="+mn-lt"/>
                <a:ea typeface="+mn-ea"/>
                <a:cs typeface="+mn-cs"/>
              </a:rPr>
              <a:t>„In den Kleingruppen habt ihr euch heute mit verschiedenen </a:t>
            </a:r>
            <a:r>
              <a:rPr lang="de-DE" sz="1200" i="1" kern="1200" dirty="0" err="1" smtClean="0">
                <a:solidFill>
                  <a:schemeClr val="tx1"/>
                </a:solidFill>
                <a:effectLst/>
                <a:latin typeface="+mn-lt"/>
                <a:ea typeface="+mn-ea"/>
                <a:cs typeface="+mn-cs"/>
              </a:rPr>
              <a:t>Energiesparttipps</a:t>
            </a:r>
            <a:r>
              <a:rPr lang="de-DE" sz="1200" i="1" kern="120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beschäftigt. Zusätzlich habt ihr gerade erfahren, worauf bei einer Videoproduktion zu achten ist. Jetzt bekommt ihr die Gelegenheit beides miteinander zu verbinden.</a:t>
            </a:r>
          </a:p>
          <a:p>
            <a:r>
              <a:rPr lang="de-DE" sz="1200" i="1" kern="1200" dirty="0" smtClean="0">
                <a:solidFill>
                  <a:schemeClr val="tx1"/>
                </a:solidFill>
                <a:effectLst/>
                <a:latin typeface="+mn-lt"/>
                <a:ea typeface="+mn-ea"/>
                <a:cs typeface="+mn-cs"/>
              </a:rPr>
              <a:t>Eure Aufgabe ist es nun, ein 30-sekündiges </a:t>
            </a:r>
            <a:r>
              <a:rPr lang="de-DE" sz="1200" i="1" kern="1200" dirty="0" err="1" smtClean="0">
                <a:solidFill>
                  <a:schemeClr val="tx1"/>
                </a:solidFill>
                <a:effectLst/>
                <a:latin typeface="+mn-lt"/>
                <a:ea typeface="+mn-ea"/>
                <a:cs typeface="+mn-cs"/>
              </a:rPr>
              <a:t>Reel</a:t>
            </a:r>
            <a:r>
              <a:rPr lang="de-DE" sz="1200" i="1" kern="1200" dirty="0" smtClean="0">
                <a:solidFill>
                  <a:schemeClr val="tx1"/>
                </a:solidFill>
                <a:effectLst/>
                <a:latin typeface="+mn-lt"/>
                <a:ea typeface="+mn-ea"/>
                <a:cs typeface="+mn-cs"/>
              </a:rPr>
              <a:t> zu eurem Thema zu produzieren. </a:t>
            </a:r>
          </a:p>
          <a:p>
            <a:r>
              <a:rPr lang="de-DE" sz="1200" i="1" kern="1200" dirty="0" smtClean="0">
                <a:solidFill>
                  <a:schemeClr val="tx1"/>
                </a:solidFill>
                <a:effectLst/>
                <a:latin typeface="+mn-lt"/>
                <a:ea typeface="+mn-ea"/>
                <a:cs typeface="+mn-cs"/>
              </a:rPr>
              <a:t>Bleibt in euren thematischen Kleingruppen, überlegt euch ein Skript und dreht den Clip. Wichtig dabei ist, dass ihr nachher im Plenum die wichtigsten Infos zu eurem Thema </a:t>
            </a:r>
            <a:r>
              <a:rPr lang="de-DE" sz="1200" i="1" kern="1200" dirty="0" smtClean="0">
                <a:solidFill>
                  <a:schemeClr val="tx1"/>
                </a:solidFill>
                <a:effectLst/>
                <a:latin typeface="+mn-lt"/>
                <a:ea typeface="+mn-ea"/>
                <a:cs typeface="+mn-cs"/>
              </a:rPr>
              <a:t>präsentiert.“ </a:t>
            </a:r>
            <a:endParaRPr lang="de-DE" sz="1200" i="1"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16</a:t>
            </a:fld>
            <a:endParaRPr lang="de-DE"/>
          </a:p>
        </p:txBody>
      </p:sp>
    </p:spTree>
    <p:extLst>
      <p:ext uri="{BB962C8B-B14F-4D97-AF65-F5344CB8AC3E}">
        <p14:creationId xmlns:p14="http://schemas.microsoft.com/office/powerpoint/2010/main" val="672067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pPr algn="l">
              <a:lnSpc>
                <a:spcPct val="150000"/>
              </a:lnSpc>
            </a:pPr>
            <a:r>
              <a:rPr lang="de-DE" b="0" i="1" cap="none" dirty="0" smtClean="0"/>
              <a:t>„Stellt bitte eure </a:t>
            </a:r>
            <a:r>
              <a:rPr lang="de-DE" i="1" cap="none" dirty="0" smtClean="0">
                <a:solidFill>
                  <a:srgbClr val="019BA5"/>
                </a:solidFill>
              </a:rPr>
              <a:t>Videos oder Ergebnisse </a:t>
            </a:r>
            <a:r>
              <a:rPr lang="de-DE" b="0" i="1" cap="none" dirty="0" smtClean="0"/>
              <a:t>vor. Es ist nicht wichtig, ob ihr fertig geworden seid. Vielmehr dient eure Präsentation dem </a:t>
            </a:r>
            <a:r>
              <a:rPr lang="de-DE" i="1" cap="none" dirty="0" smtClean="0">
                <a:solidFill>
                  <a:srgbClr val="019BA5"/>
                </a:solidFill>
              </a:rPr>
              <a:t>Austausch.</a:t>
            </a:r>
            <a:r>
              <a:rPr lang="de-DE" b="0" i="1" cap="none" dirty="0" smtClean="0"/>
              <a:t>“</a:t>
            </a:r>
            <a:endParaRPr lang="de-DE" i="1" dirty="0" smtClean="0"/>
          </a:p>
          <a:p>
            <a:pPr algn="l"/>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96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„Vielen Dank für diesen spannenden Workshop. Zum Abschluss möchten wir gern noch ein Feedback von euch einholen.“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18</a:t>
            </a:fld>
            <a:endParaRPr lang="de-DE"/>
          </a:p>
        </p:txBody>
      </p:sp>
    </p:spTree>
    <p:extLst>
      <p:ext uri="{BB962C8B-B14F-4D97-AF65-F5344CB8AC3E}">
        <p14:creationId xmlns:p14="http://schemas.microsoft.com/office/powerpoint/2010/main" val="308863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pPr algn="l">
              <a:lnSpc>
                <a:spcPct val="150000"/>
              </a:lnSpc>
            </a:pPr>
            <a:r>
              <a:rPr lang="de-DE" i="1" dirty="0" smtClean="0"/>
              <a:t>„Zum Abschluss dieses Moduls gebt bitte eine Rückmeldung, welche Inhalte dieses Moduls ihr für euch </a:t>
            </a:r>
            <a:r>
              <a:rPr lang="de-DE" i="1" dirty="0" err="1" smtClean="0"/>
              <a:t>mitnehmt</a:t>
            </a:r>
            <a:r>
              <a:rPr lang="de-DE" i="1" dirty="0" smtClean="0"/>
              <a:t> und welche weniger relevant für euch sind. Notiert dazu bitte auf einen der Zettel [Farbe nennen], was ihr mitnehmen möchtet und auf den anderen [</a:t>
            </a:r>
            <a:r>
              <a:rPr lang="de-DE" i="1" dirty="0" err="1" smtClean="0"/>
              <a:t>Farbe</a:t>
            </a:r>
            <a:r>
              <a:rPr lang="de-DE" i="1" dirty="0" smtClean="0"/>
              <a:t> nennen] was nicht. Zum Rucksack gehört der Zettel mit dem, was euch gefallen hat. In den Mülleimer gehört, was ihr nicht </a:t>
            </a:r>
            <a:r>
              <a:rPr lang="de-DE" i="1" dirty="0" err="1" smtClean="0"/>
              <a:t>mitnehmen</a:t>
            </a:r>
            <a:r>
              <a:rPr lang="de-DE" i="1" dirty="0" smtClean="0"/>
              <a:t> möchtet. Klebt die Zettel jeweils oberhalb von Rucksack und Mülleimer auf.“</a:t>
            </a:r>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15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err="1" smtClean="0"/>
              <a:t>Trainer:innen</a:t>
            </a:r>
            <a:r>
              <a:rPr lang="de-DE" b="0" i="0" dirty="0" smtClean="0"/>
              <a:t> können die Stichpunkt der Folie ablesen. Ziel ist es, dass die</a:t>
            </a:r>
            <a:r>
              <a:rPr lang="de-DE" b="0" i="0" baseline="0" dirty="0" smtClean="0"/>
              <a:t> Jugendlichen </a:t>
            </a:r>
            <a:r>
              <a:rPr lang="de-DE" b="0" i="0" dirty="0" smtClean="0"/>
              <a:t>wissen, was sie in diesem</a:t>
            </a:r>
            <a:r>
              <a:rPr lang="de-DE" b="0" i="0" baseline="0" dirty="0" smtClean="0"/>
              <a:t> Modul erwartet.</a:t>
            </a:r>
          </a:p>
          <a:p>
            <a:endParaRPr lang="de-DE" b="0" i="0" baseline="0" dirty="0" smtClean="0"/>
          </a:p>
          <a:p>
            <a:r>
              <a:rPr lang="de-DE" b="1" i="0" baseline="0" dirty="0" smtClean="0"/>
              <a:t>WICHTIG: </a:t>
            </a:r>
            <a:r>
              <a:rPr lang="de-DE" b="0" i="0" baseline="0" dirty="0" smtClean="0"/>
              <a:t>nicht immer werden alle Methoden genutzt oder ist der Ablauf gleich – hier muss die Folie gegebenenfalls angepasst werden.</a:t>
            </a:r>
          </a:p>
          <a:p>
            <a:endParaRPr lang="de-DE" i="1" baseline="0" dirty="0" smtClean="0"/>
          </a:p>
          <a:p>
            <a:endParaRPr lang="de-DE" i="1"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04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20</a:t>
            </a:fld>
            <a:endParaRPr lang="de-DE"/>
          </a:p>
        </p:txBody>
      </p:sp>
    </p:spTree>
    <p:extLst>
      <p:ext uri="{BB962C8B-B14F-4D97-AF65-F5344CB8AC3E}">
        <p14:creationId xmlns:p14="http://schemas.microsoft.com/office/powerpoint/2010/main" val="352651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„Bevor wir inhaltlich in den Workshop starten, möchten wir gern ein Warm-Up mit euch machen.“</a:t>
            </a:r>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3</a:t>
            </a:fld>
            <a:endParaRPr lang="de-DE"/>
          </a:p>
        </p:txBody>
      </p:sp>
    </p:spTree>
    <p:extLst>
      <p:ext uri="{BB962C8B-B14F-4D97-AF65-F5344CB8AC3E}">
        <p14:creationId xmlns:p14="http://schemas.microsoft.com/office/powerpoint/2010/main" val="161889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„Bevor dieses Modul inhaltlich startet, soll zunächst der Blick auf euer Energielevel gerichtet werden. Wo liegt euer individuelles Energielevel in diesem Moment? Die Frage bezieht sich dabei ausschließlich darauf, wie fit ihr euch gerade fühlt. Markiert bitte auf der angezeichneten Batterie, wie energiegeladen ihr gerade seid.</a:t>
            </a:r>
          </a:p>
          <a:p>
            <a:endParaRPr lang="de-DE" i="1" dirty="0" smtClean="0"/>
          </a:p>
          <a:p>
            <a:r>
              <a:rPr lang="de-DE" i="1" dirty="0" smtClean="0"/>
              <a:t>Und </a:t>
            </a:r>
            <a:r>
              <a:rPr lang="de-DE" i="1" dirty="0" smtClean="0"/>
              <a:t>worauf freut ihr euch bei dem Modul am meisten?“</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4</a:t>
            </a:fld>
            <a:endParaRPr lang="de-DE"/>
          </a:p>
        </p:txBody>
      </p:sp>
    </p:spTree>
    <p:extLst>
      <p:ext uri="{BB962C8B-B14F-4D97-AF65-F5344CB8AC3E}">
        <p14:creationId xmlns:p14="http://schemas.microsoft.com/office/powerpoint/2010/main" val="235747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pPr algn="just">
              <a:lnSpc>
                <a:spcPct val="150000"/>
              </a:lnSpc>
              <a:spcBef>
                <a:spcPts val="720"/>
              </a:spcBef>
              <a:spcAft>
                <a:spcPts val="720"/>
              </a:spcAft>
            </a:pPr>
            <a:r>
              <a:rPr lang="de-DE" sz="1200" i="1" dirty="0" smtClean="0">
                <a:solidFill>
                  <a:srgbClr val="DB007A"/>
                </a:solidFill>
                <a:effectLst/>
                <a:latin typeface="Arial" panose="020B0604020202020204" pitchFamily="34" charset="0"/>
                <a:ea typeface="Calibri" panose="020F0502020204030204" pitchFamily="34" charset="0"/>
                <a:cs typeface="Arial" panose="020B0604020202020204" pitchFamily="34" charset="0"/>
              </a:rPr>
              <a:t>„Bevor wir in das Thema direkt einsteigen:</a:t>
            </a:r>
            <a:r>
              <a:rPr lang="de-DE" sz="1200" i="1" baseline="0" dirty="0" smtClean="0">
                <a:solidFill>
                  <a:srgbClr val="DB007A"/>
                </a:solidFill>
                <a:effectLst/>
                <a:latin typeface="Arial" panose="020B0604020202020204" pitchFamily="34" charset="0"/>
                <a:ea typeface="Calibri" panose="020F0502020204030204" pitchFamily="34" charset="0"/>
                <a:cs typeface="Arial" panose="020B0604020202020204" pitchFamily="34" charset="0"/>
              </a:rPr>
              <a:t> </a:t>
            </a:r>
            <a:r>
              <a:rPr lang="de-DE" sz="1200" i="1" dirty="0" smtClean="0">
                <a:solidFill>
                  <a:srgbClr val="DB007A"/>
                </a:solidFill>
                <a:effectLst/>
                <a:latin typeface="Arial" panose="020B0604020202020204" pitchFamily="34" charset="0"/>
                <a:ea typeface="Calibri" panose="020F0502020204030204" pitchFamily="34" charset="0"/>
                <a:cs typeface="Arial" panose="020B0604020202020204" pitchFamily="34" charset="0"/>
              </a:rPr>
              <a:t>Bitte betrachtet einmal das Comic. Was seht ihr? Um welches Thema dreht sich dieser Comic? Erkennt ihr euch selbst darin wieder?</a:t>
            </a:r>
            <a:endParaRPr lang="de-DE" sz="1200" i="1"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r>
              <a:rPr lang="de-DE" sz="1200" i="1" dirty="0" smtClean="0">
                <a:solidFill>
                  <a:srgbClr val="DB007A"/>
                </a:solidFill>
                <a:effectLst/>
                <a:latin typeface="Arial" panose="020B0604020202020204" pitchFamily="34" charset="0"/>
                <a:ea typeface="Calibri" panose="020F0502020204030204" pitchFamily="34" charset="0"/>
                <a:cs typeface="Arial" panose="020B0604020202020204" pitchFamily="34" charset="0"/>
              </a:rPr>
              <a:t>Was hat die Situation mit Verbraucherschutz zu tun?“</a:t>
            </a:r>
            <a:endParaRPr lang="de-DE" sz="1200" i="1" dirty="0" smtClean="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720"/>
              </a:spcBef>
              <a:spcAft>
                <a:spcPts val="720"/>
              </a:spcAft>
            </a:pPr>
            <a:endParaRPr lang="de-DE" sz="1200" i="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Bef>
                <a:spcPts val="720"/>
              </a:spcBef>
              <a:spcAft>
                <a:spcPts val="720"/>
              </a:spcAft>
            </a:pPr>
            <a:r>
              <a:rPr lang="de-DE" sz="1200" i="0" dirty="0" smtClean="0">
                <a:solidFill>
                  <a:srgbClr val="000000"/>
                </a:solidFill>
                <a:effectLst/>
                <a:latin typeface="Arial" panose="020B0604020202020204" pitchFamily="34" charset="0"/>
                <a:ea typeface="Times New Roman" panose="02020603050405020304" pitchFamily="18" charset="0"/>
              </a:rPr>
              <a:t>Die Trainer:innen bedanken sich für die Rückmeldung der Peer-Scouts und erklären kurz das dem Comic zugrundeliegende Szenario:</a:t>
            </a:r>
            <a:endParaRPr lang="de-DE" sz="1400" i="0" dirty="0" smtClean="0">
              <a:effectLst/>
              <a:latin typeface="Times New Roman" panose="02020603050405020304" pitchFamily="18" charset="0"/>
              <a:ea typeface="Times New Roman" panose="02020603050405020304" pitchFamily="18" charset="0"/>
            </a:endParaRPr>
          </a:p>
          <a:p>
            <a:pPr algn="just">
              <a:lnSpc>
                <a:spcPct val="150000"/>
              </a:lnSpc>
              <a:spcBef>
                <a:spcPts val="720"/>
              </a:spcBef>
              <a:spcAft>
                <a:spcPts val="720"/>
              </a:spcAft>
            </a:pPr>
            <a:r>
              <a:rPr lang="de-DE" sz="1200" b="0" i="0" dirty="0" smtClean="0">
                <a:solidFill>
                  <a:srgbClr val="DB007A"/>
                </a:solidFill>
                <a:effectLst/>
                <a:latin typeface="Arial" panose="020B0604020202020204" pitchFamily="34" charset="0"/>
                <a:ea typeface="Calibri" panose="020F0502020204030204" pitchFamily="34" charset="0"/>
                <a:cs typeface="Arial" panose="020B0604020202020204" pitchFamily="34" charset="0"/>
              </a:rPr>
              <a:t>Anna wohnt seit einem Jahr in ihrer ersten eigenen Wohnung. Gerade flattern die ersten Abrechnungen für Strom, Wasser und Heizung in ihren Briefkasten. Sie muss einiges nachzahlen und fragt sich nun, wie sie zukünftig Energie sparen kann.</a:t>
            </a:r>
            <a:endParaRPr lang="de-DE" dirty="0" smtClean="0"/>
          </a:p>
        </p:txBody>
      </p:sp>
      <p:sp>
        <p:nvSpPr>
          <p:cNvPr id="4" name="Foliennummernplatzhalter 3"/>
          <p:cNvSpPr>
            <a:spLocks noGrp="1"/>
          </p:cNvSpPr>
          <p:nvPr>
            <p:ph type="sldNum" sz="quarter" idx="10"/>
          </p:nvPr>
        </p:nvSpPr>
        <p:spPr/>
        <p:txBody>
          <a:bodyPr/>
          <a:lstStyle/>
          <a:p>
            <a:fld id="{A13CF0C2-5947-4F99-BAC1-70BEDFF82D5A}" type="slidenum">
              <a:rPr lang="de-DE" smtClean="0"/>
              <a:t>5</a:t>
            </a:fld>
            <a:endParaRPr lang="de-DE"/>
          </a:p>
        </p:txBody>
      </p:sp>
    </p:spTree>
    <p:extLst>
      <p:ext uri="{BB962C8B-B14F-4D97-AF65-F5344CB8AC3E}">
        <p14:creationId xmlns:p14="http://schemas.microsoft.com/office/powerpoint/2010/main" val="305895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„Energiesparen ist heute mehr denn je ein wichtiges Thema – aus finanzieller Sicht und mit Blick auf den Klimawandel. In den nächsten Minuten könnt ihr vorstellen, inwieweit das ein Thema für euch ist und welche Tipps ihr zum Energiesparen kennt. Habt ihr euch bereits mit dem Thema Energiesparen auseinandergesetzt? Was glaubt ihr, an welchen Stellen in eurem Alltag könntet ihr Energie sparen und wo gibt es möglicherweise Grenzen?“</a:t>
            </a:r>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6</a:t>
            </a:fld>
            <a:endParaRPr lang="de-DE"/>
          </a:p>
        </p:txBody>
      </p:sp>
    </p:spTree>
    <p:extLst>
      <p:ext uri="{BB962C8B-B14F-4D97-AF65-F5344CB8AC3E}">
        <p14:creationId xmlns:p14="http://schemas.microsoft.com/office/powerpoint/2010/main" val="199505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smtClean="0">
                <a:solidFill>
                  <a:schemeClr val="tx1"/>
                </a:solidFill>
                <a:effectLst/>
                <a:latin typeface="+mn-lt"/>
                <a:ea typeface="+mn-ea"/>
                <a:cs typeface="+mn-cs"/>
              </a:rPr>
              <a:t>Sprechtext (Vorschlag):</a:t>
            </a:r>
            <a:r>
              <a:rPr lang="de-DE" sz="1000" kern="1200" baseline="0" dirty="0" smtClean="0">
                <a:solidFill>
                  <a:schemeClr val="tx1"/>
                </a:solidFill>
                <a:effectLst/>
                <a:latin typeface="+mn-lt"/>
                <a:ea typeface="+mn-ea"/>
                <a:cs typeface="+mn-cs"/>
              </a:rPr>
              <a:t> </a:t>
            </a:r>
          </a:p>
          <a:p>
            <a:r>
              <a:rPr lang="de-DE" sz="1000" i="1" kern="1200" baseline="0" dirty="0" smtClean="0">
                <a:solidFill>
                  <a:schemeClr val="tx1"/>
                </a:solidFill>
                <a:effectLst/>
                <a:latin typeface="+mn-lt"/>
                <a:ea typeface="+mn-ea"/>
                <a:cs typeface="+mn-cs"/>
              </a:rPr>
              <a:t>„Lasst uns jetzt in den Faktenteil starten.“</a:t>
            </a:r>
            <a:endParaRPr lang="de-DE" dirty="0" smtClean="0"/>
          </a:p>
          <a:p>
            <a:endParaRPr lang="de-DE" dirty="0"/>
          </a:p>
        </p:txBody>
      </p:sp>
      <p:sp>
        <p:nvSpPr>
          <p:cNvPr id="4" name="Foliennummernplatzhalter 3"/>
          <p:cNvSpPr>
            <a:spLocks noGrp="1"/>
          </p:cNvSpPr>
          <p:nvPr>
            <p:ph type="sldNum" sz="quarter" idx="10"/>
          </p:nvPr>
        </p:nvSpPr>
        <p:spPr/>
        <p:txBody>
          <a:bodyPr/>
          <a:lstStyle/>
          <a:p>
            <a:fld id="{A13CF0C2-5947-4F99-BAC1-70BEDFF82D5A}" type="slidenum">
              <a:rPr lang="de-DE" smtClean="0"/>
              <a:t>7</a:t>
            </a:fld>
            <a:endParaRPr lang="de-DE"/>
          </a:p>
        </p:txBody>
      </p:sp>
    </p:spTree>
    <p:extLst>
      <p:ext uri="{BB962C8B-B14F-4D97-AF65-F5344CB8AC3E}">
        <p14:creationId xmlns:p14="http://schemas.microsoft.com/office/powerpoint/2010/main" val="314615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Sprechtext (Vorschlag):</a:t>
            </a:r>
          </a:p>
          <a:p>
            <a:r>
              <a:rPr lang="de-DE" i="1" dirty="0" smtClean="0"/>
              <a:t>„Mit Blick auf den Klimawandel ist es umso wichtiger, im Alltag ressourcenschonend zu handeln. Das gilt für den Einkauf von Lebensmitteln, Kleidung und Gegenständen des täglichen Gebrauchs, aber auch für die Energienutzung beim Verbrauch von Gas, Wasser oder Strom. Durch momentan bestehende Abhängigkeiten in der Energieversorgung, die Begrenztheit fossiler Energieträger und den Ausbau regenerativer Energien gibt es verschiedene Herausforderungen in der Energieversorgung. Wie wir bewusst mit den uns zur Verfügung stehenden Ressourcen umgehen können, recherchieren wir </a:t>
            </a:r>
            <a:r>
              <a:rPr lang="de-DE" i="1" dirty="0" smtClean="0"/>
              <a:t>jetzt.</a:t>
            </a:r>
          </a:p>
          <a:p>
            <a:endParaRPr lang="de-DE" sz="1200" i="1"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Ressourcen </a:t>
            </a:r>
            <a:r>
              <a:rPr lang="de-DE" sz="1200" i="1" kern="1200" dirty="0" smtClean="0">
                <a:solidFill>
                  <a:schemeClr val="tx1"/>
                </a:solidFill>
                <a:effectLst/>
                <a:latin typeface="+mn-lt"/>
                <a:ea typeface="+mn-ea"/>
                <a:cs typeface="+mn-cs"/>
              </a:rPr>
              <a:t>im Rahmen von Energieversorgung sind Mittel oder Quellen mit oder aus denen Energie gewonnen werden kann. Erneuerbare Energie-Ressourcen sind zum Beispiel Wind und Solarkraft. </a:t>
            </a:r>
          </a:p>
          <a:p>
            <a:endParaRPr lang="de-DE" sz="1200" i="1" kern="1200" dirty="0" smtClean="0">
              <a:solidFill>
                <a:schemeClr val="tx1"/>
              </a:solidFill>
              <a:effectLst/>
              <a:latin typeface="+mn-lt"/>
              <a:ea typeface="+mn-ea"/>
              <a:cs typeface="+mn-cs"/>
            </a:endParaRPr>
          </a:p>
          <a:p>
            <a:r>
              <a:rPr lang="de-DE" sz="1200" i="1" kern="1200" dirty="0" smtClean="0">
                <a:solidFill>
                  <a:schemeClr val="tx1"/>
                </a:solidFill>
                <a:effectLst/>
                <a:latin typeface="+mn-lt"/>
                <a:ea typeface="+mn-ea"/>
                <a:cs typeface="+mn-cs"/>
              </a:rPr>
              <a:t>Findet </a:t>
            </a:r>
            <a:r>
              <a:rPr lang="de-DE" sz="1200" i="1" kern="1200" dirty="0" smtClean="0">
                <a:solidFill>
                  <a:schemeClr val="tx1"/>
                </a:solidFill>
                <a:effectLst/>
                <a:latin typeface="+mn-lt"/>
                <a:ea typeface="+mn-ea"/>
                <a:cs typeface="+mn-cs"/>
              </a:rPr>
              <a:t>euch bitte in Kleingruppen zusammen und sucht euch eines der folgenden Themen aus, welches ihr innerhalb eurer Gruppe bearbeiten möchtet:</a:t>
            </a:r>
          </a:p>
          <a:p>
            <a:pPr lvl="0"/>
            <a:r>
              <a:rPr lang="de-DE" sz="1200" i="1" kern="1200" dirty="0" smtClean="0">
                <a:solidFill>
                  <a:schemeClr val="tx1"/>
                </a:solidFill>
                <a:effectLst/>
                <a:latin typeface="+mn-lt"/>
                <a:ea typeface="+mn-ea"/>
                <a:cs typeface="+mn-cs"/>
              </a:rPr>
              <a:t>Energiesparen – Tipps und Tricks für meinen Alltag </a:t>
            </a:r>
          </a:p>
          <a:p>
            <a:pPr lvl="0"/>
            <a:r>
              <a:rPr lang="de-DE" sz="1200" i="1" kern="1200" dirty="0" smtClean="0">
                <a:solidFill>
                  <a:schemeClr val="tx1"/>
                </a:solidFill>
                <a:effectLst/>
                <a:latin typeface="+mn-lt"/>
                <a:ea typeface="+mn-ea"/>
                <a:cs typeface="+mn-cs"/>
              </a:rPr>
              <a:t>Wasser sparen – Bewusster Umgang mit Trinkwasser</a:t>
            </a:r>
          </a:p>
          <a:p>
            <a:r>
              <a:rPr lang="de-DE" sz="1200" i="1" kern="1200" dirty="0" smtClean="0">
                <a:solidFill>
                  <a:schemeClr val="tx1"/>
                </a:solidFill>
                <a:effectLst/>
                <a:latin typeface="+mn-lt"/>
                <a:ea typeface="+mn-ea"/>
                <a:cs typeface="+mn-cs"/>
              </a:rPr>
              <a:t>Geht die bereitgestellten Artikel durch und notiert, was euch an diesem Thema wichtig ist. </a:t>
            </a:r>
            <a:r>
              <a:rPr lang="de-DE" sz="1200" i="1" kern="1200" dirty="0" smtClean="0">
                <a:solidFill>
                  <a:schemeClr val="tx1"/>
                </a:solidFill>
                <a:effectLst/>
                <a:latin typeface="+mn-lt"/>
                <a:ea typeface="+mn-ea"/>
                <a:cs typeface="+mn-cs"/>
              </a:rPr>
              <a:t>Nutzt dabei auch das bereitgestellte Arbeitsblatt als Orientierung.</a:t>
            </a:r>
            <a:r>
              <a:rPr lang="de-DE" sz="1200" i="1" kern="1200" baseline="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Fasst die </a:t>
            </a:r>
            <a:r>
              <a:rPr lang="de-DE" sz="1200" i="1" kern="1200" dirty="0" smtClean="0">
                <a:solidFill>
                  <a:schemeClr val="tx1"/>
                </a:solidFill>
                <a:effectLst/>
                <a:latin typeface="+mn-lt"/>
                <a:ea typeface="+mn-ea"/>
                <a:cs typeface="+mn-cs"/>
              </a:rPr>
              <a:t>wichtigen Punkte zusammen, gern als ausformulierte Tipps, Stichpunkte oder </a:t>
            </a:r>
            <a:r>
              <a:rPr lang="de-DE" sz="1200" i="1" kern="1200" dirty="0" smtClean="0">
                <a:solidFill>
                  <a:schemeClr val="tx1"/>
                </a:solidFill>
                <a:effectLst/>
                <a:latin typeface="+mn-lt"/>
                <a:ea typeface="+mn-ea"/>
                <a:cs typeface="+mn-cs"/>
              </a:rPr>
              <a:t>Checklisten.“</a:t>
            </a:r>
            <a:endParaRPr lang="de-DE" sz="1200" i="1" kern="1200" dirty="0" smtClean="0">
              <a:solidFill>
                <a:schemeClr val="tx1"/>
              </a:solidFill>
              <a:effectLst/>
              <a:latin typeface="+mn-lt"/>
              <a:ea typeface="+mn-ea"/>
              <a:cs typeface="+mn-cs"/>
            </a:endParaRPr>
          </a:p>
          <a:p>
            <a:endParaRPr lang="de-DE" i="1" dirty="0"/>
          </a:p>
        </p:txBody>
      </p:sp>
      <p:sp>
        <p:nvSpPr>
          <p:cNvPr id="4" name="Foliennummernplatzhalter 3"/>
          <p:cNvSpPr>
            <a:spLocks noGrp="1"/>
          </p:cNvSpPr>
          <p:nvPr>
            <p:ph type="sldNum" sz="quarter" idx="10"/>
          </p:nvPr>
        </p:nvSpPr>
        <p:spPr/>
        <p:txBody>
          <a:bodyPr/>
          <a:lstStyle/>
          <a:p>
            <a:fld id="{A13CF0C2-5947-4F99-BAC1-70BEDFF82D5A}" type="slidenum">
              <a:rPr lang="de-DE" smtClean="0"/>
              <a:t>8</a:t>
            </a:fld>
            <a:endParaRPr lang="de-DE"/>
          </a:p>
        </p:txBody>
      </p:sp>
    </p:spTree>
    <p:extLst>
      <p:ext uri="{BB962C8B-B14F-4D97-AF65-F5344CB8AC3E}">
        <p14:creationId xmlns:p14="http://schemas.microsoft.com/office/powerpoint/2010/main" val="1082291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Sprechtext (Vorschlag):</a:t>
            </a:r>
          </a:p>
          <a:p>
            <a:pPr algn="l">
              <a:lnSpc>
                <a:spcPct val="150000"/>
              </a:lnSpc>
            </a:pPr>
            <a:r>
              <a:rPr lang="de-DE" b="0" i="1" cap="none" dirty="0" smtClean="0"/>
              <a:t>„Stellt sehr gern eure Ergebnisse vor</a:t>
            </a:r>
            <a:r>
              <a:rPr lang="de-DE" i="1" cap="none" dirty="0" smtClean="0">
                <a:solidFill>
                  <a:srgbClr val="019BA5"/>
                </a:solidFill>
              </a:rPr>
              <a:t>. Welche Tipps habt ihr gesammelt?</a:t>
            </a:r>
            <a:r>
              <a:rPr lang="de-DE" i="1" cap="none" baseline="0" dirty="0" smtClean="0">
                <a:solidFill>
                  <a:srgbClr val="019BA5"/>
                </a:solidFill>
              </a:rPr>
              <a:t> Was war neu für euch? Was nehmt ihr euch als Tipp mit?</a:t>
            </a:r>
            <a:r>
              <a:rPr lang="de-DE" b="0" i="1" cap="none" dirty="0" smtClean="0"/>
              <a:t>“</a:t>
            </a:r>
            <a:endParaRPr lang="de-DE" i="1" dirty="0" smtClean="0"/>
          </a:p>
          <a:p>
            <a:pPr algn="l"/>
            <a:endParaRPr lang="de-DE" dirty="0" smtClean="0"/>
          </a:p>
          <a:p>
            <a:pPr algn="l"/>
            <a:r>
              <a:rPr lang="de-DE" dirty="0" smtClean="0"/>
              <a:t>Die Trainer:innen können die Lösungen mündlich besprechen und/oder die</a:t>
            </a:r>
            <a:r>
              <a:rPr lang="de-DE" baseline="0" dirty="0" smtClean="0"/>
              <a:t> Lösung</a:t>
            </a:r>
            <a:r>
              <a:rPr lang="de-DE" dirty="0" smtClean="0"/>
              <a:t>sblätter</a:t>
            </a:r>
            <a:r>
              <a:rPr lang="de-DE" baseline="0" dirty="0" smtClean="0"/>
              <a:t> austeilen.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F0C2-5947-4F99-BAC1-70BEDFF82D5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940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3.gif"/><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643117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7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0"/>
            <a:ext cx="9150350" cy="6854825"/>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8"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9"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ctrTitle" hasCustomPrompt="1"/>
          </p:nvPr>
        </p:nvSpPr>
        <p:spPr>
          <a:xfrm>
            <a:off x="395288" y="4835838"/>
            <a:ext cx="6048000" cy="923330"/>
          </a:xfrm>
        </p:spPr>
        <p:txBody>
          <a:bodyPr/>
          <a:lstStyle>
            <a:lvl1pPr algn="l">
              <a:defRPr>
                <a:solidFill>
                  <a:schemeClr val="bg1"/>
                </a:solidFill>
              </a:defRPr>
            </a:lvl1pPr>
          </a:lstStyle>
          <a:p>
            <a:r>
              <a:rPr lang="de-DE" dirty="0" err="1" smtClean="0"/>
              <a:t>PräsentationsTitel</a:t>
            </a:r>
            <a:r>
              <a:rPr lang="de-DE" dirty="0" smtClean="0"/>
              <a:t> durch Klicken bearbeiten</a:t>
            </a:r>
            <a:endParaRPr lang="de-DE" dirty="0"/>
          </a:p>
        </p:txBody>
      </p:sp>
      <p:sp>
        <p:nvSpPr>
          <p:cNvPr id="3" name="Untertitel 2"/>
          <p:cNvSpPr>
            <a:spLocks noGrp="1"/>
          </p:cNvSpPr>
          <p:nvPr>
            <p:ph type="subTitle" idx="1" hasCustomPrompt="1"/>
          </p:nvPr>
        </p:nvSpPr>
        <p:spPr>
          <a:xfrm>
            <a:off x="395288" y="5817566"/>
            <a:ext cx="6048000" cy="270843"/>
          </a:xfrm>
        </p:spPr>
        <p:txBody>
          <a:bodyPr anchor="t"/>
          <a:lstStyle>
            <a:lvl1pPr marL="0" indent="0" algn="l">
              <a:spcAft>
                <a:spcPts val="0"/>
              </a:spcAft>
              <a:buNone/>
              <a:defRPr lang="de-DE" sz="1600" b="0" kern="1200" cap="none" baseline="0" dirty="0">
                <a:solidFill>
                  <a:schemeClr val="bg1"/>
                </a:solidFill>
                <a:latin typeface="Arial" pitchFamily="34" charset="0"/>
                <a:ea typeface="MS PGothic" pitchFamily="34" charset="-128"/>
                <a:cs typeface="ＭＳ Ｐゴシック"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Subline durch Klicken bearbeiten</a:t>
            </a:r>
            <a:endParaRPr lang="de-DE" dirty="0"/>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6000"/>
            <a:ext cx="5886000" cy="138499"/>
          </a:xfrm>
        </p:spPr>
        <p:txBody>
          <a:bodyPr/>
          <a:lstStyle>
            <a:lvl1pPr>
              <a:defRPr>
                <a:solidFill>
                  <a:schemeClr val="bg1"/>
                </a:solidFill>
              </a:defRPr>
            </a:lvl1pPr>
          </a:lstStyle>
          <a:p>
            <a:r>
              <a:rPr lang="de-DE" smtClean="0"/>
              <a:t>© 2022 Verbraucherzentrale Bundesverband e.V.</a:t>
            </a:r>
            <a:endParaRPr lang="de-DE" dirty="0"/>
          </a:p>
        </p:txBody>
      </p:sp>
    </p:spTree>
    <p:extLst>
      <p:ext uri="{BB962C8B-B14F-4D97-AF65-F5344CB8AC3E}">
        <p14:creationId xmlns:p14="http://schemas.microsoft.com/office/powerpoint/2010/main" val="25005378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3841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00"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Bildplatzhalter 28"/>
          <p:cNvSpPr>
            <a:spLocks noGrp="1"/>
          </p:cNvSpPr>
          <p:nvPr>
            <p:ph type="pic" sz="quarter" idx="14" hasCustomPrompt="1"/>
          </p:nvPr>
        </p:nvSpPr>
        <p:spPr>
          <a:xfrm>
            <a:off x="0" y="1304925"/>
            <a:ext cx="9150350" cy="5549900"/>
          </a:xfrm>
          <a:prstGeom prst="rect">
            <a:avLst/>
          </a:prstGeom>
        </p:spPr>
        <p:txBody>
          <a:bodyPr vert="horz" anchor="ctr">
            <a:noAutofit/>
          </a:bodyPr>
          <a:lstStyle>
            <a:lvl1pPr algn="ctr">
              <a:defRPr b="0" cap="none" baseline="0">
                <a:solidFill>
                  <a:schemeClr val="bg2"/>
                </a:solidFill>
              </a:defRPr>
            </a:lvl1pPr>
          </a:lstStyle>
          <a:p>
            <a:pPr lvl="0"/>
            <a:r>
              <a:rPr lang="de-DE" noProof="0" dirty="0" smtClean="0"/>
              <a:t>Bild durch Klicken auf Symbol hinzufügen</a:t>
            </a:r>
            <a:br>
              <a:rPr lang="de-DE" noProof="0" dirty="0" smtClean="0"/>
            </a:br>
            <a:r>
              <a:rPr lang="de-DE" noProof="0" dirty="0" smtClean="0"/>
              <a:t/>
            </a:r>
            <a:br>
              <a:rPr lang="de-DE" noProof="0" dirty="0" smtClean="0"/>
            </a:br>
            <a:r>
              <a:rPr lang="de-DE" noProof="0" dirty="0" smtClean="0"/>
              <a:t/>
            </a:r>
            <a:br>
              <a:rPr lang="de-DE" noProof="0" dirty="0" smtClean="0"/>
            </a:br>
            <a:r>
              <a:rPr lang="de-DE" noProof="0" dirty="0" smtClean="0"/>
              <a:t/>
            </a:r>
            <a:br>
              <a:rPr lang="de-DE" noProof="0" dirty="0" smtClean="0"/>
            </a:br>
            <a:endParaRPr lang="de-DE" noProof="0" dirty="0" smtClean="0"/>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a:lvl1pPr>
          </a:lstStyle>
          <a:p>
            <a:r>
              <a:rPr lang="de-DE" dirty="0" smtClean="0"/>
              <a:t>Titel durch Klicken bearbeiten</a:t>
            </a:r>
            <a:endParaRPr lang="de-DE" dirty="0"/>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13"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28912573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Farbe ">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2086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2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Textplatzhalter 32"/>
          <p:cNvSpPr>
            <a:spLocks noGrp="1"/>
          </p:cNvSpPr>
          <p:nvPr>
            <p:ph type="body" sz="quarter" idx="19" hasCustomPrompt="1"/>
          </p:nvPr>
        </p:nvSpPr>
        <p:spPr>
          <a:xfrm>
            <a:off x="0" y="1"/>
            <a:ext cx="9144000" cy="6391274"/>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1"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4" name="Datumsplatzhalter 3"/>
          <p:cNvSpPr>
            <a:spLocks noGrp="1"/>
          </p:cNvSpPr>
          <p:nvPr>
            <p:ph type="dt" sz="half" idx="10"/>
          </p:nvPr>
        </p:nvSpPr>
        <p:spPr>
          <a:xfrm>
            <a:off x="6282000" y="6514952"/>
            <a:ext cx="1036799"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a:xfrm>
            <a:off x="396000" y="6514952"/>
            <a:ext cx="5886000" cy="138499"/>
          </a:xfrm>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a:xfrm>
            <a:off x="7318800" y="6514952"/>
            <a:ext cx="380400" cy="138499"/>
          </a:xfrm>
        </p:spPr>
        <p:txBody>
          <a:bodyPr/>
          <a:lstStyle>
            <a:lvl1pPr>
              <a:defRPr>
                <a:solidFill>
                  <a:schemeClr val="bg1"/>
                </a:solidFill>
              </a:defRPr>
            </a:lvl1pPr>
          </a:lstStyle>
          <a:p>
            <a:fld id="{D8777AF0-6F9E-4FA1-95B5-C7A94C1869B6}" type="slidenum">
              <a:rPr lang="de-DE" smtClean="0"/>
              <a:pPr/>
              <a:t>‹Nr.›</a:t>
            </a:fld>
            <a:endParaRPr lang="de-DE" dirty="0"/>
          </a:p>
        </p:txBody>
      </p:sp>
      <p:sp>
        <p:nvSpPr>
          <p:cNvPr id="2" name="Titel 1"/>
          <p:cNvSpPr>
            <a:spLocks noGrp="1"/>
          </p:cNvSpPr>
          <p:nvPr>
            <p:ph type="title" hasCustomPrompt="1"/>
          </p:nvPr>
        </p:nvSpPr>
        <p:spPr>
          <a:xfrm>
            <a:off x="396000" y="2981665"/>
            <a:ext cx="7308000" cy="461665"/>
          </a:xfrm>
        </p:spPr>
        <p:txBody>
          <a:bodyPr anchor="ctr"/>
          <a:lstStyle>
            <a:lvl1pPr>
              <a:defRPr>
                <a:solidFill>
                  <a:schemeClr val="bg1"/>
                </a:solidFill>
              </a:defRPr>
            </a:lvl1pPr>
          </a:lstStyle>
          <a:p>
            <a:r>
              <a:rPr lang="de-DE" dirty="0" smtClean="0"/>
              <a:t>Titel durch Klicken bearbeiten</a:t>
            </a:r>
            <a:endParaRPr lang="de-DE" dirty="0"/>
          </a:p>
        </p:txBody>
      </p:sp>
      <p:sp>
        <p:nvSpPr>
          <p:cNvPr id="14"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9362347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ein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2824302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4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8349538"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0"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10224738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9857580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72"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2" name="Inhaltsplatzhalter 11"/>
          <p:cNvSpPr>
            <a:spLocks noGrp="1"/>
          </p:cNvSpPr>
          <p:nvPr>
            <p:ph sz="quarter" idx="19" hasCustomPrompt="1"/>
          </p:nvPr>
        </p:nvSpPr>
        <p:spPr>
          <a:xfrm>
            <a:off x="4681538" y="1243965"/>
            <a:ext cx="4064000" cy="4712335"/>
          </a:xfrm>
        </p:spPr>
        <p:txBody>
          <a:bodyPr/>
          <a:lstStyle>
            <a:lvl1pPr>
              <a:defRPr/>
            </a:lvl1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40614677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afik, zweispalti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640080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96"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3" name="Inhaltsplatzhalter 2"/>
          <p:cNvSpPr>
            <a:spLocks noGrp="1"/>
          </p:cNvSpPr>
          <p:nvPr>
            <p:ph idx="1" hasCustomPrompt="1"/>
          </p:nvPr>
        </p:nvSpPr>
        <p:spPr>
          <a:xfrm>
            <a:off x="396000" y="1243965"/>
            <a:ext cx="4071225" cy="4712335"/>
          </a:xfrm>
        </p:spPr>
        <p:txBody>
          <a:bodyPr/>
          <a:lstStyle>
            <a:lvl1pPr>
              <a:defRPr/>
            </a:lvl1pPr>
            <a:lvl2pPr>
              <a:defRPr baseline="0"/>
            </a:lvl2pPr>
            <a:lvl3pPr>
              <a:defRPr baseline="0"/>
            </a:lvl3pPr>
            <a:lvl4pPr>
              <a:defRPr/>
            </a:lvl4pPr>
            <a:lvl5pPr>
              <a:defRPr baseline="0"/>
            </a:lvl5p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
        <p:nvSpPr>
          <p:cNvPr id="14" name="Inhaltsplatzhalter 13"/>
          <p:cNvSpPr>
            <a:spLocks noGrp="1"/>
          </p:cNvSpPr>
          <p:nvPr>
            <p:ph sz="quarter" idx="19" hasCustomPrompt="1"/>
          </p:nvPr>
        </p:nvSpPr>
        <p:spPr>
          <a:xfrm>
            <a:off x="4681538" y="1247776"/>
            <a:ext cx="4064000" cy="4708524"/>
          </a:xfrm>
        </p:spPr>
        <p:txBody>
          <a:bodyPr anchor="ctr">
            <a:noAutofit/>
          </a:bodyPr>
          <a:lstStyle>
            <a:lvl1pPr algn="ctr">
              <a:defRPr b="0" cap="none" baseline="0">
                <a:solidFill>
                  <a:schemeClr val="bg2"/>
                </a:solidFill>
              </a:defRPr>
            </a:lvl1pPr>
          </a:lstStyle>
          <a:p>
            <a:pPr lvl="0"/>
            <a:r>
              <a:rPr lang="de-DE" dirty="0" smtClean="0"/>
              <a:t>Bild oder Grafik durch Klicken auf das entsprechende Symbol einfügen</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endParaRPr lang="de-DE" dirty="0"/>
          </a:p>
        </p:txBody>
      </p:sp>
      <p:sp>
        <p:nvSpPr>
          <p:cNvPr id="11"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514085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o + Headlin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36047461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18"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32"/>
          <p:cNvSpPr>
            <a:spLocks noGrp="1"/>
          </p:cNvSpPr>
          <p:nvPr>
            <p:ph type="body" sz="quarter" idx="15" hasCustomPrompt="1"/>
          </p:nvPr>
        </p:nvSpPr>
        <p:spPr>
          <a:xfrm>
            <a:off x="0" y="6391274"/>
            <a:ext cx="9144000" cy="466725"/>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8" name="ClipArt-Platzhalter 34"/>
          <p:cNvSpPr>
            <a:spLocks noGrp="1" noChangeAspect="1"/>
          </p:cNvSpPr>
          <p:nvPr>
            <p:ph type="clipArt" sz="quarter" idx="18" hasCustomPrompt="1"/>
          </p:nvPr>
        </p:nvSpPr>
        <p:spPr>
          <a:xfrm>
            <a:off x="7925305" y="6175574"/>
            <a:ext cx="1218695" cy="4536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
        <p:nvSpPr>
          <p:cNvPr id="2" name="Titel 1"/>
          <p:cNvSpPr>
            <a:spLocks noGrp="1"/>
          </p:cNvSpPr>
          <p:nvPr>
            <p:ph type="title" hasCustomPrompt="1"/>
          </p:nvPr>
        </p:nvSpPr>
        <p:spPr>
          <a:xfrm>
            <a:off x="396000" y="632081"/>
            <a:ext cx="8349538" cy="461665"/>
          </a:xfrm>
        </p:spPr>
        <p:txBody>
          <a:bodyPr/>
          <a:lstStyle>
            <a:lvl1pPr>
              <a:defRPr baseline="0"/>
            </a:lvl1pPr>
          </a:lstStyle>
          <a:p>
            <a:r>
              <a:rPr lang="de-DE" dirty="0" smtClean="0"/>
              <a:t>Titel durch Klicken bearbeiten</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25. November 2022</a:t>
            </a:r>
            <a:endParaRPr lang="de-DE"/>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2022 Verbraucherzentrale Bundesverband e.V.</a:t>
            </a:r>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D8777AF0-6F9E-4FA1-95B5-C7A94C1869B6}" type="slidenum">
              <a:rPr lang="de-DE" smtClean="0"/>
              <a:pPr/>
              <a:t>‹Nr.›</a:t>
            </a:fld>
            <a:endParaRPr lang="de-DE"/>
          </a:p>
        </p:txBody>
      </p:sp>
    </p:spTree>
    <p:extLst>
      <p:ext uri="{BB962C8B-B14F-4D97-AF65-F5344CB8AC3E}">
        <p14:creationId xmlns:p14="http://schemas.microsoft.com/office/powerpoint/2010/main" val="26389980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2"/>
            </p:custDataLst>
            <p:extLst>
              <p:ext uri="{D42A27DB-BD31-4B8C-83A1-F6EECF244321}">
                <p14:modId xmlns:p14="http://schemas.microsoft.com/office/powerpoint/2010/main" val="15118714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4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Textplatzhalter 32"/>
          <p:cNvSpPr>
            <a:spLocks noGrp="1"/>
          </p:cNvSpPr>
          <p:nvPr>
            <p:ph type="body" sz="quarter" idx="18" hasCustomPrompt="1"/>
          </p:nvPr>
        </p:nvSpPr>
        <p:spPr>
          <a:xfrm>
            <a:off x="0" y="0"/>
            <a:ext cx="9144000" cy="4267199"/>
          </a:xfrm>
          <a:prstGeom prst="rect">
            <a:avLst/>
          </a:prstGeom>
          <a:solidFill>
            <a:schemeClr val="accent1"/>
          </a:solidFill>
        </p:spPr>
        <p:txBody>
          <a:bodyPr vert="horz"/>
          <a:lstStyle>
            <a:lvl1pPr>
              <a:defRPr b="0" i="0">
                <a:latin typeface="Arial"/>
              </a:defRPr>
            </a:lvl1pPr>
          </a:lstStyle>
          <a:p>
            <a:pPr lvl="0"/>
            <a:r>
              <a:rPr lang="de-DE" dirty="0" smtClean="0"/>
              <a:t> </a:t>
            </a:r>
          </a:p>
        </p:txBody>
      </p:sp>
      <p:sp>
        <p:nvSpPr>
          <p:cNvPr id="10" name="Textplatzhalter 32"/>
          <p:cNvSpPr>
            <a:spLocks noGrp="1"/>
          </p:cNvSpPr>
          <p:nvPr>
            <p:ph type="body" sz="quarter" idx="15" hasCustomPrompt="1"/>
          </p:nvPr>
        </p:nvSpPr>
        <p:spPr>
          <a:xfrm>
            <a:off x="0" y="4267200"/>
            <a:ext cx="9144000" cy="2590800"/>
          </a:xfrm>
          <a:prstGeom prst="rect">
            <a:avLst/>
          </a:prstGeom>
          <a:solidFill>
            <a:schemeClr val="accent1">
              <a:alpha val="75000"/>
            </a:schemeClr>
          </a:solidFill>
        </p:spPr>
        <p:txBody>
          <a:bodyPr vert="horz"/>
          <a:lstStyle>
            <a:lvl1pPr>
              <a:defRPr b="0" i="0">
                <a:latin typeface="Arial"/>
              </a:defRPr>
            </a:lvl1pPr>
          </a:lstStyle>
          <a:p>
            <a:pPr lvl="0"/>
            <a:r>
              <a:rPr lang="de-DE" dirty="0" smtClean="0"/>
              <a:t> </a:t>
            </a:r>
          </a:p>
        </p:txBody>
      </p:sp>
      <p:sp>
        <p:nvSpPr>
          <p:cNvPr id="3" name="Inhaltsplatzhalter 2"/>
          <p:cNvSpPr>
            <a:spLocks noGrp="1"/>
          </p:cNvSpPr>
          <p:nvPr>
            <p:ph idx="1" hasCustomPrompt="1"/>
          </p:nvPr>
        </p:nvSpPr>
        <p:spPr>
          <a:xfrm>
            <a:off x="396000" y="4795067"/>
            <a:ext cx="6048000" cy="236988"/>
          </a:xfrm>
        </p:spPr>
        <p:txBody>
          <a:bodyPr/>
          <a:lstStyle>
            <a:lvl1pPr>
              <a:defRPr sz="1400" b="0" cap="none" baseline="0">
                <a:solidFill>
                  <a:schemeClr val="bg1"/>
                </a:solidFill>
              </a:defRPr>
            </a:lvl1pPr>
            <a:lvl2pPr>
              <a:defRPr baseline="0"/>
            </a:lvl2pPr>
            <a:lvl3pPr>
              <a:defRPr baseline="0"/>
            </a:lvl3pPr>
            <a:lvl4pPr>
              <a:defRPr/>
            </a:lvl4pPr>
            <a:lvl5pPr>
              <a:defRPr baseline="0"/>
            </a:lvl5pPr>
          </a:lstStyle>
          <a:p>
            <a:pPr lvl="0"/>
            <a:r>
              <a:rPr lang="de-DE" dirty="0" smtClean="0"/>
              <a:t>Informationen bearbeiten</a:t>
            </a:r>
          </a:p>
        </p:txBody>
      </p:sp>
      <p:sp>
        <p:nvSpPr>
          <p:cNvPr id="4" name="Datumsplatzhalter 3"/>
          <p:cNvSpPr>
            <a:spLocks noGrp="1"/>
          </p:cNvSpPr>
          <p:nvPr>
            <p:ph type="dt" sz="half" idx="10"/>
          </p:nvPr>
        </p:nvSpPr>
        <p:spPr>
          <a:xfrm>
            <a:off x="7720781" y="6516000"/>
            <a:ext cx="1024757" cy="138499"/>
          </a:xfrm>
        </p:spPr>
        <p:txBody>
          <a:bodyPr/>
          <a:lstStyle>
            <a:lvl1pPr>
              <a:defRPr>
                <a:solidFill>
                  <a:schemeClr val="bg1"/>
                </a:solidFill>
              </a:defRPr>
            </a:lvl1pPr>
          </a:lstStyle>
          <a:p>
            <a:r>
              <a:rPr lang="de-DE" smtClean="0"/>
              <a:t>25. November 2022</a:t>
            </a:r>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DE" smtClean="0"/>
              <a:t>© 2022 Verbraucherzentrale Bundesverband e.V.</a:t>
            </a:r>
            <a:endParaRPr lang="de-DE" dirty="0"/>
          </a:p>
        </p:txBody>
      </p:sp>
      <p:sp>
        <p:nvSpPr>
          <p:cNvPr id="2" name="Titel 1"/>
          <p:cNvSpPr>
            <a:spLocks noGrp="1"/>
          </p:cNvSpPr>
          <p:nvPr>
            <p:ph type="title" hasCustomPrompt="1"/>
          </p:nvPr>
        </p:nvSpPr>
        <p:spPr>
          <a:xfrm>
            <a:off x="396000" y="4485275"/>
            <a:ext cx="6048000" cy="215444"/>
          </a:xfrm>
        </p:spPr>
        <p:txBody>
          <a:bodyPr/>
          <a:lstStyle>
            <a:lvl1pPr>
              <a:defRPr sz="1400" cap="none" baseline="0">
                <a:solidFill>
                  <a:schemeClr val="bg1"/>
                </a:solidFill>
              </a:defRPr>
            </a:lvl1pPr>
          </a:lstStyle>
          <a:p>
            <a:r>
              <a:rPr lang="de-DE" dirty="0" smtClean="0"/>
              <a:t>Titel durch Klicken bearbeiten</a:t>
            </a:r>
            <a:endParaRPr lang="de-DE" dirty="0"/>
          </a:p>
        </p:txBody>
      </p:sp>
      <p:sp>
        <p:nvSpPr>
          <p:cNvPr id="12" name="ClipArt-Platzhalter 34"/>
          <p:cNvSpPr>
            <a:spLocks noGrp="1"/>
          </p:cNvSpPr>
          <p:nvPr>
            <p:ph type="clipArt" sz="quarter" idx="17" hasCustomPrompt="1"/>
          </p:nvPr>
        </p:nvSpPr>
        <p:spPr>
          <a:xfrm>
            <a:off x="6624000" y="3824287"/>
            <a:ext cx="2520000" cy="932400"/>
          </a:xfrm>
          <a:prstGeom prst="rect">
            <a:avLst/>
          </a:prstGeom>
          <a:blipFill rotWithShape="1">
            <a:blip r:embed="rId6"/>
            <a:stretch>
              <a:fillRect/>
            </a:stretch>
          </a:blipFill>
        </p:spPr>
        <p:txBody>
          <a:bodyPr vert="horz"/>
          <a:lstStyle>
            <a:lvl1pPr>
              <a:defRPr/>
            </a:lvl1pPr>
          </a:lstStyle>
          <a:p>
            <a:pPr lvl="0"/>
            <a:r>
              <a:rPr lang="de-DE" noProof="0" dirty="0" smtClean="0"/>
              <a:t> </a:t>
            </a:r>
            <a:endParaRPr lang="de-DE" noProof="0" dirty="0"/>
          </a:p>
        </p:txBody>
      </p:sp>
    </p:spTree>
    <p:extLst>
      <p:ext uri="{BB962C8B-B14F-4D97-AF65-F5344CB8AC3E}">
        <p14:creationId xmlns:p14="http://schemas.microsoft.com/office/powerpoint/2010/main" val="342816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11"/>
            </p:custDataLst>
            <p:extLst>
              <p:ext uri="{D42A27DB-BD31-4B8C-83A1-F6EECF244321}">
                <p14:modId xmlns:p14="http://schemas.microsoft.com/office/powerpoint/2010/main" val="3807530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7" name="think-cell Folie" r:id="rId12" imgW="270" imgH="270" progId="TCLayout.ActiveDocument.1">
                  <p:embed/>
                </p:oleObj>
              </mc:Choice>
              <mc:Fallback>
                <p:oleObj name="think-cell Folie" r:id="rId12" imgW="270" imgH="270" progId="TCLayout.ActiveDocument.1">
                  <p:embed/>
                  <p:pic>
                    <p:nvPicPr>
                      <p:cNvPr id="0" name=""/>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2" name="Titelplatzhalter 1"/>
          <p:cNvSpPr>
            <a:spLocks noGrp="1"/>
          </p:cNvSpPr>
          <p:nvPr>
            <p:ph type="title"/>
          </p:nvPr>
        </p:nvSpPr>
        <p:spPr>
          <a:xfrm>
            <a:off x="396000" y="632081"/>
            <a:ext cx="8349538" cy="461665"/>
          </a:xfrm>
          <a:prstGeom prst="rect">
            <a:avLst/>
          </a:prstGeom>
        </p:spPr>
        <p:txBody>
          <a:bodyPr vert="horz" wrap="square" lIns="0" tIns="0" rIns="0" bIns="0" rtlCol="0" anchor="b">
            <a:spAutoFit/>
          </a:bodyPr>
          <a:lstStyle/>
          <a:p>
            <a:r>
              <a:rPr lang="de-DE" dirty="0" smtClean="0"/>
              <a:t>Titel durch Klicken bearbeiten</a:t>
            </a:r>
            <a:endParaRPr lang="de-DE" dirty="0"/>
          </a:p>
        </p:txBody>
      </p:sp>
      <p:sp>
        <p:nvSpPr>
          <p:cNvPr id="3" name="Textplatzhalter 2"/>
          <p:cNvSpPr>
            <a:spLocks noGrp="1"/>
          </p:cNvSpPr>
          <p:nvPr>
            <p:ph type="body" idx="1"/>
          </p:nvPr>
        </p:nvSpPr>
        <p:spPr>
          <a:xfrm>
            <a:off x="396000" y="1243965"/>
            <a:ext cx="8349538" cy="1831271"/>
          </a:xfrm>
          <a:prstGeom prst="rect">
            <a:avLst/>
          </a:prstGeom>
        </p:spPr>
        <p:txBody>
          <a:bodyPr vert="horz" wrap="square" lIns="0" tIns="0" rIns="0" bIns="0" rtlCol="0">
            <a:spAutoFit/>
          </a:bodyPr>
          <a:lstStyle/>
          <a:p>
            <a:pPr lvl="0"/>
            <a:r>
              <a:rPr lang="de-DE" dirty="0" smtClean="0"/>
              <a:t>Inhalt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6281738" y="6516000"/>
            <a:ext cx="1037061"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r>
              <a:rPr lang="de-DE" smtClean="0"/>
              <a:t>25. November 2022</a:t>
            </a:r>
            <a:endParaRPr lang="de-DE" dirty="0"/>
          </a:p>
        </p:txBody>
      </p:sp>
      <p:sp>
        <p:nvSpPr>
          <p:cNvPr id="5" name="Fußzeilenplatzhalter 4"/>
          <p:cNvSpPr>
            <a:spLocks noGrp="1"/>
          </p:cNvSpPr>
          <p:nvPr>
            <p:ph type="ftr" sz="quarter" idx="3"/>
          </p:nvPr>
        </p:nvSpPr>
        <p:spPr>
          <a:xfrm>
            <a:off x="396000" y="6516000"/>
            <a:ext cx="5885738" cy="138499"/>
          </a:xfrm>
          <a:prstGeom prst="rect">
            <a:avLst/>
          </a:prstGeom>
        </p:spPr>
        <p:txBody>
          <a:bodyPr vert="horz" wrap="square" lIns="0" tIns="0" rIns="0" bIns="0" rtlCol="0" anchor="ctr">
            <a:spAutoFit/>
          </a:bodyP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de-DE" smtClean="0"/>
              <a:t>© 2022 Verbraucherzentrale Bundesverband e.V.</a:t>
            </a:r>
            <a:endParaRPr lang="de-DE" dirty="0"/>
          </a:p>
        </p:txBody>
      </p:sp>
      <p:sp>
        <p:nvSpPr>
          <p:cNvPr id="6" name="Foliennummernplatzhalter 5"/>
          <p:cNvSpPr>
            <a:spLocks noGrp="1"/>
          </p:cNvSpPr>
          <p:nvPr>
            <p:ph type="sldNum" sz="quarter" idx="4"/>
          </p:nvPr>
        </p:nvSpPr>
        <p:spPr>
          <a:xfrm>
            <a:off x="7318800" y="6516000"/>
            <a:ext cx="380400" cy="138499"/>
          </a:xfrm>
          <a:prstGeom prst="rect">
            <a:avLst/>
          </a:prstGeom>
        </p:spPr>
        <p:txBody>
          <a:bodyPr vert="horz" wrap="square" lIns="0" tIns="0" rIns="0" bIns="0" rtlCol="0" anchor="ctr">
            <a:spAutoFit/>
          </a:bodyP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8777AF0-6F9E-4FA1-95B5-C7A94C1869B6}" type="slidenum">
              <a:rPr lang="de-DE" smtClean="0"/>
              <a:pPr/>
              <a:t>‹Nr.›</a:t>
            </a:fld>
            <a:endParaRPr lang="de-DE" dirty="0"/>
          </a:p>
        </p:txBody>
      </p:sp>
    </p:spTree>
    <p:extLst>
      <p:ext uri="{BB962C8B-B14F-4D97-AF65-F5344CB8AC3E}">
        <p14:creationId xmlns:p14="http://schemas.microsoft.com/office/powerpoint/2010/main" val="22584257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0" r:id="rId4"/>
    <p:sldLayoutId id="2147483657" r:id="rId5"/>
    <p:sldLayoutId id="2147483658" r:id="rId6"/>
    <p:sldLayoutId id="2147483659" r:id="rId7"/>
    <p:sldLayoutId id="2147483661" r:id="rId8"/>
  </p:sldLayoutIdLst>
  <p:timing>
    <p:tnLst>
      <p:par>
        <p:cTn id="1" dur="indefinite" restart="never" nodeType="tmRoot"/>
      </p:par>
    </p:tnLst>
  </p:timing>
  <p:hf sldNum="0" hdr="0"/>
  <p:txStyles>
    <p:titleStyle>
      <a:lvl1pPr algn="l" defTabSz="914400" rtl="0" eaLnBrk="1" latinLnBrk="0" hangingPunct="1">
        <a:spcBef>
          <a:spcPct val="0"/>
        </a:spcBef>
        <a:buNone/>
        <a:defRPr lang="de-DE" sz="3000" b="1" i="0" kern="1200" cap="all" baseline="0" dirty="0">
          <a:solidFill>
            <a:schemeClr val="tx1"/>
          </a:solidFill>
          <a:latin typeface="Arial" panose="020B0604020202020204" pitchFamily="34" charset="0"/>
          <a:ea typeface="MS PGothic" pitchFamily="34" charset="-128"/>
          <a:cs typeface="Arial" panose="020B0604020202020204" pitchFamily="34" charset="0"/>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dirty="0" smtClean="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14"/>
        </a:buBlip>
        <a:defRPr lang="de-DE" sz="1800" kern="1200" dirty="0" smtClean="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748" y="0"/>
            <a:ext cx="9144000" cy="4272505"/>
          </a:xfrm>
          <a:prstGeom prst="rect">
            <a:avLst/>
          </a:prstGeom>
          <a:solidFill>
            <a:srgbClr val="C0E0E4"/>
          </a:solidFill>
          <a:ln>
            <a:solidFill>
              <a:srgbClr val="0098A1">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
          <p:cNvSpPr>
            <a:spLocks noGrp="1"/>
          </p:cNvSpPr>
          <p:nvPr>
            <p:ph type="body" sz="quarter" idx="15"/>
          </p:nvPr>
        </p:nvSpPr>
        <p:spPr>
          <a:xfrm>
            <a:off x="-160" y="4267200"/>
            <a:ext cx="9144000" cy="2590800"/>
          </a:xfrm>
          <a:solidFill>
            <a:srgbClr val="019BA5">
              <a:alpha val="74902"/>
            </a:srgbClr>
          </a:solidFill>
        </p:spPr>
        <p:txBody>
          <a:bodyPr/>
          <a:lstStyle/>
          <a:p>
            <a:endParaRPr lang="de-DE" dirty="0"/>
          </a:p>
        </p:txBody>
      </p:sp>
      <p:sp>
        <p:nvSpPr>
          <p:cNvPr id="19" name="Titel 4"/>
          <p:cNvSpPr txBox="1">
            <a:spLocks/>
          </p:cNvSpPr>
          <p:nvPr/>
        </p:nvSpPr>
        <p:spPr>
          <a:xfrm>
            <a:off x="329592" y="4927036"/>
            <a:ext cx="7214208" cy="369332"/>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1400" b="1" i="0" kern="1200" cap="none" baseline="0">
                <a:solidFill>
                  <a:schemeClr val="bg1"/>
                </a:solidFill>
                <a:latin typeface="Arial" panose="020B0604020202020204" pitchFamily="34" charset="0"/>
                <a:ea typeface="MS PGothic" pitchFamily="34" charset="-128"/>
                <a:cs typeface="Arial" panose="020B0604020202020204" pitchFamily="34" charset="0"/>
              </a:defRPr>
            </a:lvl1pPr>
          </a:lstStyle>
          <a:p>
            <a:r>
              <a:rPr lang="de-DE" sz="2400" cap="all" dirty="0"/>
              <a:t>Energie! Ressourcen bewusst </a:t>
            </a:r>
            <a:r>
              <a:rPr lang="de-DE" sz="2400" cap="all" dirty="0" smtClean="0"/>
              <a:t>nutzen</a:t>
            </a:r>
            <a:endParaRPr lang="de-DE" sz="2400" cap="all" dirty="0"/>
          </a:p>
        </p:txBody>
      </p:sp>
      <p:sp>
        <p:nvSpPr>
          <p:cNvPr id="10" name="Untertitel 5"/>
          <p:cNvSpPr txBox="1">
            <a:spLocks/>
          </p:cNvSpPr>
          <p:nvPr/>
        </p:nvSpPr>
        <p:spPr>
          <a:xfrm>
            <a:off x="329591" y="5515054"/>
            <a:ext cx="8961415" cy="270843"/>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b="1" noProof="1" smtClean="0"/>
              <a:t>Weil </a:t>
            </a:r>
            <a:r>
              <a:rPr lang="de-DE" sz="1600" b="1" noProof="1"/>
              <a:t>wir wissen wollen, wie ressourcenschonendes Leben geht</a:t>
            </a:r>
          </a:p>
        </p:txBody>
      </p:sp>
      <p:pic>
        <p:nvPicPr>
          <p:cNvPr id="12" name="Onlinebild-Platzhalter 11"/>
          <p:cNvPicPr>
            <a:picLocks noGrp="1" noChangeAspect="1"/>
          </p:cNvPicPr>
          <p:nvPr>
            <p:ph type="clipArt" sz="quarter" idx="17"/>
          </p:nvPr>
        </p:nvPicPr>
        <p:blipFill>
          <a:blip r:embed="rId4"/>
          <a:stretch>
            <a:fillRect/>
          </a:stretch>
        </p:blipFill>
        <p:spPr>
          <a:xfrm>
            <a:off x="6625386" y="3819220"/>
            <a:ext cx="2517866" cy="445047"/>
          </a:xfrm>
          <a:prstGeom prst="rect">
            <a:avLst/>
          </a:prstGeom>
        </p:spPr>
      </p:pic>
      <p:pic>
        <p:nvPicPr>
          <p:cNvPr id="2" name="Grafik 1"/>
          <p:cNvPicPr>
            <a:picLocks noChangeAspect="1"/>
          </p:cNvPicPr>
          <p:nvPr/>
        </p:nvPicPr>
        <p:blipFill rotWithShape="1">
          <a:blip r:embed="rId5"/>
          <a:srcRect l="10702" t="25532" r="77521" b="15579"/>
          <a:stretch/>
        </p:blipFill>
        <p:spPr>
          <a:xfrm>
            <a:off x="797356" y="-2933"/>
            <a:ext cx="4096374" cy="4267200"/>
          </a:xfrm>
          <a:prstGeom prst="rect">
            <a:avLst/>
          </a:prstGeom>
        </p:spPr>
      </p:pic>
      <p:sp>
        <p:nvSpPr>
          <p:cNvPr id="14"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4665" y="54231"/>
            <a:ext cx="3495690" cy="2613626"/>
          </a:xfrm>
          <a:prstGeom prst="rect">
            <a:avLst/>
          </a:prstGeom>
        </p:spPr>
      </p:pic>
    </p:spTree>
    <p:extLst>
      <p:ext uri="{BB962C8B-B14F-4D97-AF65-F5344CB8AC3E}">
        <p14:creationId xmlns:p14="http://schemas.microsoft.com/office/powerpoint/2010/main" val="194700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Methode</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10"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53785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
          <p:cNvSpPr>
            <a:spLocks noGrp="1"/>
          </p:cNvSpPr>
          <p:nvPr>
            <p:ph type="body" sz="quarter" idx="15"/>
          </p:nvPr>
        </p:nvSpPr>
        <p:spPr>
          <a:xfrm>
            <a:off x="-160" y="4267200"/>
            <a:ext cx="9144000" cy="2590800"/>
          </a:xfrm>
          <a:solidFill>
            <a:srgbClr val="019BA5">
              <a:alpha val="74902"/>
            </a:srgbClr>
          </a:solidFill>
        </p:spPr>
        <p:txBody>
          <a:bodyPr/>
          <a:lstStyle/>
          <a:p>
            <a:endParaRPr lang="de-DE" dirty="0"/>
          </a:p>
        </p:txBody>
      </p:sp>
      <p:sp>
        <p:nvSpPr>
          <p:cNvPr id="19" name="Titel 4"/>
          <p:cNvSpPr txBox="1">
            <a:spLocks/>
          </p:cNvSpPr>
          <p:nvPr/>
        </p:nvSpPr>
        <p:spPr>
          <a:xfrm>
            <a:off x="329592" y="4927036"/>
            <a:ext cx="6436970" cy="369332"/>
          </a:xfrm>
          <a:prstGeom prst="rect">
            <a:avLst/>
          </a:prstGeom>
        </p:spPr>
        <p:txBody>
          <a:bodyPr vert="horz" wrap="square" lIns="0" tIns="0" rIns="0" bIns="0" rtlCol="0" anchor="b">
            <a:spAutoFit/>
          </a:bodyPr>
          <a:lstStyle>
            <a:lvl1pPr algn="l" defTabSz="914400" rtl="0" eaLnBrk="1" latinLnBrk="0" hangingPunct="1">
              <a:spcBef>
                <a:spcPct val="0"/>
              </a:spcBef>
              <a:buNone/>
              <a:defRPr lang="de-DE" sz="1400" b="1" i="0" kern="1200" cap="none" baseline="0">
                <a:solidFill>
                  <a:schemeClr val="bg1"/>
                </a:solidFill>
                <a:latin typeface="Arial" panose="020B0604020202020204" pitchFamily="34" charset="0"/>
                <a:ea typeface="MS PGothic" pitchFamily="34" charset="-128"/>
                <a:cs typeface="Arial" panose="020B0604020202020204" pitchFamily="34" charset="0"/>
              </a:defRPr>
            </a:lvl1pPr>
          </a:lstStyle>
          <a:p>
            <a:r>
              <a:rPr lang="de-DE" sz="2400" cap="all" dirty="0" smtClean="0"/>
              <a:t>Mobile Videoproduktion</a:t>
            </a:r>
          </a:p>
        </p:txBody>
      </p:sp>
      <p:sp>
        <p:nvSpPr>
          <p:cNvPr id="20" name="Untertitel 5"/>
          <p:cNvSpPr txBox="1">
            <a:spLocks/>
          </p:cNvSpPr>
          <p:nvPr/>
        </p:nvSpPr>
        <p:spPr>
          <a:xfrm>
            <a:off x="329591" y="5515054"/>
            <a:ext cx="8743129" cy="249812"/>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noProof="1" smtClean="0"/>
              <a:t>Vom Sript bis zum fertigen Video – was ich mit meinem Smartphone/Tablet erstellen kann</a:t>
            </a:r>
            <a:endParaRPr lang="de-DE" sz="1600" noProof="1"/>
          </a:p>
        </p:txBody>
      </p:sp>
      <p:pic>
        <p:nvPicPr>
          <p:cNvPr id="3" name="Onlinebild-Platzhalter 2"/>
          <p:cNvPicPr>
            <a:picLocks noGrp="1" noChangeAspect="1"/>
          </p:cNvPicPr>
          <p:nvPr>
            <p:ph type="clipArt" sz="quarter" idx="17"/>
          </p:nvPr>
        </p:nvPicPr>
        <p:blipFill>
          <a:blip r:embed="rId4" cstate="print">
            <a:extLst>
              <a:ext uri="{28A0092B-C50C-407E-A947-70E740481C1C}">
                <a14:useLocalDpi xmlns:a14="http://schemas.microsoft.com/office/drawing/2010/main" val="0"/>
              </a:ext>
            </a:extLst>
          </a:blip>
          <a:stretch>
            <a:fillRect/>
          </a:stretch>
        </p:blipFill>
        <p:spPr>
          <a:xfrm>
            <a:off x="6624478" y="3819754"/>
            <a:ext cx="2519362" cy="445450"/>
          </a:xfrm>
        </p:spPr>
      </p:pic>
      <p:pic>
        <p:nvPicPr>
          <p:cNvPr id="10" name="Inhaltsplatzhalt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619" y="-160231"/>
            <a:ext cx="6300841" cy="4711700"/>
          </a:xfrm>
          <a:prstGeom prst="rect">
            <a:avLst/>
          </a:prstGeom>
        </p:spPr>
      </p:pic>
      <p:sp>
        <p:nvSpPr>
          <p:cNvPr id="11" name="Inhaltsplatzhalter 4"/>
          <p:cNvSpPr txBox="1">
            <a:spLocks/>
          </p:cNvSpPr>
          <p:nvPr/>
        </p:nvSpPr>
        <p:spPr>
          <a:xfrm>
            <a:off x="6513881" y="179697"/>
            <a:ext cx="2558839" cy="23698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3"/>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smtClean="0">
                <a:solidFill>
                  <a:srgbClr val="6B368A"/>
                </a:solidFill>
              </a:rPr>
              <a:t>www.verbraucherchecker.de</a:t>
            </a:r>
            <a:endParaRPr lang="de-DE" b="1" dirty="0">
              <a:solidFill>
                <a:srgbClr val="6B368A"/>
              </a:solidFill>
            </a:endParaRPr>
          </a:p>
        </p:txBody>
      </p:sp>
      <p:sp>
        <p:nvSpPr>
          <p:cNvPr id="9"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249981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32081"/>
            <a:ext cx="8349538" cy="461665"/>
          </a:xfrm>
        </p:spPr>
        <p:txBody>
          <a:bodyPr/>
          <a:lstStyle/>
          <a:p>
            <a:r>
              <a:rPr lang="de-DE" dirty="0" smtClean="0"/>
              <a:t>ERSTELLUNG </a:t>
            </a:r>
            <a:r>
              <a:rPr lang="de-DE" dirty="0"/>
              <a:t>VON VIDEOCLIPS</a:t>
            </a:r>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0620"/>
            <a:ext cx="1219200" cy="215567"/>
          </a:xfrm>
        </p:spPr>
      </p:pic>
      <p:sp>
        <p:nvSpPr>
          <p:cNvPr id="10" name="Inhaltsplatzhalter 4"/>
          <p:cNvSpPr>
            <a:spLocks noGrp="1"/>
          </p:cNvSpPr>
          <p:nvPr>
            <p:ph idx="1"/>
          </p:nvPr>
        </p:nvSpPr>
        <p:spPr>
          <a:xfrm>
            <a:off x="396000" y="1243965"/>
            <a:ext cx="4494655" cy="3585597"/>
          </a:xfrm>
        </p:spPr>
        <p:txBody>
          <a:bodyPr/>
          <a:lstStyle/>
          <a:p>
            <a:r>
              <a:rPr lang="de-DE" dirty="0" smtClean="0"/>
              <a:t>Checkliste: </a:t>
            </a:r>
          </a:p>
          <a:p>
            <a:endParaRPr lang="de-DE" b="0" cap="none" dirty="0"/>
          </a:p>
          <a:p>
            <a:pPr marL="107950" lvl="4" indent="0">
              <a:buClr>
                <a:schemeClr val="accent5"/>
              </a:buClr>
              <a:buSzPct val="80000"/>
              <a:buNone/>
            </a:pPr>
            <a:r>
              <a:rPr lang="de-DE" b="1" dirty="0" smtClean="0">
                <a:solidFill>
                  <a:srgbClr val="019BA5"/>
                </a:solidFill>
              </a:rPr>
              <a:t>1) </a:t>
            </a:r>
            <a:r>
              <a:rPr lang="de-DE" b="1" cap="all" dirty="0" smtClean="0">
                <a:solidFill>
                  <a:srgbClr val="019BA5"/>
                </a:solidFill>
              </a:rPr>
              <a:t>Zentrale Fragen klären</a:t>
            </a:r>
            <a:endParaRPr lang="de-DE" b="1" cap="all" dirty="0">
              <a:solidFill>
                <a:srgbClr val="019BA5"/>
              </a:solidFill>
            </a:endParaRPr>
          </a:p>
          <a:p>
            <a:pPr marL="216000" lvl="4" indent="216000">
              <a:defRPr/>
            </a:pPr>
            <a:r>
              <a:rPr lang="de-DE" dirty="0" smtClean="0">
                <a:ea typeface="Calibri" panose="020F0502020204030204" pitchFamily="34" charset="0"/>
              </a:rPr>
              <a:t> Welches Verbraucherthema will </a:t>
            </a:r>
            <a:r>
              <a:rPr lang="de-DE" dirty="0">
                <a:ea typeface="Calibri" panose="020F0502020204030204" pitchFamily="34" charset="0"/>
              </a:rPr>
              <a:t>ich vermitteln? </a:t>
            </a:r>
            <a:endParaRPr lang="de-DE" dirty="0" smtClean="0">
              <a:ea typeface="Calibri" panose="020F0502020204030204" pitchFamily="34" charset="0"/>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Was </a:t>
            </a:r>
            <a:r>
              <a:rPr lang="de-DE" dirty="0">
                <a:ea typeface="Calibri" panose="020F0502020204030204" pitchFamily="34" charset="0"/>
              </a:rPr>
              <a:t>braucht meine Peer-Group? </a:t>
            </a:r>
            <a:endParaRPr lang="de-DE" dirty="0" smtClean="0">
              <a:ea typeface="Calibri" panose="020F0502020204030204" pitchFamily="34" charset="0"/>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Wie </a:t>
            </a:r>
            <a:r>
              <a:rPr lang="de-DE" dirty="0">
                <a:ea typeface="Calibri" panose="020F0502020204030204" pitchFamily="34" charset="0"/>
              </a:rPr>
              <a:t>möchte ich etwas zeigen oder erklären</a:t>
            </a:r>
            <a:r>
              <a:rPr lang="de-DE" dirty="0" smtClean="0">
                <a:ea typeface="Calibri" panose="020F0502020204030204" pitchFamily="34" charset="0"/>
              </a:rPr>
              <a:t>?</a:t>
            </a:r>
          </a:p>
          <a:p>
            <a:pPr marL="72000" lvl="4" indent="0">
              <a:buNone/>
              <a:defRPr/>
            </a:pPr>
            <a:endParaRPr lang="de-DE" dirty="0">
              <a:ea typeface="Calibri" panose="020F0502020204030204" pitchFamily="34" charset="0"/>
            </a:endParaRPr>
          </a:p>
          <a:p>
            <a:pPr marL="107950" lvl="4" indent="0">
              <a:buClr>
                <a:schemeClr val="accent5"/>
              </a:buClr>
              <a:buSzPct val="80000"/>
              <a:buNone/>
            </a:pPr>
            <a:r>
              <a:rPr lang="de-DE" b="1" dirty="0" smtClean="0">
                <a:solidFill>
                  <a:srgbClr val="019BA5"/>
                </a:solidFill>
              </a:rPr>
              <a:t>2) </a:t>
            </a:r>
            <a:r>
              <a:rPr lang="de-DE" b="1" cap="all" dirty="0" smtClean="0">
                <a:solidFill>
                  <a:srgbClr val="019BA5"/>
                </a:solidFill>
              </a:rPr>
              <a:t>Storyboard erstellen</a:t>
            </a:r>
            <a:endParaRPr lang="de-DE" b="1" cap="all" dirty="0">
              <a:solidFill>
                <a:srgbClr val="019BA5"/>
              </a:solidFill>
            </a:endParaRPr>
          </a:p>
        </p:txBody>
      </p:sp>
      <p:pic>
        <p:nvPicPr>
          <p:cNvPr id="8" name="Grafik 7"/>
          <p:cNvPicPr>
            <a:picLocks noChangeAspect="1"/>
          </p:cNvPicPr>
          <p:nvPr/>
        </p:nvPicPr>
        <p:blipFill rotWithShape="1">
          <a:blip r:embed="rId4"/>
          <a:srcRect l="52083" t="18217" r="27153" b="4666"/>
          <a:stretch/>
        </p:blipFill>
        <p:spPr>
          <a:xfrm>
            <a:off x="4842163" y="1243965"/>
            <a:ext cx="3995881" cy="4637702"/>
          </a:xfrm>
          <a:prstGeom prst="rect">
            <a:avLst/>
          </a:prstGeom>
        </p:spPr>
      </p:pic>
      <p:sp>
        <p:nvSpPr>
          <p:cNvPr id="9" name="Nach oben gekrümmter Pfeil 8"/>
          <p:cNvSpPr/>
          <p:nvPr/>
        </p:nvSpPr>
        <p:spPr>
          <a:xfrm rot="954624">
            <a:off x="2827486" y="5281475"/>
            <a:ext cx="2847109" cy="595746"/>
          </a:xfrm>
          <a:prstGeom prst="curvedUpArrow">
            <a:avLst/>
          </a:prstGeom>
          <a:solidFill>
            <a:srgbClr val="6B368A"/>
          </a:solidFill>
          <a:ln>
            <a:solidFill>
              <a:srgbClr val="6B3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6B368A"/>
              </a:solidFill>
            </a:endParaRPr>
          </a:p>
        </p:txBody>
      </p:sp>
      <p:sp>
        <p:nvSpPr>
          <p:cNvPr id="11"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279196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32081"/>
            <a:ext cx="8349538" cy="461665"/>
          </a:xfrm>
        </p:spPr>
        <p:txBody>
          <a:bodyPr/>
          <a:lstStyle/>
          <a:p>
            <a:r>
              <a:rPr lang="de-DE" dirty="0" smtClean="0"/>
              <a:t>Storyboard erstellen</a:t>
            </a:r>
            <a:endParaRPr lang="de-DE" dirty="0"/>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0620"/>
            <a:ext cx="1219200" cy="215567"/>
          </a:xfrm>
        </p:spPr>
      </p:pic>
      <p:pic>
        <p:nvPicPr>
          <p:cNvPr id="8" name="Grafik 7"/>
          <p:cNvPicPr>
            <a:picLocks noChangeAspect="1"/>
          </p:cNvPicPr>
          <p:nvPr/>
        </p:nvPicPr>
        <p:blipFill rotWithShape="1">
          <a:blip r:embed="rId4"/>
          <a:srcRect l="52083" t="18217" r="27153" b="30742"/>
          <a:stretch/>
        </p:blipFill>
        <p:spPr>
          <a:xfrm>
            <a:off x="857859" y="1218472"/>
            <a:ext cx="6469026" cy="4969302"/>
          </a:xfrm>
          <a:prstGeom prst="rect">
            <a:avLst/>
          </a:prstGeom>
        </p:spPr>
      </p:pic>
      <p:sp>
        <p:nvSpPr>
          <p:cNvPr id="9" name="Nach oben gekrümmter Pfeil 8"/>
          <p:cNvSpPr/>
          <p:nvPr/>
        </p:nvSpPr>
        <p:spPr>
          <a:xfrm rot="3515169" flipV="1">
            <a:off x="6648761" y="804178"/>
            <a:ext cx="1695832" cy="561166"/>
          </a:xfrm>
          <a:prstGeom prst="curvedUpArrow">
            <a:avLst/>
          </a:prstGeom>
          <a:solidFill>
            <a:srgbClr val="6B368A"/>
          </a:solidFill>
          <a:ln>
            <a:solidFill>
              <a:srgbClr val="6B3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Textfeld 4"/>
          <p:cNvSpPr txBox="1"/>
          <p:nvPr/>
        </p:nvSpPr>
        <p:spPr>
          <a:xfrm>
            <a:off x="4619611" y="2987065"/>
            <a:ext cx="2306781" cy="646331"/>
          </a:xfrm>
          <a:prstGeom prst="rect">
            <a:avLst/>
          </a:prstGeom>
          <a:noFill/>
        </p:spPr>
        <p:txBody>
          <a:bodyPr wrap="square" rtlCol="0">
            <a:spAutoFit/>
          </a:bodyPr>
          <a:lstStyle/>
          <a:p>
            <a:r>
              <a:rPr lang="de-DE" sz="1200" dirty="0" smtClean="0">
                <a:latin typeface="Bradley Hand ITC" panose="03070402050302030203" pitchFamily="66" charset="0"/>
              </a:rPr>
              <a:t>„Das </a:t>
            </a:r>
            <a:r>
              <a:rPr lang="de-DE" sz="1200" dirty="0">
                <a:latin typeface="Bradley Hand ITC" panose="03070402050302030203" pitchFamily="66" charset="0"/>
              </a:rPr>
              <a:t>Internet, die Medien und dein ganzer Alltag sind voller Informationen</a:t>
            </a:r>
            <a:r>
              <a:rPr lang="de-DE" sz="1200" dirty="0" smtClean="0">
                <a:latin typeface="Bradley Hand ITC" panose="03070402050302030203" pitchFamily="66" charset="0"/>
              </a:rPr>
              <a:t>.“</a:t>
            </a:r>
            <a:endParaRPr lang="de-DE" sz="1200" dirty="0">
              <a:latin typeface="Bradley Hand ITC" panose="03070402050302030203" pitchFamily="66" charset="0"/>
            </a:endParaRPr>
          </a:p>
        </p:txBody>
      </p:sp>
      <p:pic>
        <p:nvPicPr>
          <p:cNvPr id="13" name="Grafik 12"/>
          <p:cNvPicPr>
            <a:picLocks noChangeAspect="1"/>
          </p:cNvPicPr>
          <p:nvPr/>
        </p:nvPicPr>
        <p:blipFill rotWithShape="1">
          <a:blip r:embed="rId5"/>
          <a:srcRect r="50139" b="18889"/>
          <a:stretch/>
        </p:blipFill>
        <p:spPr>
          <a:xfrm>
            <a:off x="1614886" y="1831631"/>
            <a:ext cx="1867397" cy="949303"/>
          </a:xfrm>
          <a:prstGeom prst="rect">
            <a:avLst/>
          </a:prstGeom>
        </p:spPr>
      </p:pic>
      <p:pic>
        <p:nvPicPr>
          <p:cNvPr id="16" name="Grafik 15"/>
          <p:cNvPicPr>
            <a:picLocks noChangeAspect="1"/>
          </p:cNvPicPr>
          <p:nvPr/>
        </p:nvPicPr>
        <p:blipFill rotWithShape="1">
          <a:blip r:embed="rId6"/>
          <a:srcRect l="70" t="4222" r="55903" b="23111"/>
          <a:stretch/>
        </p:blipFill>
        <p:spPr>
          <a:xfrm>
            <a:off x="4683111" y="1797212"/>
            <a:ext cx="2065110" cy="1065127"/>
          </a:xfrm>
          <a:prstGeom prst="rect">
            <a:avLst/>
          </a:prstGeom>
        </p:spPr>
      </p:pic>
      <p:sp>
        <p:nvSpPr>
          <p:cNvPr id="19" name="Textfeld 18"/>
          <p:cNvSpPr txBox="1"/>
          <p:nvPr/>
        </p:nvSpPr>
        <p:spPr>
          <a:xfrm>
            <a:off x="1393811" y="2988603"/>
            <a:ext cx="2466989" cy="461665"/>
          </a:xfrm>
          <a:prstGeom prst="rect">
            <a:avLst/>
          </a:prstGeom>
          <a:noFill/>
        </p:spPr>
        <p:txBody>
          <a:bodyPr wrap="square" rtlCol="0">
            <a:spAutoFit/>
          </a:bodyPr>
          <a:lstStyle/>
          <a:p>
            <a:r>
              <a:rPr lang="de-DE" sz="1200" dirty="0" smtClean="0">
                <a:latin typeface="Bradley Hand ITC" panose="03070402050302030203" pitchFamily="66" charset="0"/>
              </a:rPr>
              <a:t>Startbild: „Willkommen zum Video: 10 Schritte zur Infografik“</a:t>
            </a:r>
            <a:endParaRPr lang="de-DE" sz="1200" dirty="0">
              <a:latin typeface="Bradley Hand ITC" panose="03070402050302030203" pitchFamily="66" charset="0"/>
            </a:endParaRPr>
          </a:p>
        </p:txBody>
      </p:sp>
      <p:sp>
        <p:nvSpPr>
          <p:cNvPr id="21" name="Textfeld 20"/>
          <p:cNvSpPr txBox="1"/>
          <p:nvPr/>
        </p:nvSpPr>
        <p:spPr>
          <a:xfrm>
            <a:off x="1393810" y="5552503"/>
            <a:ext cx="2466989" cy="461665"/>
          </a:xfrm>
          <a:prstGeom prst="rect">
            <a:avLst/>
          </a:prstGeom>
          <a:noFill/>
        </p:spPr>
        <p:txBody>
          <a:bodyPr wrap="square" rtlCol="0">
            <a:spAutoFit/>
          </a:bodyPr>
          <a:lstStyle/>
          <a:p>
            <a:r>
              <a:rPr lang="de-DE" sz="1200" dirty="0" smtClean="0">
                <a:latin typeface="Bradley Hand ITC" panose="03070402050302030203" pitchFamily="66" charset="0"/>
              </a:rPr>
              <a:t>„Achtet auf folgende acht Punkte bei der Erstellung von Grafiken.“</a:t>
            </a:r>
            <a:endParaRPr lang="de-DE" sz="1200" dirty="0">
              <a:latin typeface="Bradley Hand ITC" panose="03070402050302030203" pitchFamily="66" charset="0"/>
            </a:endParaRPr>
          </a:p>
        </p:txBody>
      </p:sp>
      <p:pic>
        <p:nvPicPr>
          <p:cNvPr id="22" name="Grafik 21"/>
          <p:cNvPicPr>
            <a:picLocks noChangeAspect="1"/>
          </p:cNvPicPr>
          <p:nvPr/>
        </p:nvPicPr>
        <p:blipFill rotWithShape="1">
          <a:blip r:embed="rId7"/>
          <a:srcRect l="13333" t="21111" r="71250" b="30445"/>
          <a:stretch/>
        </p:blipFill>
        <p:spPr>
          <a:xfrm>
            <a:off x="5146982" y="4358066"/>
            <a:ext cx="981383" cy="963700"/>
          </a:xfrm>
          <a:prstGeom prst="rect">
            <a:avLst/>
          </a:prstGeom>
        </p:spPr>
      </p:pic>
      <p:sp>
        <p:nvSpPr>
          <p:cNvPr id="23" name="Textfeld 22"/>
          <p:cNvSpPr txBox="1"/>
          <p:nvPr/>
        </p:nvSpPr>
        <p:spPr>
          <a:xfrm>
            <a:off x="4613876" y="5552503"/>
            <a:ext cx="2466989" cy="276999"/>
          </a:xfrm>
          <a:prstGeom prst="rect">
            <a:avLst/>
          </a:prstGeom>
          <a:noFill/>
        </p:spPr>
        <p:txBody>
          <a:bodyPr wrap="square" rtlCol="0">
            <a:spAutoFit/>
          </a:bodyPr>
          <a:lstStyle/>
          <a:p>
            <a:r>
              <a:rPr lang="de-DE" sz="1200" dirty="0" smtClean="0">
                <a:latin typeface="Bradley Hand ITC" panose="03070402050302030203" pitchFamily="66" charset="0"/>
              </a:rPr>
              <a:t>„Und fertig ist die Infografik.“</a:t>
            </a:r>
            <a:endParaRPr lang="de-DE" sz="1200" dirty="0">
              <a:latin typeface="Bradley Hand ITC" panose="03070402050302030203" pitchFamily="66" charset="0"/>
            </a:endParaRPr>
          </a:p>
        </p:txBody>
      </p:sp>
      <p:pic>
        <p:nvPicPr>
          <p:cNvPr id="25" name="Grafik 24"/>
          <p:cNvPicPr>
            <a:picLocks noChangeAspect="1"/>
          </p:cNvPicPr>
          <p:nvPr/>
        </p:nvPicPr>
        <p:blipFill rotWithShape="1">
          <a:blip r:embed="rId8"/>
          <a:srcRect l="2569" t="1334" r="50764" b="10889"/>
          <a:stretch/>
        </p:blipFill>
        <p:spPr>
          <a:xfrm>
            <a:off x="1614886" y="4279466"/>
            <a:ext cx="1773228" cy="1042300"/>
          </a:xfrm>
          <a:prstGeom prst="rect">
            <a:avLst/>
          </a:prstGeom>
        </p:spPr>
      </p:pic>
      <p:sp>
        <p:nvSpPr>
          <p:cNvPr id="1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693696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a:p>
        </p:txBody>
      </p:sp>
      <p:sp>
        <p:nvSpPr>
          <p:cNvPr id="3" name="Titel 2"/>
          <p:cNvSpPr>
            <a:spLocks noGrp="1"/>
          </p:cNvSpPr>
          <p:nvPr>
            <p:ph type="title"/>
          </p:nvPr>
        </p:nvSpPr>
        <p:spPr>
          <a:xfrm>
            <a:off x="396000" y="632081"/>
            <a:ext cx="8349538" cy="461665"/>
          </a:xfrm>
        </p:spPr>
        <p:txBody>
          <a:bodyPr/>
          <a:lstStyle/>
          <a:p>
            <a:r>
              <a:rPr lang="de-DE" dirty="0" smtClean="0"/>
              <a:t>ERSTELLUNG </a:t>
            </a:r>
            <a:r>
              <a:rPr lang="de-DE" dirty="0"/>
              <a:t>VON VIDEOCLIPS</a:t>
            </a:r>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62870"/>
            <a:ext cx="1219200" cy="215567"/>
          </a:xfrm>
        </p:spPr>
      </p:pic>
      <p:sp>
        <p:nvSpPr>
          <p:cNvPr id="10" name="Inhaltsplatzhalter 4"/>
          <p:cNvSpPr>
            <a:spLocks noGrp="1"/>
          </p:cNvSpPr>
          <p:nvPr>
            <p:ph idx="1"/>
          </p:nvPr>
        </p:nvSpPr>
        <p:spPr>
          <a:xfrm>
            <a:off x="396000" y="1243965"/>
            <a:ext cx="6284200" cy="4121128"/>
          </a:xfrm>
        </p:spPr>
        <p:txBody>
          <a:bodyPr/>
          <a:lstStyle/>
          <a:p>
            <a:r>
              <a:rPr lang="de-DE" dirty="0" smtClean="0"/>
              <a:t>Checkliste: </a:t>
            </a:r>
          </a:p>
          <a:p>
            <a:endParaRPr lang="de-DE" b="0" cap="none" dirty="0"/>
          </a:p>
          <a:p>
            <a:pPr marL="107950" lvl="4" indent="0">
              <a:buClr>
                <a:schemeClr val="accent5"/>
              </a:buClr>
              <a:buSzPct val="80000"/>
              <a:buNone/>
            </a:pPr>
            <a:r>
              <a:rPr lang="de-DE" b="1" dirty="0">
                <a:solidFill>
                  <a:srgbClr val="019BA5"/>
                </a:solidFill>
              </a:rPr>
              <a:t>3</a:t>
            </a:r>
            <a:r>
              <a:rPr lang="de-DE" b="1" cap="all" dirty="0" smtClean="0">
                <a:solidFill>
                  <a:srgbClr val="019BA5"/>
                </a:solidFill>
              </a:rPr>
              <a:t>) Ausrüstung prüfen</a:t>
            </a:r>
            <a:endParaRPr lang="de-DE" b="1" cap="all" dirty="0">
              <a:solidFill>
                <a:srgbClr val="019BA5"/>
              </a:solidFill>
            </a:endParaRPr>
          </a:p>
          <a:p>
            <a:pPr marL="216000" lvl="4" indent="216000">
              <a:defRPr/>
            </a:pPr>
            <a:r>
              <a:rPr lang="de-DE" dirty="0">
                <a:ea typeface="Calibri" panose="020F0502020204030204" pitchFamily="34" charset="0"/>
              </a:rPr>
              <a:t> Smartphone (genug Speicher und Akku?)</a:t>
            </a:r>
          </a:p>
          <a:p>
            <a:pPr marL="216000" lvl="4" indent="216000">
              <a:defRPr/>
            </a:pPr>
            <a:r>
              <a:rPr lang="de-DE" dirty="0">
                <a:ea typeface="Calibri" panose="020F0502020204030204" pitchFamily="34" charset="0"/>
              </a:rPr>
              <a:t> </a:t>
            </a:r>
            <a:r>
              <a:rPr lang="de-DE" dirty="0" smtClean="0">
                <a:ea typeface="Calibri" panose="020F0502020204030204" pitchFamily="34" charset="0"/>
              </a:rPr>
              <a:t>Stativ oder eine helfende Person, Selfie-Stick</a:t>
            </a:r>
            <a:endParaRPr lang="de-DE" dirty="0">
              <a:ea typeface="Calibri" panose="020F0502020204030204" pitchFamily="34" charset="0"/>
            </a:endParaRPr>
          </a:p>
          <a:p>
            <a:pPr marL="216000" lvl="4" indent="216000">
              <a:defRPr/>
            </a:pPr>
            <a:r>
              <a:rPr lang="de-DE" dirty="0" smtClean="0">
                <a:ea typeface="Calibri" panose="020F0502020204030204" pitchFamily="34" charset="0"/>
              </a:rPr>
              <a:t> App </a:t>
            </a:r>
            <a:r>
              <a:rPr lang="de-DE" dirty="0">
                <a:ea typeface="Calibri" panose="020F0502020204030204" pitchFamily="34" charset="0"/>
              </a:rPr>
              <a:t>oder Software zur </a:t>
            </a:r>
            <a:r>
              <a:rPr lang="de-DE" dirty="0" smtClean="0">
                <a:ea typeface="Calibri" panose="020F0502020204030204" pitchFamily="34" charset="0"/>
              </a:rPr>
              <a:t>Nachbearbeitung des Videos</a:t>
            </a:r>
            <a:endParaRPr lang="de-DE" dirty="0">
              <a:ea typeface="Calibri" panose="020F0502020204030204" pitchFamily="34" charset="0"/>
            </a:endParaRPr>
          </a:p>
          <a:p>
            <a:pPr marL="107950" lvl="4" indent="0">
              <a:buClr>
                <a:schemeClr val="accent5"/>
              </a:buClr>
              <a:buSzPct val="80000"/>
              <a:buNone/>
            </a:pPr>
            <a:endParaRPr lang="de-DE" b="1" dirty="0" smtClean="0">
              <a:solidFill>
                <a:srgbClr val="DB007A"/>
              </a:solidFill>
            </a:endParaRPr>
          </a:p>
          <a:p>
            <a:pPr marL="107950" lvl="4" indent="0">
              <a:buClr>
                <a:schemeClr val="accent5"/>
              </a:buClr>
              <a:buSzPct val="80000"/>
              <a:buNone/>
            </a:pPr>
            <a:r>
              <a:rPr lang="de-DE" b="1" dirty="0">
                <a:solidFill>
                  <a:srgbClr val="019BA5"/>
                </a:solidFill>
              </a:rPr>
              <a:t>4</a:t>
            </a:r>
            <a:r>
              <a:rPr lang="de-DE" b="1" dirty="0" smtClean="0">
                <a:solidFill>
                  <a:srgbClr val="019BA5"/>
                </a:solidFill>
              </a:rPr>
              <a:t>) </a:t>
            </a:r>
            <a:r>
              <a:rPr lang="de-DE" b="1" cap="all" dirty="0" smtClean="0">
                <a:solidFill>
                  <a:srgbClr val="019BA5"/>
                </a:solidFill>
              </a:rPr>
              <a:t>Drehortsuche</a:t>
            </a:r>
          </a:p>
          <a:p>
            <a:pPr marL="216000" lvl="4" indent="216000">
              <a:buClr>
                <a:schemeClr val="accent5"/>
              </a:buClr>
              <a:buSzPct val="80000"/>
              <a:defRPr/>
            </a:pPr>
            <a:r>
              <a:rPr lang="de-DE" dirty="0" smtClean="0">
                <a:ea typeface="Calibri" panose="020F0502020204030204" pitchFamily="34" charset="0"/>
              </a:rPr>
              <a:t> ideal: ein </a:t>
            </a:r>
            <a:r>
              <a:rPr lang="de-DE" dirty="0">
                <a:ea typeface="Calibri" panose="020F0502020204030204" pitchFamily="34" charset="0"/>
              </a:rPr>
              <a:t>ruhiger Ort mit ausreichend Licht</a:t>
            </a:r>
          </a:p>
          <a:p>
            <a:pPr marL="107950" lvl="4" indent="0">
              <a:buClr>
                <a:schemeClr val="accent5"/>
              </a:buClr>
              <a:buSzPct val="80000"/>
              <a:buNone/>
            </a:pPr>
            <a:endParaRPr lang="de-DE" b="1" dirty="0">
              <a:solidFill>
                <a:srgbClr val="DB007A"/>
              </a:solidFill>
            </a:endParaRPr>
          </a:p>
          <a:p>
            <a:pPr marL="107950" lvl="4" indent="0">
              <a:buClr>
                <a:schemeClr val="accent5"/>
              </a:buClr>
              <a:buSzPct val="80000"/>
              <a:buNone/>
            </a:pPr>
            <a:endParaRPr lang="de-DE" b="1" dirty="0">
              <a:solidFill>
                <a:srgbClr val="DB007A"/>
              </a:solidFill>
            </a:endParaRPr>
          </a:p>
        </p:txBody>
      </p:sp>
      <p:sp>
        <p:nvSpPr>
          <p:cNvPr id="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039284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a:xfrm>
            <a:off x="396000" y="632081"/>
            <a:ext cx="8349538" cy="461665"/>
          </a:xfrm>
        </p:spPr>
        <p:txBody>
          <a:bodyPr/>
          <a:lstStyle/>
          <a:p>
            <a:r>
              <a:rPr lang="de-DE" dirty="0" smtClean="0"/>
              <a:t>ERSTELLUNG </a:t>
            </a:r>
            <a:r>
              <a:rPr lang="de-DE" dirty="0"/>
              <a:t>VON VIDEOCLIPS</a:t>
            </a:r>
          </a:p>
        </p:txBody>
      </p:sp>
      <p:pic>
        <p:nvPicPr>
          <p:cNvPr id="4" name="Onlinebild-Platzhalter 3"/>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0617"/>
            <a:ext cx="1219200" cy="215567"/>
          </a:xfrm>
        </p:spPr>
      </p:pic>
      <p:sp>
        <p:nvSpPr>
          <p:cNvPr id="10" name="Inhaltsplatzhalter 4"/>
          <p:cNvSpPr>
            <a:spLocks noGrp="1"/>
          </p:cNvSpPr>
          <p:nvPr>
            <p:ph idx="1"/>
          </p:nvPr>
        </p:nvSpPr>
        <p:spPr>
          <a:xfrm>
            <a:off x="396000" y="1243965"/>
            <a:ext cx="8557500" cy="4044184"/>
          </a:xfrm>
        </p:spPr>
        <p:txBody>
          <a:bodyPr/>
          <a:lstStyle/>
          <a:p>
            <a:r>
              <a:rPr lang="de-DE" dirty="0" smtClean="0"/>
              <a:t>Checkliste: </a:t>
            </a:r>
          </a:p>
          <a:p>
            <a:endParaRPr lang="de-DE" b="0" cap="none" dirty="0"/>
          </a:p>
          <a:p>
            <a:pPr marL="107950" lvl="4" indent="0">
              <a:buClr>
                <a:schemeClr val="accent5"/>
              </a:buClr>
              <a:buSzPct val="80000"/>
              <a:buNone/>
            </a:pPr>
            <a:r>
              <a:rPr lang="de-DE" b="1" dirty="0" smtClean="0">
                <a:solidFill>
                  <a:srgbClr val="019BA5"/>
                </a:solidFill>
              </a:rPr>
              <a:t>5) </a:t>
            </a:r>
            <a:r>
              <a:rPr lang="de-DE" b="1" cap="all" dirty="0" smtClean="0">
                <a:solidFill>
                  <a:srgbClr val="019BA5"/>
                </a:solidFill>
              </a:rPr>
              <a:t>Aufzeichnung</a:t>
            </a:r>
            <a:endParaRPr lang="de-DE" b="1" cap="all" dirty="0">
              <a:solidFill>
                <a:srgbClr val="019BA5"/>
              </a:solidFill>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wichtig: eine </a:t>
            </a:r>
            <a:r>
              <a:rPr lang="de-DE" dirty="0">
                <a:ea typeface="Calibri" panose="020F0502020204030204" pitchFamily="34" charset="0"/>
              </a:rPr>
              <a:t>gute </a:t>
            </a:r>
            <a:r>
              <a:rPr lang="de-DE" dirty="0" smtClean="0">
                <a:ea typeface="Calibri" panose="020F0502020204030204" pitchFamily="34" charset="0"/>
              </a:rPr>
              <a:t>Auflösung – 1920 </a:t>
            </a:r>
            <a:r>
              <a:rPr lang="de-DE" dirty="0">
                <a:ea typeface="Calibri" panose="020F0502020204030204" pitchFamily="34" charset="0"/>
              </a:rPr>
              <a:t>x 1080 Pixel ist </a:t>
            </a:r>
            <a:r>
              <a:rPr lang="de-DE" dirty="0" smtClean="0">
                <a:ea typeface="Calibri" panose="020F0502020204030204" pitchFamily="34" charset="0"/>
              </a:rPr>
              <a:t>ideal</a:t>
            </a:r>
            <a:endParaRPr lang="de-DE" dirty="0">
              <a:ea typeface="Calibri" panose="020F0502020204030204" pitchFamily="34" charset="0"/>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beim Smartphone den Flugmodus einschalten</a:t>
            </a:r>
            <a:endParaRPr lang="de-DE" dirty="0">
              <a:ea typeface="Calibri" panose="020F0502020204030204" pitchFamily="34" charset="0"/>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Hoch- </a:t>
            </a:r>
            <a:r>
              <a:rPr lang="de-DE" dirty="0">
                <a:ea typeface="Calibri" panose="020F0502020204030204" pitchFamily="34" charset="0"/>
              </a:rPr>
              <a:t>oder Querformat – je nachdem, wo </a:t>
            </a:r>
            <a:r>
              <a:rPr lang="de-DE" dirty="0" smtClean="0">
                <a:ea typeface="Calibri" panose="020F0502020204030204" pitchFamily="34" charset="0"/>
              </a:rPr>
              <a:t>der </a:t>
            </a:r>
            <a:r>
              <a:rPr lang="de-DE" dirty="0">
                <a:ea typeface="Calibri" panose="020F0502020204030204" pitchFamily="34" charset="0"/>
              </a:rPr>
              <a:t>Clip </a:t>
            </a:r>
            <a:r>
              <a:rPr lang="de-DE" dirty="0" smtClean="0">
                <a:ea typeface="Calibri" panose="020F0502020204030204" pitchFamily="34" charset="0"/>
              </a:rPr>
              <a:t>veröffentlichen wird</a:t>
            </a:r>
            <a:endParaRPr lang="de-DE" dirty="0">
              <a:ea typeface="Calibri" panose="020F0502020204030204" pitchFamily="34" charset="0"/>
            </a:endParaRPr>
          </a:p>
          <a:p>
            <a:pPr marL="216000" lvl="4" indent="216000">
              <a:defRPr/>
            </a:pPr>
            <a:r>
              <a:rPr lang="de-DE" dirty="0">
                <a:ea typeface="Calibri" panose="020F0502020204030204" pitchFamily="34" charset="0"/>
              </a:rPr>
              <a:t> </a:t>
            </a:r>
            <a:r>
              <a:rPr lang="de-DE" dirty="0" smtClean="0">
                <a:ea typeface="Calibri" panose="020F0502020204030204" pitchFamily="34" charset="0"/>
              </a:rPr>
              <a:t>immer </a:t>
            </a:r>
            <a:r>
              <a:rPr lang="de-DE" dirty="0">
                <a:ea typeface="Calibri" panose="020F0502020204030204" pitchFamily="34" charset="0"/>
              </a:rPr>
              <a:t>mit dem Licht, nicht </a:t>
            </a:r>
            <a:r>
              <a:rPr lang="de-DE" dirty="0" smtClean="0">
                <a:ea typeface="Calibri" panose="020F0502020204030204" pitchFamily="34" charset="0"/>
              </a:rPr>
              <a:t>dagegen filmen</a:t>
            </a:r>
            <a:endParaRPr lang="de-DE" dirty="0">
              <a:ea typeface="Calibri" panose="020F0502020204030204" pitchFamily="34" charset="0"/>
            </a:endParaRPr>
          </a:p>
          <a:p>
            <a:pPr marL="216000" lvl="4" indent="0">
              <a:buNone/>
              <a:defRPr/>
            </a:pPr>
            <a:endParaRPr lang="de-DE" b="1" dirty="0" smtClean="0">
              <a:solidFill>
                <a:srgbClr val="DB007A"/>
              </a:solidFill>
            </a:endParaRPr>
          </a:p>
          <a:p>
            <a:pPr marL="107950" lvl="4" indent="0">
              <a:buClr>
                <a:schemeClr val="accent5"/>
              </a:buClr>
              <a:buSzPct val="80000"/>
              <a:buNone/>
            </a:pPr>
            <a:r>
              <a:rPr lang="de-DE" b="1" dirty="0">
                <a:solidFill>
                  <a:srgbClr val="019BA5"/>
                </a:solidFill>
              </a:rPr>
              <a:t>6</a:t>
            </a:r>
            <a:r>
              <a:rPr lang="de-DE" b="1" dirty="0" smtClean="0">
                <a:solidFill>
                  <a:srgbClr val="019BA5"/>
                </a:solidFill>
              </a:rPr>
              <a:t>) </a:t>
            </a:r>
            <a:r>
              <a:rPr lang="de-DE" b="1" cap="all" dirty="0" smtClean="0">
                <a:solidFill>
                  <a:srgbClr val="019BA5"/>
                </a:solidFill>
              </a:rPr>
              <a:t>Videobearbeitung</a:t>
            </a:r>
          </a:p>
          <a:p>
            <a:pPr marL="216000" lvl="4" indent="216000">
              <a:buClr>
                <a:schemeClr val="accent5"/>
              </a:buClr>
              <a:buSzPct val="80000"/>
              <a:defRPr/>
            </a:pPr>
            <a:r>
              <a:rPr lang="de-DE" dirty="0">
                <a:ea typeface="Calibri" panose="020F0502020204030204" pitchFamily="34" charset="0"/>
              </a:rPr>
              <a:t> Entweder direkt auf dem Smartphone mit einer App oder am PC mit </a:t>
            </a:r>
            <a:r>
              <a:rPr lang="de-DE" dirty="0" smtClean="0">
                <a:ea typeface="Calibri" panose="020F0502020204030204" pitchFamily="34" charset="0"/>
              </a:rPr>
              <a:t>einem Schnittprogramm</a:t>
            </a:r>
            <a:endParaRPr lang="de-DE" b="1" dirty="0">
              <a:solidFill>
                <a:srgbClr val="DB007A"/>
              </a:solidFill>
            </a:endParaRPr>
          </a:p>
        </p:txBody>
      </p:sp>
      <p:sp>
        <p:nvSpPr>
          <p:cNvPr id="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3319801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Aufgabenstellung</a:t>
            </a:r>
            <a:endParaRPr lang="de-DE" dirty="0"/>
          </a:p>
        </p:txBody>
      </p:sp>
      <p:sp>
        <p:nvSpPr>
          <p:cNvPr id="4" name="Inhaltsplatzhalter 3"/>
          <p:cNvSpPr>
            <a:spLocks noGrp="1"/>
          </p:cNvSpPr>
          <p:nvPr>
            <p:ph idx="1"/>
          </p:nvPr>
        </p:nvSpPr>
        <p:spPr>
          <a:xfrm>
            <a:off x="396000" y="1427524"/>
            <a:ext cx="8349538" cy="3708708"/>
          </a:xfrm>
        </p:spPr>
        <p:txBody>
          <a:bodyPr/>
          <a:lstStyle/>
          <a:p>
            <a:pPr>
              <a:lnSpc>
                <a:spcPct val="150000"/>
              </a:lnSpc>
            </a:pPr>
            <a:r>
              <a:rPr lang="de-DE" b="0" cap="none" dirty="0" smtClean="0"/>
              <a:t>Produziert ein </a:t>
            </a:r>
            <a:r>
              <a:rPr lang="de-DE" cap="none" dirty="0" smtClean="0">
                <a:solidFill>
                  <a:srgbClr val="019BA5"/>
                </a:solidFill>
              </a:rPr>
              <a:t>30-sekündiges </a:t>
            </a:r>
            <a:r>
              <a:rPr lang="de-DE" cap="none" dirty="0">
                <a:solidFill>
                  <a:srgbClr val="019BA5"/>
                </a:solidFill>
              </a:rPr>
              <a:t>Video </a:t>
            </a:r>
            <a:r>
              <a:rPr lang="de-DE" b="0" cap="none" dirty="0"/>
              <a:t>zu eurem Thema </a:t>
            </a:r>
            <a:endParaRPr lang="de-DE" b="0" cap="none" dirty="0" smtClean="0"/>
          </a:p>
          <a:p>
            <a:pPr>
              <a:lnSpc>
                <a:spcPct val="150000"/>
              </a:lnSpc>
            </a:pPr>
            <a:r>
              <a:rPr lang="de-DE" cap="none" dirty="0" smtClean="0">
                <a:solidFill>
                  <a:srgbClr val="019BA5"/>
                </a:solidFill>
              </a:rPr>
              <a:t>Energie- oder Wassersparen</a:t>
            </a:r>
            <a:r>
              <a:rPr lang="de-DE" b="0" cap="none" dirty="0" smtClean="0"/>
              <a:t>. </a:t>
            </a:r>
          </a:p>
          <a:p>
            <a:pPr>
              <a:lnSpc>
                <a:spcPct val="150000"/>
              </a:lnSpc>
            </a:pPr>
            <a:endParaRPr lang="de-DE" b="0" cap="none" dirty="0"/>
          </a:p>
          <a:p>
            <a:pPr>
              <a:lnSpc>
                <a:spcPct val="150000"/>
              </a:lnSpc>
            </a:pPr>
            <a:r>
              <a:rPr lang="de-DE" b="0" cap="none" dirty="0" smtClean="0"/>
              <a:t>Bleibt </a:t>
            </a:r>
            <a:r>
              <a:rPr lang="de-DE" b="0" cap="none" dirty="0"/>
              <a:t>in euren thematischen Kleingruppen, überlegt euch ein </a:t>
            </a:r>
            <a:r>
              <a:rPr lang="de-DE" cap="none" dirty="0">
                <a:solidFill>
                  <a:srgbClr val="019BA5"/>
                </a:solidFill>
              </a:rPr>
              <a:t>Skript </a:t>
            </a:r>
            <a:r>
              <a:rPr lang="de-DE" b="0" cap="none" dirty="0" smtClean="0"/>
              <a:t>und setzt dieses in einem </a:t>
            </a:r>
            <a:r>
              <a:rPr lang="de-DE" cap="none" dirty="0" smtClean="0">
                <a:solidFill>
                  <a:srgbClr val="019BA5"/>
                </a:solidFill>
              </a:rPr>
              <a:t>Video-Clip </a:t>
            </a:r>
            <a:r>
              <a:rPr lang="de-DE" b="0" cap="none" dirty="0" smtClean="0"/>
              <a:t>um. </a:t>
            </a:r>
          </a:p>
          <a:p>
            <a:pPr>
              <a:lnSpc>
                <a:spcPct val="150000"/>
              </a:lnSpc>
            </a:pPr>
            <a:endParaRPr lang="de-DE" b="0" cap="none" dirty="0"/>
          </a:p>
          <a:p>
            <a:pPr>
              <a:lnSpc>
                <a:spcPct val="150000"/>
              </a:lnSpc>
            </a:pPr>
            <a:r>
              <a:rPr lang="de-DE" cap="none" dirty="0" smtClean="0">
                <a:solidFill>
                  <a:srgbClr val="019BA5"/>
                </a:solidFill>
              </a:rPr>
              <a:t>Wichtig</a:t>
            </a:r>
            <a:r>
              <a:rPr lang="de-DE" b="0" cap="none" dirty="0" smtClean="0"/>
              <a:t> ist, dass ihr später im Plenum die </a:t>
            </a:r>
            <a:r>
              <a:rPr lang="de-DE" cap="none" dirty="0" smtClean="0">
                <a:solidFill>
                  <a:srgbClr val="019BA5"/>
                </a:solidFill>
              </a:rPr>
              <a:t>zentralen Informationen </a:t>
            </a:r>
            <a:r>
              <a:rPr lang="de-DE" b="0" cap="none" dirty="0" smtClean="0"/>
              <a:t>zu eurem Thema präsentieren könnt.</a:t>
            </a:r>
            <a:endParaRPr lang="de-DE" b="0" cap="non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9272"/>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163876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Ergebnispräsentation</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86820"/>
            <a:ext cx="1219200" cy="215567"/>
          </a:xfrm>
        </p:spPr>
      </p:pic>
      <p:pic>
        <p:nvPicPr>
          <p:cNvPr id="8" name="Inhaltsplatzhalt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894" y="2873253"/>
            <a:ext cx="3810906" cy="2850639"/>
          </a:xfrm>
          <a:prstGeom prst="rect">
            <a:avLst/>
          </a:prstGeom>
        </p:spPr>
      </p:pic>
      <p:sp>
        <p:nvSpPr>
          <p:cNvPr id="9" name="Ovale Legende 8"/>
          <p:cNvSpPr/>
          <p:nvPr/>
        </p:nvSpPr>
        <p:spPr>
          <a:xfrm>
            <a:off x="5771536" y="772997"/>
            <a:ext cx="2307236" cy="1637327"/>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556181" y="1508288"/>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59778" y="4297487"/>
            <a:ext cx="2367687" cy="1671326"/>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4" name="Rechteck 3"/>
          <p:cNvSpPr/>
          <p:nvPr/>
        </p:nvSpPr>
        <p:spPr>
          <a:xfrm>
            <a:off x="6110787" y="1122852"/>
            <a:ext cx="2059425" cy="923330"/>
          </a:xfrm>
          <a:prstGeom prst="rect">
            <a:avLst/>
          </a:prstGeom>
        </p:spPr>
        <p:txBody>
          <a:bodyPr wrap="square">
            <a:spAutoFit/>
          </a:bodyPr>
          <a:lstStyle/>
          <a:p>
            <a:r>
              <a:rPr lang="de-DE" dirty="0">
                <a:solidFill>
                  <a:schemeClr val="bg1"/>
                </a:solidFill>
              </a:rPr>
              <a:t>Stellt bitte eure Videos oder </a:t>
            </a:r>
            <a:r>
              <a:rPr lang="de-DE" dirty="0" smtClean="0">
                <a:solidFill>
                  <a:schemeClr val="bg1"/>
                </a:solidFill>
              </a:rPr>
              <a:t>Skripte </a:t>
            </a:r>
            <a:r>
              <a:rPr lang="de-DE" dirty="0" smtClean="0">
                <a:solidFill>
                  <a:schemeClr val="bg1"/>
                </a:solidFill>
              </a:rPr>
              <a:t>vor! </a:t>
            </a:r>
            <a:endParaRPr lang="de-DE" dirty="0">
              <a:solidFill>
                <a:schemeClr val="bg1"/>
              </a:solidFill>
            </a:endParaRPr>
          </a:p>
        </p:txBody>
      </p:sp>
      <p:sp>
        <p:nvSpPr>
          <p:cNvPr id="12"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270906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Feedback</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10"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276603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Abschluss</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86820"/>
            <a:ext cx="1219200" cy="215567"/>
          </a:xfrm>
        </p:spPr>
      </p:pic>
      <p:pic>
        <p:nvPicPr>
          <p:cNvPr id="4" name="Grafik 3"/>
          <p:cNvPicPr>
            <a:picLocks noChangeAspect="1"/>
          </p:cNvPicPr>
          <p:nvPr/>
        </p:nvPicPr>
        <p:blipFill rotWithShape="1">
          <a:blip r:embed="rId4"/>
          <a:srcRect l="6597" t="22666" r="67847" b="32444"/>
          <a:stretch/>
        </p:blipFill>
        <p:spPr>
          <a:xfrm>
            <a:off x="201969" y="1093746"/>
            <a:ext cx="8737600" cy="4796183"/>
          </a:xfrm>
          <a:prstGeom prst="rect">
            <a:avLst/>
          </a:prstGeo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4218880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Inhalt und Ablauf</a:t>
            </a:r>
            <a:endParaRPr lang="de-DE" dirty="0"/>
          </a:p>
        </p:txBody>
      </p:sp>
      <p:sp>
        <p:nvSpPr>
          <p:cNvPr id="4" name="Inhaltsplatzhalter 3"/>
          <p:cNvSpPr>
            <a:spLocks noGrp="1"/>
          </p:cNvSpPr>
          <p:nvPr>
            <p:ph idx="1"/>
          </p:nvPr>
        </p:nvSpPr>
        <p:spPr>
          <a:xfrm>
            <a:off x="396000" y="1243965"/>
            <a:ext cx="8349537" cy="1661993"/>
          </a:xfrm>
        </p:spPr>
        <p:txBody>
          <a:bodyPr/>
          <a:lstStyle/>
          <a:p>
            <a:pPr marL="285750" indent="-285750">
              <a:lnSpc>
                <a:spcPct val="200000"/>
              </a:lnSpc>
              <a:spcAft>
                <a:spcPts val="0"/>
              </a:spcAft>
              <a:buFont typeface="Wingdings" panose="05000000000000000000" pitchFamily="2" charset="2"/>
              <a:buChar char=""/>
            </a:pPr>
            <a:r>
              <a:rPr lang="de-DE" cap="none" dirty="0" smtClean="0">
                <a:solidFill>
                  <a:srgbClr val="019BA5"/>
                </a:solidFill>
              </a:rPr>
              <a:t>Nachhaltige Energie- und Wassernutzung </a:t>
            </a:r>
            <a:r>
              <a:rPr lang="de-DE" cap="none" dirty="0">
                <a:solidFill>
                  <a:srgbClr val="019BA5"/>
                </a:solidFill>
              </a:rPr>
              <a:t>im </a:t>
            </a:r>
            <a:r>
              <a:rPr lang="de-DE" cap="none" dirty="0" smtClean="0">
                <a:solidFill>
                  <a:srgbClr val="019BA5"/>
                </a:solidFill>
              </a:rPr>
              <a:t>Alltag </a:t>
            </a:r>
          </a:p>
          <a:p>
            <a:pPr marL="645750" lvl="2" indent="-285750">
              <a:lnSpc>
                <a:spcPct val="200000"/>
              </a:lnSpc>
              <a:spcAft>
                <a:spcPts val="0"/>
              </a:spcAft>
              <a:buFont typeface="Symbol" panose="05050102010706020507" pitchFamily="18" charset="2"/>
              <a:buChar char="-"/>
            </a:pPr>
            <a:r>
              <a:rPr lang="de-DE" dirty="0" smtClean="0">
                <a:solidFill>
                  <a:schemeClr val="dk1"/>
                </a:solidFill>
              </a:rPr>
              <a:t>Reflektion des Stellenwerts nachhaltiger Energienutzung, Recherche zu Spar-Tipps, </a:t>
            </a:r>
            <a:r>
              <a:rPr lang="de-DE" dirty="0">
                <a:solidFill>
                  <a:schemeClr val="dk1"/>
                </a:solidFill>
              </a:rPr>
              <a:t>Grundlagen </a:t>
            </a:r>
            <a:r>
              <a:rPr lang="de-DE" dirty="0"/>
              <a:t>der Video-Gestaltung </a:t>
            </a:r>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8" name="Inhaltsplatzhalter 3"/>
          <p:cNvSpPr txBox="1">
            <a:spLocks/>
          </p:cNvSpPr>
          <p:nvPr/>
        </p:nvSpPr>
        <p:spPr>
          <a:xfrm>
            <a:off x="2158737" y="3289910"/>
            <a:ext cx="6586801" cy="2769989"/>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200000"/>
              </a:lnSpc>
              <a:spcAft>
                <a:spcPts val="0"/>
              </a:spcAft>
              <a:buFont typeface="Wingdings" panose="05000000000000000000" pitchFamily="2" charset="2"/>
              <a:buChar char="ü"/>
            </a:pPr>
            <a:r>
              <a:rPr lang="de-DE" cap="none" dirty="0">
                <a:solidFill>
                  <a:srgbClr val="019BA5"/>
                </a:solidFill>
              </a:rPr>
              <a:t>Warm-up:</a:t>
            </a:r>
            <a:r>
              <a:rPr lang="de-DE" cap="none" dirty="0">
                <a:solidFill>
                  <a:srgbClr val="DB007A"/>
                </a:solidFill>
              </a:rPr>
              <a:t> </a:t>
            </a:r>
            <a:r>
              <a:rPr lang="de-DE" b="0" cap="none" dirty="0"/>
              <a:t> </a:t>
            </a:r>
            <a:r>
              <a:rPr lang="de-DE" b="0" cap="none" dirty="0" smtClean="0"/>
              <a:t>individuelles </a:t>
            </a:r>
            <a:r>
              <a:rPr lang="de-DE" b="0" cap="none" dirty="0"/>
              <a:t>Energielevel</a:t>
            </a:r>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Fakten:</a:t>
            </a:r>
            <a:r>
              <a:rPr lang="de-DE" cap="none" dirty="0" smtClean="0">
                <a:solidFill>
                  <a:srgbClr val="DB007A"/>
                </a:solidFill>
              </a:rPr>
              <a:t> </a:t>
            </a:r>
            <a:r>
              <a:rPr lang="de-DE" b="0" cap="none" dirty="0"/>
              <a:t>Wie </a:t>
            </a:r>
            <a:r>
              <a:rPr lang="de-DE" b="0" cap="none" dirty="0" smtClean="0"/>
              <a:t>können </a:t>
            </a:r>
            <a:r>
              <a:rPr lang="de-DE" b="0" cap="none" dirty="0"/>
              <a:t>Wasser und Energie im </a:t>
            </a:r>
            <a:r>
              <a:rPr lang="de-DE" b="0" cap="none" dirty="0" smtClean="0"/>
              <a:t>Alltag </a:t>
            </a:r>
            <a:r>
              <a:rPr lang="de-DE" b="0" cap="none" dirty="0"/>
              <a:t>eingespart werden? </a:t>
            </a:r>
            <a:endParaRPr lang="de-DE" b="0" cap="none" dirty="0" smtClean="0"/>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Methode: </a:t>
            </a:r>
            <a:r>
              <a:rPr lang="de-DE" b="0" cap="none" dirty="0" smtClean="0"/>
              <a:t>Videoclip-Gestaltung und -Produktion </a:t>
            </a:r>
          </a:p>
          <a:p>
            <a:pPr marL="285750" indent="-285750">
              <a:lnSpc>
                <a:spcPct val="200000"/>
              </a:lnSpc>
              <a:spcAft>
                <a:spcPts val="0"/>
              </a:spcAft>
              <a:buFont typeface="Wingdings" panose="05000000000000000000" pitchFamily="2" charset="2"/>
              <a:buChar char="ü"/>
            </a:pPr>
            <a:r>
              <a:rPr lang="de-DE" cap="none" dirty="0" smtClean="0">
                <a:solidFill>
                  <a:srgbClr val="019BA5"/>
                </a:solidFill>
              </a:rPr>
              <a:t>Abschluss: </a:t>
            </a:r>
            <a:r>
              <a:rPr lang="de-DE" b="0" cap="none" dirty="0"/>
              <a:t>Rucksack und Mülleimer </a:t>
            </a:r>
          </a:p>
        </p:txBody>
      </p:sp>
      <p:sp>
        <p:nvSpPr>
          <p:cNvPr id="6" name="Rechteck 5"/>
          <p:cNvSpPr/>
          <p:nvPr/>
        </p:nvSpPr>
        <p:spPr>
          <a:xfrm>
            <a:off x="396001" y="4420989"/>
            <a:ext cx="1212871" cy="369332"/>
          </a:xfrm>
          <a:prstGeom prst="rect">
            <a:avLst/>
          </a:prstGeom>
        </p:spPr>
        <p:txBody>
          <a:bodyPr wrap="square">
            <a:spAutoFit/>
          </a:bodyPr>
          <a:lstStyle/>
          <a:p>
            <a:r>
              <a:rPr lang="de-DE" b="1" dirty="0" smtClean="0"/>
              <a:t>Ablauf:</a:t>
            </a:r>
            <a:endParaRPr lang="de-DE" b="1" dirty="0"/>
          </a:p>
        </p:txBody>
      </p:sp>
      <p:cxnSp>
        <p:nvCxnSpPr>
          <p:cNvPr id="10" name="Gerader Verbinder 9"/>
          <p:cNvCxnSpPr/>
          <p:nvPr/>
        </p:nvCxnSpPr>
        <p:spPr>
          <a:xfrm flipV="1">
            <a:off x="1385740" y="3742441"/>
            <a:ext cx="707010" cy="922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1385740" y="4204355"/>
            <a:ext cx="707010" cy="460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1385740" y="4664983"/>
            <a:ext cx="707010" cy="1119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1385740" y="4664983"/>
            <a:ext cx="707010" cy="5694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419575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18"/>
          </p:nvPr>
        </p:nvSpPr>
        <p:spPr>
          <a:solidFill>
            <a:srgbClr val="019BA5"/>
          </a:solidFill>
          <a:ln>
            <a:noFill/>
          </a:ln>
        </p:spPr>
        <p:txBody>
          <a:bodyPr/>
          <a:lstStyle/>
          <a:p>
            <a:endParaRPr lang="de-DE" dirty="0"/>
          </a:p>
        </p:txBody>
      </p:sp>
      <p:sp>
        <p:nvSpPr>
          <p:cNvPr id="13" name="Textplatzhalter 12"/>
          <p:cNvSpPr>
            <a:spLocks noGrp="1"/>
          </p:cNvSpPr>
          <p:nvPr>
            <p:ph type="body" sz="quarter" idx="15"/>
          </p:nvPr>
        </p:nvSpPr>
        <p:spPr>
          <a:solidFill>
            <a:srgbClr val="019BA5">
              <a:alpha val="75000"/>
            </a:srgbClr>
          </a:solidFill>
          <a:ln>
            <a:noFill/>
          </a:ln>
        </p:spPr>
        <p:txBody>
          <a:bodyPr/>
          <a:lstStyle/>
          <a:p>
            <a:endParaRPr lang="de-DE" dirty="0"/>
          </a:p>
        </p:txBody>
      </p:sp>
      <p:sp>
        <p:nvSpPr>
          <p:cNvPr id="5" name="Inhaltsplatzhalter 4"/>
          <p:cNvSpPr>
            <a:spLocks noGrp="1"/>
          </p:cNvSpPr>
          <p:nvPr>
            <p:ph idx="1"/>
          </p:nvPr>
        </p:nvSpPr>
        <p:spPr>
          <a:xfrm>
            <a:off x="396000" y="4795067"/>
            <a:ext cx="6048000" cy="1575816"/>
          </a:xfrm>
        </p:spPr>
        <p:txBody>
          <a:bodyPr/>
          <a:lstStyle/>
          <a:p>
            <a:r>
              <a:rPr lang="de-DE" dirty="0" smtClean="0"/>
              <a:t>Verbraucherzentrale </a:t>
            </a:r>
            <a:br>
              <a:rPr lang="de-DE" dirty="0" smtClean="0"/>
            </a:br>
            <a:r>
              <a:rPr lang="de-DE" dirty="0" smtClean="0"/>
              <a:t>Bundesverband e.V.</a:t>
            </a:r>
          </a:p>
          <a:p>
            <a:r>
              <a:rPr lang="de-DE" dirty="0" smtClean="0"/>
              <a:t>Rudi-Dutschke-Straße 17 </a:t>
            </a:r>
            <a:br>
              <a:rPr lang="de-DE" dirty="0" smtClean="0"/>
            </a:br>
            <a:r>
              <a:rPr lang="de-DE" dirty="0" smtClean="0"/>
              <a:t>10969 Berlin</a:t>
            </a:r>
          </a:p>
          <a:p>
            <a:r>
              <a:rPr lang="de-DE" dirty="0"/>
              <a:t>I</a:t>
            </a:r>
            <a:r>
              <a:rPr lang="de-DE" dirty="0" smtClean="0"/>
              <a:t>nfo@vzbv.de</a:t>
            </a:r>
            <a:br>
              <a:rPr lang="de-DE" dirty="0" smtClean="0"/>
            </a:br>
            <a:r>
              <a:rPr lang="de-DE" dirty="0" smtClean="0"/>
              <a:t>www.vzbv.de</a:t>
            </a:r>
            <a:endParaRPr lang="de-DE" dirty="0"/>
          </a:p>
        </p:txBody>
      </p:sp>
      <p:sp>
        <p:nvSpPr>
          <p:cNvPr id="9" name="Titel 8"/>
          <p:cNvSpPr>
            <a:spLocks noGrp="1"/>
          </p:cNvSpPr>
          <p:nvPr>
            <p:ph type="title"/>
          </p:nvPr>
        </p:nvSpPr>
        <p:spPr/>
        <p:txBody>
          <a:bodyPr/>
          <a:lstStyle/>
          <a:p>
            <a:r>
              <a:rPr lang="de-DE" dirty="0" smtClean="0"/>
              <a:t>Impressum</a:t>
            </a:r>
            <a:endParaRPr lang="de-DE" dirty="0"/>
          </a:p>
        </p:txBody>
      </p:sp>
      <p:pic>
        <p:nvPicPr>
          <p:cNvPr id="2" name="Onlinebild-Platzhalter 1"/>
          <p:cNvPicPr>
            <a:picLocks noGrp="1" noChangeAspect="1"/>
          </p:cNvPicPr>
          <p:nvPr>
            <p:ph type="clipArt" sz="quarter" idx="17"/>
          </p:nvPr>
        </p:nvPicPr>
        <p:blipFill>
          <a:blip r:embed="rId3" cstate="print">
            <a:extLst>
              <a:ext uri="{28A0092B-C50C-407E-A947-70E740481C1C}">
                <a14:useLocalDpi xmlns:a14="http://schemas.microsoft.com/office/drawing/2010/main" val="0"/>
              </a:ext>
            </a:extLst>
          </a:blip>
          <a:stretch>
            <a:fillRect/>
          </a:stretch>
        </p:blipFill>
        <p:spPr>
          <a:xfrm>
            <a:off x="6624638" y="3819019"/>
            <a:ext cx="2519362" cy="445450"/>
          </a:xfrm>
        </p:spPr>
      </p:pic>
      <p:sp>
        <p:nvSpPr>
          <p:cNvPr id="8" name="Rechteck 7"/>
          <p:cNvSpPr/>
          <p:nvPr/>
        </p:nvSpPr>
        <p:spPr>
          <a:xfrm>
            <a:off x="302215" y="771840"/>
            <a:ext cx="5391316" cy="1015663"/>
          </a:xfrm>
          <a:prstGeom prst="rect">
            <a:avLst/>
          </a:prstGeom>
        </p:spPr>
        <p:txBody>
          <a:bodyPr wrap="square">
            <a:spAutoFit/>
          </a:bodyPr>
          <a:lstStyle/>
          <a:p>
            <a:r>
              <a:rPr lang="de-DE" sz="1200" dirty="0">
                <a:solidFill>
                  <a:schemeClr val="bg1"/>
                </a:solidFill>
                <a:latin typeface="+mj-lt"/>
              </a:rPr>
              <a:t>Dieses Werk ist lizenziert unter einer Creative </a:t>
            </a:r>
            <a:r>
              <a:rPr lang="de-DE" sz="1200" dirty="0" err="1">
                <a:solidFill>
                  <a:schemeClr val="bg1"/>
                </a:solidFill>
                <a:latin typeface="+mj-lt"/>
              </a:rPr>
              <a:t>Commons</a:t>
            </a:r>
            <a:r>
              <a:rPr lang="de-DE" sz="1200" dirty="0">
                <a:solidFill>
                  <a:schemeClr val="bg1"/>
                </a:solidFill>
                <a:latin typeface="+mj-lt"/>
              </a:rPr>
              <a:t> Namensnennung - Weitergabe unter gleichen Bedingungen 4.0 International </a:t>
            </a:r>
            <a:r>
              <a:rPr lang="de-DE" sz="1200" dirty="0" smtClean="0">
                <a:solidFill>
                  <a:schemeClr val="bg1"/>
                </a:solidFill>
                <a:latin typeface="+mj-lt"/>
              </a:rPr>
              <a:t>Lizenz. </a:t>
            </a:r>
            <a:r>
              <a:rPr lang="de-DE" sz="1200" dirty="0">
                <a:solidFill>
                  <a:schemeClr val="bg1"/>
                </a:solidFill>
                <a:latin typeface="+mj-lt"/>
              </a:rPr>
              <a:t>Der Verbraucherzentrale Bundesverband muss als </a:t>
            </a:r>
            <a:r>
              <a:rPr lang="de-DE" sz="1200" dirty="0" smtClean="0">
                <a:solidFill>
                  <a:schemeClr val="bg1"/>
                </a:solidFill>
                <a:latin typeface="+mj-lt"/>
              </a:rPr>
              <a:t>Quelle genannt </a:t>
            </a:r>
            <a:r>
              <a:rPr lang="de-DE" sz="1200" dirty="0">
                <a:solidFill>
                  <a:schemeClr val="bg1"/>
                </a:solidFill>
                <a:latin typeface="+mj-lt"/>
              </a:rPr>
              <a:t>und die oben genannte Creative </a:t>
            </a:r>
            <a:r>
              <a:rPr lang="de-DE" sz="1200" dirty="0" err="1">
                <a:solidFill>
                  <a:schemeClr val="bg1"/>
                </a:solidFill>
                <a:latin typeface="+mj-lt"/>
              </a:rPr>
              <a:t>Commons</a:t>
            </a:r>
            <a:r>
              <a:rPr lang="de-DE" sz="1200" dirty="0">
                <a:solidFill>
                  <a:schemeClr val="bg1"/>
                </a:solidFill>
                <a:latin typeface="+mj-lt"/>
              </a:rPr>
              <a:t>-Lizenz verwendet werden</a:t>
            </a:r>
            <a:r>
              <a:rPr lang="de-DE" sz="1200" dirty="0" smtClean="0">
                <a:solidFill>
                  <a:schemeClr val="bg1"/>
                </a:solidFill>
                <a:latin typeface="+mj-lt"/>
              </a:rPr>
              <a:t>. Lizenztext </a:t>
            </a:r>
            <a:r>
              <a:rPr lang="de-DE" sz="1200" dirty="0">
                <a:solidFill>
                  <a:schemeClr val="bg1"/>
                </a:solidFill>
                <a:latin typeface="+mj-lt"/>
              </a:rPr>
              <a:t>unter http://creativecommons.org/licenses/by-sa/4.0/</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00" y="245007"/>
            <a:ext cx="1242743" cy="479659"/>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638" y="5220331"/>
            <a:ext cx="2278277" cy="1434168"/>
          </a:xfrm>
          <a:prstGeom prst="rect">
            <a:avLst/>
          </a:prstGeom>
        </p:spPr>
      </p:pic>
      <p:sp>
        <p:nvSpPr>
          <p:cNvPr id="16" name="Inhaltsplatzhalter 4"/>
          <p:cNvSpPr txBox="1">
            <a:spLocks/>
          </p:cNvSpPr>
          <p:nvPr/>
        </p:nvSpPr>
        <p:spPr>
          <a:xfrm>
            <a:off x="396000" y="3540154"/>
            <a:ext cx="4136923" cy="550920"/>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400" b="0" kern="1200" cap="none" baseline="0">
                <a:solidFill>
                  <a:schemeClr val="bg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6"/>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b="1" dirty="0" smtClean="0"/>
              <a:t>www.verbraucherchecker.de</a:t>
            </a:r>
          </a:p>
          <a:p>
            <a:r>
              <a:rPr lang="de-DE" b="1" dirty="0" smtClean="0"/>
              <a:t>www.instagram.com/verbraucherchecker</a:t>
            </a:r>
            <a:endParaRPr lang="de-DE" b="1" dirty="0"/>
          </a:p>
        </p:txBody>
      </p:sp>
      <p:sp>
        <p:nvSpPr>
          <p:cNvPr id="14"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8710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Warm-Up</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10"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69666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Mein Energielevel</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1034"/>
            <a:ext cx="1219200" cy="215567"/>
          </a:xfrm>
        </p:spPr>
      </p:pic>
      <p:pic>
        <p:nvPicPr>
          <p:cNvPr id="15" name="Inhaltsplatzhalter 14"/>
          <p:cNvPicPr>
            <a:picLocks noGrp="1" noChangeAspect="1"/>
          </p:cNvPicPr>
          <p:nvPr>
            <p:ph idx="1"/>
          </p:nvPr>
        </p:nvPicPr>
        <p:blipFill rotWithShape="1">
          <a:blip r:embed="rId4"/>
          <a:srcRect l="7231" t="45377" r="73606" b="17959"/>
          <a:stretch/>
        </p:blipFill>
        <p:spPr>
          <a:xfrm rot="16200000">
            <a:off x="3358814" y="1792475"/>
            <a:ext cx="5238165" cy="3131815"/>
          </a:xfrm>
          <a:prstGeom prst="rect">
            <a:avLst/>
          </a:prstGeom>
        </p:spPr>
      </p:pic>
      <p:sp>
        <p:nvSpPr>
          <p:cNvPr id="16" name="Rechteck 15"/>
          <p:cNvSpPr/>
          <p:nvPr/>
        </p:nvSpPr>
        <p:spPr>
          <a:xfrm>
            <a:off x="287867" y="1395568"/>
            <a:ext cx="3552613" cy="1304973"/>
          </a:xfrm>
          <a:prstGeom prst="rect">
            <a:avLst/>
          </a:prstGeom>
        </p:spPr>
        <p:txBody>
          <a:bodyPr wrap="square">
            <a:spAutoFit/>
          </a:bodyPr>
          <a:lstStyle/>
          <a:p>
            <a:pPr lvl="0">
              <a:lnSpc>
                <a:spcPct val="110000"/>
              </a:lnSpc>
              <a:spcAft>
                <a:spcPts val="600"/>
              </a:spcAft>
            </a:pPr>
            <a:r>
              <a:rPr lang="de-DE" b="1" cap="all" dirty="0" smtClean="0">
                <a:latin typeface="Arial" panose="020B0604020202020204" pitchFamily="34" charset="0"/>
                <a:ea typeface="MS PGothic" pitchFamily="34" charset="-128"/>
                <a:cs typeface="Arial" panose="020B0604020202020204" pitchFamily="34" charset="0"/>
              </a:rPr>
              <a:t>(1) Frage in </a:t>
            </a:r>
            <a:r>
              <a:rPr lang="de-DE" b="1" cap="all" dirty="0">
                <a:latin typeface="Arial" panose="020B0604020202020204" pitchFamily="34" charset="0"/>
                <a:ea typeface="MS PGothic" pitchFamily="34" charset="-128"/>
                <a:cs typeface="Arial" panose="020B0604020202020204" pitchFamily="34" charset="0"/>
              </a:rPr>
              <a:t>die Runde</a:t>
            </a:r>
            <a:r>
              <a:rPr lang="de-DE" b="1" cap="all" dirty="0">
                <a:latin typeface="Arial" panose="020B0604020202020204" pitchFamily="34" charset="0"/>
                <a:ea typeface="MS PGothic" pitchFamily="34" charset="-128"/>
                <a:cs typeface="Arial" panose="020B0604020202020204" pitchFamily="34" charset="0"/>
              </a:rPr>
              <a:t>:</a:t>
            </a:r>
          </a:p>
          <a:p>
            <a:r>
              <a:rPr lang="de-DE" b="1" dirty="0" smtClean="0">
                <a:solidFill>
                  <a:srgbClr val="019BA5"/>
                </a:solidFill>
                <a:latin typeface="Arial" panose="020B0604020202020204" pitchFamily="34" charset="0"/>
                <a:ea typeface="MS PGothic" pitchFamily="34" charset="-128"/>
                <a:cs typeface="Arial" panose="020B0604020202020204" pitchFamily="34" charset="0"/>
              </a:rPr>
              <a:t>Wo </a:t>
            </a:r>
            <a:r>
              <a:rPr lang="de-DE" b="1" dirty="0">
                <a:solidFill>
                  <a:srgbClr val="019BA5"/>
                </a:solidFill>
                <a:latin typeface="Arial" panose="020B0604020202020204" pitchFamily="34" charset="0"/>
                <a:ea typeface="MS PGothic" pitchFamily="34" charset="-128"/>
                <a:cs typeface="Arial" panose="020B0604020202020204" pitchFamily="34" charset="0"/>
              </a:rPr>
              <a:t>liegt euer individuelles Energielevel in diesem Moment?</a:t>
            </a:r>
          </a:p>
        </p:txBody>
      </p:sp>
      <p:sp>
        <p:nvSpPr>
          <p:cNvPr id="17" name="Inhaltsplatzhalter 3"/>
          <p:cNvSpPr txBox="1">
            <a:spLocks/>
          </p:cNvSpPr>
          <p:nvPr/>
        </p:nvSpPr>
        <p:spPr>
          <a:xfrm>
            <a:off x="396000" y="4592654"/>
            <a:ext cx="4015988" cy="991041"/>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5"/>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smtClean="0"/>
              <a:t>(2) Frage </a:t>
            </a:r>
            <a:r>
              <a:rPr lang="de-DE" dirty="0" smtClean="0"/>
              <a:t>in die Runde:</a:t>
            </a:r>
            <a:endParaRPr lang="de-DE" dirty="0" smtClean="0">
              <a:solidFill>
                <a:srgbClr val="019BA5"/>
              </a:solidFill>
            </a:endParaRPr>
          </a:p>
          <a:p>
            <a:r>
              <a:rPr lang="de-DE" cap="none" dirty="0">
                <a:solidFill>
                  <a:srgbClr val="019BA5"/>
                </a:solidFill>
              </a:rPr>
              <a:t>Worauf freut ihr euch bei dem Modul am meisten</a:t>
            </a:r>
            <a:r>
              <a:rPr lang="de-DE" cap="none" dirty="0" smtClean="0">
                <a:solidFill>
                  <a:srgbClr val="019BA5"/>
                </a:solidFill>
              </a:rPr>
              <a:t>?</a:t>
            </a:r>
            <a:endParaRPr lang="de-DE" cap="none" dirty="0">
              <a:solidFill>
                <a:srgbClr val="019BA5"/>
              </a:solidFill>
            </a:endParaRPr>
          </a:p>
        </p:txBody>
      </p:sp>
      <p:sp>
        <p:nvSpPr>
          <p:cNvPr id="9"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295045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1"/>
          <p:cNvSpPr>
            <a:spLocks noGrp="1"/>
          </p:cNvSpPr>
          <p:nvPr>
            <p:ph type="dt" sz="half" idx="10"/>
          </p:nvPr>
        </p:nvSpPr>
        <p:spPr/>
        <p:txBody>
          <a:bodyPr/>
          <a:lstStyle/>
          <a:p>
            <a:r>
              <a:rPr lang="de-DE" smtClean="0"/>
              <a:t>5. November 2022</a:t>
            </a:r>
            <a:endParaRPr lang="de-DE"/>
          </a:p>
        </p:txBody>
      </p:sp>
      <p:sp>
        <p:nvSpPr>
          <p:cNvPr id="13" name="Fußzeilenplatzhalter 12"/>
          <p:cNvSpPr>
            <a:spLocks noGrp="1"/>
          </p:cNvSpPr>
          <p:nvPr>
            <p:ph type="ftr" sz="quarter" idx="11"/>
          </p:nvPr>
        </p:nvSpPr>
        <p:spPr/>
        <p:txBody>
          <a:bodyPr/>
          <a:lstStyle/>
          <a:p>
            <a:r>
              <a:rPr lang="de-DE" smtClean="0"/>
              <a:t>© 2022 Verbraucherzentrale Bundesverband e.V.</a:t>
            </a:r>
            <a:endParaRPr lang="de-DE" dirty="0"/>
          </a:p>
        </p:txBody>
      </p:sp>
      <p:sp>
        <p:nvSpPr>
          <p:cNvPr id="2" name="Rechteck 1"/>
          <p:cNvSpPr/>
          <p:nvPr/>
        </p:nvSpPr>
        <p:spPr>
          <a:xfrm>
            <a:off x="5340654" y="1002646"/>
            <a:ext cx="3678160" cy="5078313"/>
          </a:xfrm>
          <a:prstGeom prst="rect">
            <a:avLst/>
          </a:prstGeom>
        </p:spPr>
        <p:txBody>
          <a:bodyPr wrap="square">
            <a:spAutoFit/>
          </a:bodyPr>
          <a:lstStyle/>
          <a:p>
            <a:pPr>
              <a:lnSpc>
                <a:spcPct val="150000"/>
              </a:lnSpc>
            </a:pPr>
            <a:r>
              <a:rPr lang="de-DE" dirty="0" smtClean="0">
                <a:solidFill>
                  <a:srgbClr val="000000"/>
                </a:solidFill>
                <a:latin typeface="Arial" panose="020B0604020202020204" pitchFamily="34" charset="0"/>
                <a:ea typeface="Calibri" panose="020F0502020204030204" pitchFamily="34" charset="0"/>
              </a:rPr>
              <a:t>Bitte </a:t>
            </a:r>
            <a:r>
              <a:rPr lang="de-DE" dirty="0">
                <a:solidFill>
                  <a:srgbClr val="000000"/>
                </a:solidFill>
                <a:latin typeface="Arial" panose="020B0604020202020204" pitchFamily="34" charset="0"/>
                <a:ea typeface="Calibri" panose="020F0502020204030204" pitchFamily="34" charset="0"/>
              </a:rPr>
              <a:t>betrachtet </a:t>
            </a:r>
            <a:r>
              <a:rPr lang="de-DE" dirty="0" smtClean="0">
                <a:solidFill>
                  <a:srgbClr val="000000"/>
                </a:solidFill>
                <a:latin typeface="Arial" panose="020B0604020202020204" pitchFamily="34" charset="0"/>
                <a:ea typeface="Calibri" panose="020F0502020204030204" pitchFamily="34" charset="0"/>
              </a:rPr>
              <a:t>das vorliegende </a:t>
            </a:r>
            <a:r>
              <a:rPr lang="de-DE" dirty="0">
                <a:solidFill>
                  <a:srgbClr val="000000"/>
                </a:solidFill>
                <a:latin typeface="Arial" panose="020B0604020202020204" pitchFamily="34" charset="0"/>
                <a:ea typeface="Calibri" panose="020F0502020204030204" pitchFamily="34" charset="0"/>
              </a:rPr>
              <a:t>Comic. </a:t>
            </a:r>
            <a:endParaRPr lang="de-DE" dirty="0" smtClean="0">
              <a:solidFill>
                <a:srgbClr val="000000"/>
              </a:solidFill>
              <a:latin typeface="Arial" panose="020B0604020202020204" pitchFamily="34" charset="0"/>
              <a:ea typeface="Calibri" panose="020F0502020204030204" pitchFamily="34" charset="0"/>
            </a:endParaRPr>
          </a:p>
          <a:p>
            <a:pPr>
              <a:lnSpc>
                <a:spcPct val="150000"/>
              </a:lnSpc>
            </a:pPr>
            <a:endParaRPr lang="de-DE" dirty="0" smtClean="0">
              <a:solidFill>
                <a:srgbClr val="000000"/>
              </a:solidFill>
              <a:latin typeface="Arial" panose="020B0604020202020204" pitchFamily="34" charset="0"/>
              <a:ea typeface="Calibri" panose="020F0502020204030204" pitchFamily="34" charset="0"/>
            </a:endParaRPr>
          </a:p>
          <a:p>
            <a:pPr>
              <a:lnSpc>
                <a:spcPct val="150000"/>
              </a:lnSpc>
            </a:pPr>
            <a:r>
              <a:rPr lang="de-DE" dirty="0" smtClean="0">
                <a:solidFill>
                  <a:srgbClr val="000000"/>
                </a:solidFill>
                <a:latin typeface="Arial" panose="020B0604020202020204" pitchFamily="34" charset="0"/>
                <a:ea typeface="Calibri" panose="020F0502020204030204" pitchFamily="34" charset="0"/>
              </a:rPr>
              <a:t>Was </a:t>
            </a:r>
            <a:r>
              <a:rPr lang="de-DE" dirty="0">
                <a:solidFill>
                  <a:srgbClr val="000000"/>
                </a:solidFill>
                <a:latin typeface="Arial" panose="020B0604020202020204" pitchFamily="34" charset="0"/>
                <a:ea typeface="Calibri" panose="020F0502020204030204" pitchFamily="34" charset="0"/>
              </a:rPr>
              <a:t>seht ihr? </a:t>
            </a:r>
            <a:r>
              <a:rPr lang="de-DE" dirty="0" smtClean="0">
                <a:solidFill>
                  <a:srgbClr val="000000"/>
                </a:solidFill>
                <a:latin typeface="Arial" panose="020B0604020202020204" pitchFamily="34" charset="0"/>
                <a:ea typeface="Calibri" panose="020F0502020204030204" pitchFamily="34" charset="0"/>
              </a:rPr>
              <a:t>Beschreibt zunächst, was ihr seht – ohne seine Bedeutung zu interpretieren!</a:t>
            </a:r>
          </a:p>
          <a:p>
            <a:pPr>
              <a:lnSpc>
                <a:spcPct val="150000"/>
              </a:lnSpc>
            </a:pPr>
            <a:endParaRPr lang="de-DE" dirty="0" smtClean="0">
              <a:solidFill>
                <a:srgbClr val="000000"/>
              </a:solidFill>
              <a:latin typeface="Arial" panose="020B0604020202020204" pitchFamily="34" charset="0"/>
              <a:ea typeface="Calibri" panose="020F0502020204030204" pitchFamily="34" charset="0"/>
            </a:endParaRPr>
          </a:p>
          <a:p>
            <a:pPr>
              <a:lnSpc>
                <a:spcPct val="150000"/>
              </a:lnSpc>
            </a:pPr>
            <a:r>
              <a:rPr lang="de-DE" dirty="0" smtClean="0">
                <a:solidFill>
                  <a:srgbClr val="000000"/>
                </a:solidFill>
                <a:latin typeface="Arial" panose="020B0604020202020204" pitchFamily="34" charset="0"/>
                <a:ea typeface="Calibri" panose="020F0502020204030204" pitchFamily="34" charset="0"/>
              </a:rPr>
              <a:t>Im nächsten Schritt: Was meint Ihr, um </a:t>
            </a:r>
            <a:r>
              <a:rPr lang="de-DE" dirty="0">
                <a:solidFill>
                  <a:srgbClr val="000000"/>
                </a:solidFill>
                <a:latin typeface="Arial" panose="020B0604020202020204" pitchFamily="34" charset="0"/>
                <a:ea typeface="Calibri" panose="020F0502020204030204" pitchFamily="34" charset="0"/>
              </a:rPr>
              <a:t>welches Thema dreht sich dieser Comic? </a:t>
            </a:r>
            <a:endParaRPr lang="de-DE" dirty="0" smtClean="0">
              <a:solidFill>
                <a:srgbClr val="000000"/>
              </a:solidFill>
              <a:latin typeface="Arial" panose="020B0604020202020204" pitchFamily="34" charset="0"/>
              <a:ea typeface="Calibri" panose="020F0502020204030204" pitchFamily="34" charset="0"/>
            </a:endParaRPr>
          </a:p>
          <a:p>
            <a:pPr>
              <a:lnSpc>
                <a:spcPct val="150000"/>
              </a:lnSpc>
            </a:pPr>
            <a:r>
              <a:rPr lang="de-DE" dirty="0" smtClean="0">
                <a:solidFill>
                  <a:srgbClr val="000000"/>
                </a:solidFill>
                <a:latin typeface="Arial" panose="020B0604020202020204" pitchFamily="34" charset="0"/>
                <a:ea typeface="Calibri" panose="020F0502020204030204" pitchFamily="34" charset="0"/>
              </a:rPr>
              <a:t>Erkennt </a:t>
            </a:r>
            <a:r>
              <a:rPr lang="de-DE" dirty="0">
                <a:solidFill>
                  <a:srgbClr val="000000"/>
                </a:solidFill>
                <a:latin typeface="Arial" panose="020B0604020202020204" pitchFamily="34" charset="0"/>
                <a:ea typeface="Calibri" panose="020F0502020204030204" pitchFamily="34" charset="0"/>
              </a:rPr>
              <a:t>ihr euch selbst darin wieder</a:t>
            </a:r>
            <a:r>
              <a:rPr lang="de-DE" dirty="0" smtClean="0">
                <a:solidFill>
                  <a:srgbClr val="000000"/>
                </a:solidFill>
                <a:latin typeface="Arial" panose="020B0604020202020204" pitchFamily="34" charset="0"/>
                <a:ea typeface="Calibri" panose="020F0502020204030204" pitchFamily="34" charset="0"/>
              </a:rPr>
              <a:t>?</a:t>
            </a:r>
            <a:endParaRPr lang="de-DE" dirty="0"/>
          </a:p>
        </p:txBody>
      </p:sp>
      <p:pic>
        <p:nvPicPr>
          <p:cNvPr id="6" name="Inhaltsplatzhalt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8399"/>
            <a:ext cx="4779819" cy="6759601"/>
          </a:xfrm>
        </p:spPr>
      </p:pic>
    </p:spTree>
    <p:extLst>
      <p:ext uri="{BB962C8B-B14F-4D97-AF65-F5344CB8AC3E}">
        <p14:creationId xmlns:p14="http://schemas.microsoft.com/office/powerpoint/2010/main" val="2319045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Fragen in die Runde</a:t>
            </a:r>
            <a:endParaRPr lang="de-DE" dirty="0"/>
          </a:p>
        </p:txBody>
      </p:sp>
      <p:sp>
        <p:nvSpPr>
          <p:cNvPr id="4" name="Inhaltsplatzhalter 3"/>
          <p:cNvSpPr>
            <a:spLocks noGrp="1"/>
          </p:cNvSpPr>
          <p:nvPr>
            <p:ph idx="1"/>
          </p:nvPr>
        </p:nvSpPr>
        <p:spPr>
          <a:xfrm>
            <a:off x="396000" y="1427524"/>
            <a:ext cx="8349538" cy="1815882"/>
          </a:xfrm>
        </p:spPr>
        <p:txBody>
          <a:bodyPr/>
          <a:lstStyle/>
          <a:p>
            <a:pPr marL="285750" indent="-285750">
              <a:lnSpc>
                <a:spcPct val="150000"/>
              </a:lnSpc>
              <a:buFont typeface="Symbol" panose="05050102010706020507" pitchFamily="18" charset="2"/>
              <a:buChar char="-"/>
            </a:pPr>
            <a:r>
              <a:rPr lang="de-DE" b="0" cap="none" dirty="0"/>
              <a:t>Habt ihr euch bereits mit dem Thema </a:t>
            </a:r>
            <a:r>
              <a:rPr lang="de-DE" cap="none" dirty="0"/>
              <a:t>Energiesparen auseinandergesetzt</a:t>
            </a:r>
            <a:r>
              <a:rPr lang="de-DE" b="0" cap="none" dirty="0"/>
              <a:t>? </a:t>
            </a:r>
            <a:endParaRPr lang="de-DE" b="0" cap="none" dirty="0" smtClean="0"/>
          </a:p>
          <a:p>
            <a:pPr marL="285750" indent="-285750">
              <a:lnSpc>
                <a:spcPct val="150000"/>
              </a:lnSpc>
              <a:buFont typeface="Symbol" panose="05050102010706020507" pitchFamily="18" charset="2"/>
              <a:buChar char="-"/>
            </a:pPr>
            <a:r>
              <a:rPr lang="de-DE" b="0" cap="none" dirty="0" smtClean="0"/>
              <a:t>Was </a:t>
            </a:r>
            <a:r>
              <a:rPr lang="de-DE" b="0" cap="none" dirty="0"/>
              <a:t>glaubt ihr, an welchen Stellen in eurem </a:t>
            </a:r>
            <a:r>
              <a:rPr lang="de-DE" cap="none" dirty="0"/>
              <a:t>Alltag</a:t>
            </a:r>
            <a:r>
              <a:rPr lang="de-DE" b="0" cap="none" dirty="0"/>
              <a:t> könntet ihr </a:t>
            </a:r>
            <a:r>
              <a:rPr lang="de-DE" cap="none" dirty="0"/>
              <a:t>Energie </a:t>
            </a:r>
            <a:r>
              <a:rPr lang="de-DE" cap="none" dirty="0" smtClean="0"/>
              <a:t>und Wasser sparen</a:t>
            </a:r>
            <a:r>
              <a:rPr lang="de-DE" b="0" cap="none" dirty="0" smtClean="0"/>
              <a:t>?</a:t>
            </a:r>
          </a:p>
          <a:p>
            <a:pPr marL="285750" indent="-285750">
              <a:lnSpc>
                <a:spcPct val="150000"/>
              </a:lnSpc>
              <a:buFont typeface="Symbol" panose="05050102010706020507" pitchFamily="18" charset="2"/>
              <a:buChar char="-"/>
            </a:pPr>
            <a:r>
              <a:rPr lang="de-DE" b="0" cap="none" dirty="0"/>
              <a:t>W</a:t>
            </a:r>
            <a:r>
              <a:rPr lang="de-DE" b="0" cap="none" dirty="0" smtClean="0"/>
              <a:t>o </a:t>
            </a:r>
            <a:r>
              <a:rPr lang="de-DE" b="0" cap="none" dirty="0"/>
              <a:t>gibt es </a:t>
            </a:r>
            <a:r>
              <a:rPr lang="de-DE" cap="none" dirty="0"/>
              <a:t>möglicherweise Grenzen</a:t>
            </a:r>
            <a:r>
              <a:rPr lang="de-DE" b="0" cap="none" dirty="0"/>
              <a:t>?</a:t>
            </a:r>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1034"/>
            <a:ext cx="1219200" cy="215567"/>
          </a:xfrm>
        </p:spPr>
      </p:pic>
      <p:sp>
        <p:nvSpPr>
          <p:cNvPr id="8"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33912891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9"/>
          </p:nvPr>
        </p:nvSpPr>
        <p:spPr>
          <a:solidFill>
            <a:srgbClr val="019BA5"/>
          </a:solidFill>
        </p:spPr>
        <p:txBody>
          <a:bodyPr/>
          <a:lstStyle/>
          <a:p>
            <a:endParaRPr lang="de-DE" dirty="0"/>
          </a:p>
        </p:txBody>
      </p:sp>
      <p:sp>
        <p:nvSpPr>
          <p:cNvPr id="12" name="Textplatzhalter 11"/>
          <p:cNvSpPr>
            <a:spLocks noGrp="1"/>
          </p:cNvSpPr>
          <p:nvPr>
            <p:ph type="body" sz="quarter" idx="15"/>
          </p:nvPr>
        </p:nvSpPr>
        <p:spPr>
          <a:solidFill>
            <a:srgbClr val="019BA5">
              <a:alpha val="75000"/>
            </a:srgbClr>
          </a:solidFill>
        </p:spPr>
        <p:txBody>
          <a:bodyPr/>
          <a:lstStyle/>
          <a:p>
            <a:endParaRPr lang="de-DE" dirty="0"/>
          </a:p>
        </p:txBody>
      </p:sp>
      <p:sp>
        <p:nvSpPr>
          <p:cNvPr id="8" name="Titel 7"/>
          <p:cNvSpPr>
            <a:spLocks noGrp="1"/>
          </p:cNvSpPr>
          <p:nvPr>
            <p:ph type="title"/>
          </p:nvPr>
        </p:nvSpPr>
        <p:spPr/>
        <p:txBody>
          <a:bodyPr/>
          <a:lstStyle/>
          <a:p>
            <a:r>
              <a:rPr lang="de-DE" dirty="0" smtClean="0"/>
              <a:t>Fakten</a:t>
            </a:r>
            <a:endParaRPr lang="de-DE" dirty="0"/>
          </a:p>
        </p:txBody>
      </p:sp>
      <p:pic>
        <p:nvPicPr>
          <p:cNvPr id="9"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5707"/>
            <a:ext cx="1219200" cy="215567"/>
          </a:xfrm>
        </p:spPr>
      </p:pic>
      <p:sp>
        <p:nvSpPr>
          <p:cNvPr id="10"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41150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Aufgabenstellung</a:t>
            </a:r>
            <a:endParaRPr lang="de-DE" dirty="0"/>
          </a:p>
        </p:txBody>
      </p:sp>
      <p:sp>
        <p:nvSpPr>
          <p:cNvPr id="4" name="Inhaltsplatzhalter 3"/>
          <p:cNvSpPr>
            <a:spLocks noGrp="1"/>
          </p:cNvSpPr>
          <p:nvPr>
            <p:ph idx="1"/>
          </p:nvPr>
        </p:nvSpPr>
        <p:spPr>
          <a:xfrm>
            <a:off x="396000" y="1427524"/>
            <a:ext cx="8349538" cy="2800767"/>
          </a:xfrm>
        </p:spPr>
        <p:txBody>
          <a:bodyPr/>
          <a:lstStyle/>
          <a:p>
            <a:pPr>
              <a:lnSpc>
                <a:spcPct val="150000"/>
              </a:lnSpc>
            </a:pPr>
            <a:r>
              <a:rPr lang="de-DE" b="0" cap="none" dirty="0" smtClean="0"/>
              <a:t>Findet </a:t>
            </a:r>
            <a:r>
              <a:rPr lang="de-DE" b="0" cap="none" dirty="0"/>
              <a:t>euch bitte in </a:t>
            </a:r>
            <a:r>
              <a:rPr lang="de-DE" cap="none" dirty="0">
                <a:solidFill>
                  <a:srgbClr val="019BA5"/>
                </a:solidFill>
              </a:rPr>
              <a:t>Kleingruppen</a:t>
            </a:r>
            <a:r>
              <a:rPr lang="de-DE" b="0" cap="none" dirty="0"/>
              <a:t> zusammen und sucht euch eines der </a:t>
            </a:r>
            <a:r>
              <a:rPr lang="de-DE" b="0" cap="none" dirty="0" smtClean="0"/>
              <a:t>zwei  </a:t>
            </a:r>
            <a:r>
              <a:rPr lang="de-DE" b="0" cap="none" dirty="0"/>
              <a:t>Themen aus, welches ihr innerhalb eurer Gruppe bearbeiten möchtet</a:t>
            </a:r>
            <a:r>
              <a:rPr lang="de-DE" b="0" cap="none" dirty="0" smtClean="0"/>
              <a:t>:</a:t>
            </a:r>
          </a:p>
          <a:p>
            <a:pPr>
              <a:lnSpc>
                <a:spcPct val="150000"/>
              </a:lnSpc>
            </a:pPr>
            <a:endParaRPr lang="de-DE" b="0" cap="none" dirty="0"/>
          </a:p>
          <a:p>
            <a:pPr>
              <a:lnSpc>
                <a:spcPct val="150000"/>
              </a:lnSpc>
            </a:pPr>
            <a:r>
              <a:rPr lang="de-DE" cap="none" dirty="0">
                <a:solidFill>
                  <a:srgbClr val="019BA5"/>
                </a:solidFill>
              </a:rPr>
              <a:t>a) Energiesparen – Tipps und Tricks für meinen Alltag </a:t>
            </a:r>
          </a:p>
          <a:p>
            <a:pPr>
              <a:lnSpc>
                <a:spcPct val="150000"/>
              </a:lnSpc>
            </a:pPr>
            <a:r>
              <a:rPr lang="de-DE" cap="none" dirty="0">
                <a:solidFill>
                  <a:srgbClr val="019BA5"/>
                </a:solidFill>
              </a:rPr>
              <a:t>b) Wasser sparen – Bewusster Umgang mit Trinkwasser</a:t>
            </a:r>
          </a:p>
          <a:p>
            <a:pPr>
              <a:lnSpc>
                <a:spcPct val="150000"/>
              </a:lnSpc>
            </a:pPr>
            <a:endParaRPr lang="de-DE" b="0" cap="none" dirty="0" smtClean="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71034"/>
            <a:ext cx="1219200" cy="215567"/>
          </a:xfrm>
        </p:spPr>
      </p:pic>
      <p:sp>
        <p:nvSpPr>
          <p:cNvPr id="8" name="Inhaltsplatzhalter 3"/>
          <p:cNvSpPr txBox="1">
            <a:spLocks/>
          </p:cNvSpPr>
          <p:nvPr/>
        </p:nvSpPr>
        <p:spPr>
          <a:xfrm>
            <a:off x="396000" y="4406663"/>
            <a:ext cx="5989686" cy="1738938"/>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de-DE" sz="18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2pPr>
            <a:lvl3pPr marL="360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3pPr>
            <a:lvl4pPr marL="612000" indent="-252000" algn="l" defTabSz="914400" rtl="0" eaLnBrk="1" latinLnBrk="0" hangingPunct="1">
              <a:lnSpc>
                <a:spcPct val="110000"/>
              </a:lnSpc>
              <a:spcBef>
                <a:spcPts val="0"/>
              </a:spcBef>
              <a:spcAft>
                <a:spcPts val="600"/>
              </a:spcAft>
              <a:buFont typeface="Arial" panose="020B0604020202020204" pitchFamily="34" charset="0"/>
              <a:buChar char="•"/>
              <a:defRPr lang="de-DE" sz="1800" kern="1200">
                <a:solidFill>
                  <a:schemeClr val="tx1"/>
                </a:solidFill>
                <a:latin typeface="Arial" panose="020B0604020202020204" pitchFamily="34" charset="0"/>
                <a:ea typeface="MS PGothic" pitchFamily="34" charset="-128"/>
                <a:cs typeface="Arial" panose="020B0604020202020204" pitchFamily="34" charset="0"/>
              </a:defRPr>
            </a:lvl4pPr>
            <a:lvl5pPr marL="360000" indent="-324000" algn="l" defTabSz="914400" rtl="0" eaLnBrk="1" latinLnBrk="0" hangingPunct="1">
              <a:lnSpc>
                <a:spcPct val="110000"/>
              </a:lnSpc>
              <a:spcBef>
                <a:spcPts val="0"/>
              </a:spcBef>
              <a:spcAft>
                <a:spcPts val="600"/>
              </a:spcAft>
              <a:buFontTx/>
              <a:buBlip>
                <a:blip r:embed="rId4"/>
              </a:buBlip>
              <a:defRPr lang="de-DE" sz="1800" kern="1200" baseline="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de-DE" b="0" cap="none" dirty="0" smtClean="0"/>
              <a:t>Recherchiert mit Hilfe der Informationsmaterialien auf dem </a:t>
            </a:r>
            <a:r>
              <a:rPr lang="de-DE" cap="none" dirty="0" err="1" smtClean="0">
                <a:solidFill>
                  <a:srgbClr val="019BA5"/>
                </a:solidFill>
              </a:rPr>
              <a:t>Checker</a:t>
            </a:r>
            <a:r>
              <a:rPr lang="de-DE" cap="none" dirty="0" smtClean="0">
                <a:solidFill>
                  <a:srgbClr val="019BA5"/>
                </a:solidFill>
              </a:rPr>
              <a:t>-Space</a:t>
            </a:r>
            <a:r>
              <a:rPr lang="de-DE" b="0" cap="none" dirty="0" smtClean="0"/>
              <a:t> unter </a:t>
            </a:r>
            <a:r>
              <a:rPr lang="de-DE" cap="none" dirty="0" smtClean="0">
                <a:solidFill>
                  <a:srgbClr val="019BA5"/>
                </a:solidFill>
              </a:rPr>
              <a:t>www.verbraucherchecker.de</a:t>
            </a:r>
            <a:r>
              <a:rPr lang="de-DE" b="0" cap="none" dirty="0" smtClean="0"/>
              <a:t> die für euch wichtigen Informationen. </a:t>
            </a:r>
          </a:p>
          <a:p>
            <a:pPr>
              <a:lnSpc>
                <a:spcPct val="150000"/>
              </a:lnSpc>
            </a:pPr>
            <a:r>
              <a:rPr lang="de-DE" b="0" cap="none" dirty="0" smtClean="0"/>
              <a:t>Das Arbeitsblatt unterstützt eure Recherche.</a:t>
            </a:r>
            <a:endParaRPr lang="de-DE" dirty="0"/>
          </a:p>
        </p:txBody>
      </p:sp>
      <p:pic>
        <p:nvPicPr>
          <p:cNvPr id="9" name="Grafik 8"/>
          <p:cNvPicPr>
            <a:picLocks noChangeAspect="1"/>
          </p:cNvPicPr>
          <p:nvPr/>
        </p:nvPicPr>
        <p:blipFill rotWithShape="1">
          <a:blip r:embed="rId5"/>
          <a:srcRect r="57390" b="12922"/>
          <a:stretch/>
        </p:blipFill>
        <p:spPr>
          <a:xfrm>
            <a:off x="6796220" y="3315327"/>
            <a:ext cx="2094388" cy="2071686"/>
          </a:xfrm>
          <a:prstGeom prst="rect">
            <a:avLst/>
          </a:prstGeom>
        </p:spPr>
      </p:pic>
      <p:sp>
        <p:nvSpPr>
          <p:cNvPr id="10" name="Nach oben gekrümmter Pfeil 9"/>
          <p:cNvSpPr/>
          <p:nvPr/>
        </p:nvSpPr>
        <p:spPr>
          <a:xfrm rot="11104562" flipH="1" flipV="1">
            <a:off x="5391309" y="5383542"/>
            <a:ext cx="2184684" cy="488303"/>
          </a:xfrm>
          <a:prstGeom prst="curvedUpArrow">
            <a:avLst/>
          </a:prstGeom>
          <a:solidFill>
            <a:srgbClr val="019BA5"/>
          </a:solidFill>
          <a:ln>
            <a:solidFill>
              <a:srgbClr val="019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19BA5"/>
              </a:solidFill>
            </a:endParaRPr>
          </a:p>
        </p:txBody>
      </p:sp>
      <p:sp>
        <p:nvSpPr>
          <p:cNvPr id="12"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3294941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solidFill>
            <a:srgbClr val="019BA5">
              <a:alpha val="75000"/>
            </a:srgbClr>
          </a:solidFill>
        </p:spPr>
        <p:txBody>
          <a:bodyPr/>
          <a:lstStyle/>
          <a:p>
            <a:endParaRPr lang="de-DE" dirty="0"/>
          </a:p>
        </p:txBody>
      </p:sp>
      <p:sp>
        <p:nvSpPr>
          <p:cNvPr id="3" name="Titel 2"/>
          <p:cNvSpPr>
            <a:spLocks noGrp="1"/>
          </p:cNvSpPr>
          <p:nvPr>
            <p:ph type="title"/>
          </p:nvPr>
        </p:nvSpPr>
        <p:spPr/>
        <p:txBody>
          <a:bodyPr/>
          <a:lstStyle/>
          <a:p>
            <a:r>
              <a:rPr lang="de-DE" dirty="0" smtClean="0"/>
              <a:t>Ergebnispräsentation</a:t>
            </a:r>
            <a:endParaRPr lang="de-DE" dirty="0"/>
          </a:p>
        </p:txBody>
      </p:sp>
      <p:pic>
        <p:nvPicPr>
          <p:cNvPr id="5" name="Onlinebild-Platzhalter 4"/>
          <p:cNvPicPr>
            <a:picLocks noGrp="1" noChangeAspect="1"/>
          </p:cNvPicPr>
          <p:nvPr>
            <p:ph type="clipArt" sz="quarter" idx="18"/>
          </p:nvPr>
        </p:nvPicPr>
        <p:blipFill>
          <a:blip r:embed="rId3" cstate="print">
            <a:extLst>
              <a:ext uri="{28A0092B-C50C-407E-A947-70E740481C1C}">
                <a14:useLocalDpi xmlns:a14="http://schemas.microsoft.com/office/drawing/2010/main" val="0"/>
              </a:ext>
            </a:extLst>
          </a:blip>
          <a:stretch>
            <a:fillRect/>
          </a:stretch>
        </p:blipFill>
        <p:spPr>
          <a:xfrm>
            <a:off x="7924800" y="6186820"/>
            <a:ext cx="1219200" cy="215567"/>
          </a:xfrm>
        </p:spPr>
      </p:pic>
      <p:pic>
        <p:nvPicPr>
          <p:cNvPr id="8" name="Inhaltsplatzhalt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894" y="2873253"/>
            <a:ext cx="3810906" cy="2850639"/>
          </a:xfrm>
          <a:prstGeom prst="rect">
            <a:avLst/>
          </a:prstGeom>
        </p:spPr>
      </p:pic>
      <p:sp>
        <p:nvSpPr>
          <p:cNvPr id="9" name="Ovale Legende 8"/>
          <p:cNvSpPr/>
          <p:nvPr/>
        </p:nvSpPr>
        <p:spPr>
          <a:xfrm>
            <a:off x="5771536" y="772997"/>
            <a:ext cx="2307236" cy="1637327"/>
          </a:xfrm>
          <a:prstGeom prst="wedgeEllipseCallout">
            <a:avLst>
              <a:gd name="adj1" fmla="val -60707"/>
              <a:gd name="adj2" fmla="val 92105"/>
            </a:avLst>
          </a:prstGeom>
          <a:solidFill>
            <a:srgbClr val="6B368A"/>
          </a:solidFill>
          <a:ln>
            <a:solidFill>
              <a:srgbClr val="6B368A"/>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Wolkenförmige Legende 9"/>
          <p:cNvSpPr/>
          <p:nvPr/>
        </p:nvSpPr>
        <p:spPr>
          <a:xfrm>
            <a:off x="556181" y="1508288"/>
            <a:ext cx="3346516" cy="2234221"/>
          </a:xfrm>
          <a:prstGeom prst="cloudCallout">
            <a:avLst>
              <a:gd name="adj1" fmla="val 69816"/>
              <a:gd name="adj2" fmla="val 31602"/>
            </a:avLst>
          </a:prstGeom>
          <a:solidFill>
            <a:srgbClr val="019BA5"/>
          </a:solidFill>
          <a:ln>
            <a:solidFill>
              <a:srgbClr val="019BA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1" name="Wolkenförmige Legende 10"/>
          <p:cNvSpPr/>
          <p:nvPr/>
        </p:nvSpPr>
        <p:spPr>
          <a:xfrm rot="10372336" flipH="1">
            <a:off x="1159778" y="4297487"/>
            <a:ext cx="2367687" cy="1671326"/>
          </a:xfrm>
          <a:prstGeom prst="cloudCallout">
            <a:avLst>
              <a:gd name="adj1" fmla="val 69816"/>
              <a:gd name="adj2" fmla="val 31602"/>
            </a:avLst>
          </a:prstGeom>
          <a:solidFill>
            <a:srgbClr val="6B368A"/>
          </a:solidFill>
          <a:ln>
            <a:solidFill>
              <a:srgbClr val="6B368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6" name="Rechteck 5"/>
          <p:cNvSpPr/>
          <p:nvPr/>
        </p:nvSpPr>
        <p:spPr>
          <a:xfrm>
            <a:off x="1062774" y="2271455"/>
            <a:ext cx="2481274" cy="707886"/>
          </a:xfrm>
          <a:prstGeom prst="rect">
            <a:avLst/>
          </a:prstGeom>
        </p:spPr>
        <p:txBody>
          <a:bodyPr wrap="square">
            <a:spAutoFit/>
          </a:bodyPr>
          <a:lstStyle/>
          <a:p>
            <a:r>
              <a:rPr lang="de-DE" sz="2000" dirty="0">
                <a:solidFill>
                  <a:schemeClr val="bg1"/>
                </a:solidFill>
              </a:rPr>
              <a:t>Welche Tipps habt ihr gesammelt?</a:t>
            </a:r>
          </a:p>
        </p:txBody>
      </p:sp>
      <p:sp>
        <p:nvSpPr>
          <p:cNvPr id="14" name="Rechteck 13"/>
          <p:cNvSpPr/>
          <p:nvPr/>
        </p:nvSpPr>
        <p:spPr>
          <a:xfrm>
            <a:off x="1481800" y="4779207"/>
            <a:ext cx="1723642" cy="707886"/>
          </a:xfrm>
          <a:prstGeom prst="rect">
            <a:avLst/>
          </a:prstGeom>
        </p:spPr>
        <p:txBody>
          <a:bodyPr wrap="square">
            <a:spAutoFit/>
          </a:bodyPr>
          <a:lstStyle/>
          <a:p>
            <a:r>
              <a:rPr lang="de-DE" sz="2000" dirty="0">
                <a:solidFill>
                  <a:schemeClr val="bg1"/>
                </a:solidFill>
              </a:rPr>
              <a:t>Was war neu für euch? </a:t>
            </a:r>
          </a:p>
        </p:txBody>
      </p:sp>
      <p:sp>
        <p:nvSpPr>
          <p:cNvPr id="15" name="Rechteck 14"/>
          <p:cNvSpPr/>
          <p:nvPr/>
        </p:nvSpPr>
        <p:spPr>
          <a:xfrm>
            <a:off x="6201158" y="1089441"/>
            <a:ext cx="1723642" cy="1015663"/>
          </a:xfrm>
          <a:prstGeom prst="rect">
            <a:avLst/>
          </a:prstGeom>
        </p:spPr>
        <p:txBody>
          <a:bodyPr wrap="square">
            <a:spAutoFit/>
          </a:bodyPr>
          <a:lstStyle/>
          <a:p>
            <a:r>
              <a:rPr lang="de-DE" sz="2000" dirty="0">
                <a:solidFill>
                  <a:schemeClr val="bg1"/>
                </a:solidFill>
              </a:rPr>
              <a:t>Was nehmt ihr euch als Tipp mit?</a:t>
            </a:r>
          </a:p>
        </p:txBody>
      </p:sp>
      <p:sp>
        <p:nvSpPr>
          <p:cNvPr id="13" name="Fußzeilenplatzhalter 7"/>
          <p:cNvSpPr>
            <a:spLocks noGrp="1"/>
          </p:cNvSpPr>
          <p:nvPr>
            <p:ph type="ftr" sz="quarter" idx="11"/>
          </p:nvPr>
        </p:nvSpPr>
        <p:spPr>
          <a:xfrm>
            <a:off x="396000" y="6516000"/>
            <a:ext cx="5886000" cy="138499"/>
          </a:xfrm>
        </p:spPr>
        <p:txBody>
          <a:bodyPr/>
          <a:lstStyle/>
          <a:p>
            <a:r>
              <a:rPr lang="de-DE" dirty="0" smtClean="0"/>
              <a:t>Stand: 24. Januar 2024, </a:t>
            </a:r>
            <a:r>
              <a:rPr lang="de-DE" dirty="0" smtClean="0"/>
              <a:t>Verbraucherzentrale Bundesverband e.V.</a:t>
            </a:r>
            <a:endParaRPr lang="de-DE" dirty="0"/>
          </a:p>
        </p:txBody>
      </p:sp>
    </p:spTree>
    <p:extLst>
      <p:ext uri="{BB962C8B-B14F-4D97-AF65-F5344CB8AC3E}">
        <p14:creationId xmlns:p14="http://schemas.microsoft.com/office/powerpoint/2010/main" val="16158578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issa">
  <a:themeElements>
    <a:clrScheme name="Verbraucherzentrale">
      <a:dk1>
        <a:sysClr val="windowText" lastClr="000000"/>
      </a:dk1>
      <a:lt1>
        <a:sysClr val="window" lastClr="FFFFFF"/>
      </a:lt1>
      <a:dk2>
        <a:srgbClr val="000000"/>
      </a:dk2>
      <a:lt2>
        <a:srgbClr val="C83F3F"/>
      </a:lt2>
      <a:accent1>
        <a:srgbClr val="4B4B4D"/>
      </a:accent1>
      <a:accent2>
        <a:srgbClr val="B1C800"/>
      </a:accent2>
      <a:accent3>
        <a:srgbClr val="66B257"/>
      </a:accent3>
      <a:accent4>
        <a:srgbClr val="009BDE"/>
      </a:accent4>
      <a:accent5>
        <a:srgbClr val="0068AE"/>
      </a:accent5>
      <a:accent6>
        <a:srgbClr val="6B368A"/>
      </a:accent6>
      <a:hlink>
        <a:srgbClr val="009BDE"/>
      </a:hlink>
      <a:folHlink>
        <a:srgbClr val="4B4B4D"/>
      </a:folHlink>
    </a:clrScheme>
    <a:fontScheme name="Verbraucherzentral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inProz xmlns="446c0d59-f66a-4060-bae3-8764579e2e6d">
      <Url xsi:nil="true"/>
      <Description xsi:nil="true"/>
    </HinProz>
    <Kommentare xmlns="446c0d59-f66a-4060-bae3-8764579e2e6d">Für vzbv-Präsentationen</Kommentare>
    <Datierung xmlns="d540912d-11cb-4d6d-801a-15c3aa0f66d3">2017-09-04T22:00:00+00:00</Datierung>
  </documentManagement>
</p:properties>
</file>

<file path=customXml/item2.xml><?xml version="1.0" encoding="utf-8"?>
<ct:contentTypeSchema xmlns:ct="http://schemas.microsoft.com/office/2006/metadata/contentType" xmlns:ma="http://schemas.microsoft.com/office/2006/metadata/properties/metaAttributes" ct:_="" ma:_="" ma:contentTypeName="Vorlage_Antrag_Formular" ma:contentTypeID="0x010100EC052A67ADE24248B0AF982A597396A100C3A78E44F3A88C4AB35D7B9E7105E825" ma:contentTypeVersion="4" ma:contentTypeDescription="" ma:contentTypeScope="" ma:versionID="cad2e3d7dea94c95a78c9ff4254164d3">
  <xsd:schema xmlns:xsd="http://www.w3.org/2001/XMLSchema" xmlns:xs="http://www.w3.org/2001/XMLSchema" xmlns:p="http://schemas.microsoft.com/office/2006/metadata/properties" xmlns:ns2="d540912d-11cb-4d6d-801a-15c3aa0f66d3" xmlns:ns3="446c0d59-f66a-4060-bae3-8764579e2e6d" targetNamespace="http://schemas.microsoft.com/office/2006/metadata/properties" ma:root="true" ma:fieldsID="0e511cd661d69526ac7f9128207859e8" ns2:_="" ns3:_="">
    <xsd:import namespace="d540912d-11cb-4d6d-801a-15c3aa0f66d3"/>
    <xsd:import namespace="446c0d59-f66a-4060-bae3-8764579e2e6d"/>
    <xsd:element name="properties">
      <xsd:complexType>
        <xsd:sequence>
          <xsd:element name="documentManagement">
            <xsd:complexType>
              <xsd:all>
                <xsd:element ref="ns2:Datierung" minOccurs="0"/>
                <xsd:element ref="ns3:Kommentare" minOccurs="0"/>
                <xsd:element ref="ns3:HinProz"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0912d-11cb-4d6d-801a-15c3aa0f66d3" elementFormDefault="qualified">
    <xsd:import namespace="http://schemas.microsoft.com/office/2006/documentManagement/types"/>
    <xsd:import namespace="http://schemas.microsoft.com/office/infopath/2007/PartnerControls"/>
    <xsd:element name="Datierung" ma:index="8" nillable="true" ma:displayName="Datierung" ma:format="DateOnly" ma:internalName="Datieru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46c0d59-f66a-4060-bae3-8764579e2e6d" elementFormDefault="qualified">
    <xsd:import namespace="http://schemas.microsoft.com/office/2006/documentManagement/types"/>
    <xsd:import namespace="http://schemas.microsoft.com/office/infopath/2007/PartnerControls"/>
    <xsd:element name="Kommentare" ma:index="9" nillable="true" ma:displayName="Kommentare" ma:internalName="Kommentare">
      <xsd:simpleType>
        <xsd:restriction base="dms:Note">
          <xsd:maxLength value="255"/>
        </xsd:restriction>
      </xsd:simpleType>
    </xsd:element>
    <xsd:element name="HinProz" ma:index="10" nillable="true" ma:displayName="Hinweise zum Prozess" ma:format="Hyperlink" ma:internalName="HinProz">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692E32-694D-4BF9-BABF-E198FA8CEA12}">
  <ds:schemaRefs>
    <ds:schemaRef ds:uri="http://purl.org/dc/elements/1.1/"/>
    <ds:schemaRef ds:uri="http://schemas.microsoft.com/office/2006/metadata/properties"/>
    <ds:schemaRef ds:uri="446c0d59-f66a-4060-bae3-8764579e2e6d"/>
    <ds:schemaRef ds:uri="http://purl.org/dc/terms/"/>
    <ds:schemaRef ds:uri="http://schemas.microsoft.com/office/infopath/2007/PartnerControls"/>
    <ds:schemaRef ds:uri="d540912d-11cb-4d6d-801a-15c3aa0f66d3"/>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A4AA933-0AD6-41BC-8DF3-D0E51E947D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40912d-11cb-4d6d-801a-15c3aa0f66d3"/>
    <ds:schemaRef ds:uri="446c0d59-f66a-4060-bae3-8764579e2e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397440-2C2C-4F66-8351-A5EAFDBB18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1928</Words>
  <Application>Microsoft Office PowerPoint</Application>
  <PresentationFormat>Bildschirmpräsentation (4:3)</PresentationFormat>
  <Paragraphs>200</Paragraphs>
  <Slides>20</Slides>
  <Notes>20</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20</vt:i4>
      </vt:variant>
    </vt:vector>
  </HeadingPairs>
  <TitlesOfParts>
    <vt:vector size="30" baseType="lpstr">
      <vt:lpstr>MS PGothic</vt:lpstr>
      <vt:lpstr>MS PGothic</vt:lpstr>
      <vt:lpstr>Arial</vt:lpstr>
      <vt:lpstr>Bradley Hand ITC</vt:lpstr>
      <vt:lpstr>Calibri</vt:lpstr>
      <vt:lpstr>Symbol</vt:lpstr>
      <vt:lpstr>Times New Roman</vt:lpstr>
      <vt:lpstr>Wingdings</vt:lpstr>
      <vt:lpstr>Larissa</vt:lpstr>
      <vt:lpstr>think-cell Folie</vt:lpstr>
      <vt:lpstr>PowerPoint-Präsentation</vt:lpstr>
      <vt:lpstr>Inhalt und Ablauf</vt:lpstr>
      <vt:lpstr>Warm-Up</vt:lpstr>
      <vt:lpstr>Mein Energielevel</vt:lpstr>
      <vt:lpstr>PowerPoint-Präsentation</vt:lpstr>
      <vt:lpstr>Fragen in die Runde</vt:lpstr>
      <vt:lpstr>Fakten</vt:lpstr>
      <vt:lpstr>Aufgabenstellung</vt:lpstr>
      <vt:lpstr>Ergebnispräsentation</vt:lpstr>
      <vt:lpstr>Methode</vt:lpstr>
      <vt:lpstr>PowerPoint-Präsentation</vt:lpstr>
      <vt:lpstr>ERSTELLUNG VON VIDEOCLIPS</vt:lpstr>
      <vt:lpstr>Storyboard erstellen</vt:lpstr>
      <vt:lpstr>ERSTELLUNG VON VIDEOCLIPS</vt:lpstr>
      <vt:lpstr>ERSTELLUNG VON VIDEOCLIPS</vt:lpstr>
      <vt:lpstr>Aufgabenstellung</vt:lpstr>
      <vt:lpstr>Ergebnispräsentation</vt:lpstr>
      <vt:lpstr>Feedback</vt:lpstr>
      <vt:lpstr>Abschluss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mit vzbv-Logo</dc:title>
  <dc:creator>Windows-Benutzer</dc:creator>
  <cp:lastModifiedBy>Adam-Gutsch, Dörte (vzbv)</cp:lastModifiedBy>
  <cp:revision>451</cp:revision>
  <dcterms:created xsi:type="dcterms:W3CDTF">2016-01-06T11:59:04Z</dcterms:created>
  <dcterms:modified xsi:type="dcterms:W3CDTF">2024-01-24T13:06:08Z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0x010100EC052A67ADE24248B0AF982A597396A100C3A78E44F3A88C4AB35D7B9E7105E825</vt:lpwstr>
  </property>
  <property fmtid="{D5CDD505-2E9C-101B-9397-08002B2CF9AE}" pid="3" name="_dlc_DocIdUrl">
    <vt:lpwstr>, </vt:lpwstr>
  </property>
</Properties>
</file>