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561" r:id="rId5"/>
    <p:sldId id="512" r:id="rId6"/>
    <p:sldId id="503" r:id="rId7"/>
    <p:sldId id="566" r:id="rId8"/>
    <p:sldId id="562" r:id="rId9"/>
    <p:sldId id="502" r:id="rId10"/>
    <p:sldId id="572" r:id="rId11"/>
    <p:sldId id="573" r:id="rId12"/>
    <p:sldId id="563" r:id="rId13"/>
    <p:sldId id="567" r:id="rId14"/>
    <p:sldId id="514" r:id="rId15"/>
    <p:sldId id="556" r:id="rId16"/>
    <p:sldId id="568" r:id="rId17"/>
    <p:sldId id="569" r:id="rId18"/>
    <p:sldId id="570" r:id="rId19"/>
    <p:sldId id="571" r:id="rId20"/>
    <p:sldId id="564" r:id="rId21"/>
    <p:sldId id="516" r:id="rId22"/>
    <p:sldId id="507" r:id="rId23"/>
    <p:sldId id="508" r:id="rId24"/>
    <p:sldId id="517" r:id="rId25"/>
    <p:sldId id="565" r:id="rId26"/>
    <p:sldId id="515" r:id="rId27"/>
    <p:sldId id="547" r:id="rId28"/>
  </p:sldIdLst>
  <p:sldSz cx="9144000" cy="6858000" type="screen4x3"/>
  <p:notesSz cx="6858000" cy="9144000"/>
  <p:custDataLst>
    <p:tags r:id="rId3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2">
          <p15:clr>
            <a:srgbClr val="A4A3A4"/>
          </p15:clr>
        </p15:guide>
        <p15:guide id="2" orient="horz" pos="786">
          <p15:clr>
            <a:srgbClr val="A4A3A4"/>
          </p15:clr>
        </p15:guide>
        <p15:guide id="3" orient="horz" pos="3752">
          <p15:clr>
            <a:srgbClr val="A4A3A4"/>
          </p15:clr>
        </p15:guide>
        <p15:guide id="4" orient="horz" pos="4026">
          <p15:clr>
            <a:srgbClr val="A4A3A4"/>
          </p15:clr>
        </p15:guide>
        <p15:guide id="5" orient="horz" pos="106">
          <p15:clr>
            <a:srgbClr val="A4A3A4"/>
          </p15:clr>
        </p15:guide>
        <p15:guide id="6" pos="2880">
          <p15:clr>
            <a:srgbClr val="A4A3A4"/>
          </p15:clr>
        </p15:guide>
        <p15:guide id="7" pos="249">
          <p15:clr>
            <a:srgbClr val="A4A3A4"/>
          </p15:clr>
        </p15:guide>
        <p15:guide id="8" pos="5509">
          <p15:clr>
            <a:srgbClr val="A4A3A4"/>
          </p15:clr>
        </p15:guide>
        <p15:guide id="9" pos="2949">
          <p15:clr>
            <a:srgbClr val="A4A3A4"/>
          </p15:clr>
        </p15:guide>
        <p15:guide id="10" pos="281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iesemer, Florence (vzbv)" initials="ZF(" lastIdx="5" clrIdx="0">
    <p:extLst>
      <p:ext uri="{19B8F6BF-5375-455C-9EA6-DF929625EA0E}">
        <p15:presenceInfo xmlns:p15="http://schemas.microsoft.com/office/powerpoint/2012/main" userId="S-1-5-21-1202660629-1500820517-725345543-12679" providerId="AD"/>
      </p:ext>
    </p:extLst>
  </p:cmAuthor>
  <p:cmAuthor id="2" name="Fricke, Vera (vzbv)" initials="FV(" lastIdx="4" clrIdx="1">
    <p:extLst>
      <p:ext uri="{19B8F6BF-5375-455C-9EA6-DF929625EA0E}">
        <p15:presenceInfo xmlns:p15="http://schemas.microsoft.com/office/powerpoint/2012/main" userId="S-1-5-21-1202660629-1500820517-725345543-70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9BA5"/>
    <a:srgbClr val="6B368A"/>
    <a:srgbClr val="DB007A"/>
    <a:srgbClr val="DB0016"/>
    <a:srgbClr val="FFFF66"/>
    <a:srgbClr val="E3B63B"/>
    <a:srgbClr val="E6E6E6"/>
    <a:srgbClr val="0098A1"/>
    <a:srgbClr val="01B2BC"/>
    <a:srgbClr val="FAB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79853" autoAdjust="0"/>
  </p:normalViewPr>
  <p:slideViewPr>
    <p:cSldViewPr snapToGrid="0" snapToObjects="1">
      <p:cViewPr varScale="1">
        <p:scale>
          <a:sx n="66" d="100"/>
          <a:sy n="66" d="100"/>
        </p:scale>
        <p:origin x="1661" y="62"/>
      </p:cViewPr>
      <p:guideLst>
        <p:guide orient="horz" pos="692"/>
        <p:guide orient="horz" pos="786"/>
        <p:guide orient="horz" pos="3752"/>
        <p:guide orient="horz" pos="4026"/>
        <p:guide orient="horz" pos="106"/>
        <p:guide pos="2880"/>
        <p:guide pos="249"/>
        <p:guide pos="5509"/>
        <p:guide pos="2949"/>
        <p:guide pos="2814"/>
      </p:guideLst>
    </p:cSldViewPr>
  </p:slideViewPr>
  <p:notesTextViewPr>
    <p:cViewPr>
      <p:scale>
        <a:sx n="3" d="2"/>
        <a:sy n="3" d="2"/>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CD77B-8327-4F0D-9503-2EB37784C396}" type="datetimeFigureOut">
              <a:rPr lang="de-DE" smtClean="0"/>
              <a:t>25.01.2024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3CF0C2-5947-4F99-BAC1-70BEDFF82D5A}" type="slidenum">
              <a:rPr lang="de-DE" smtClean="0"/>
              <a:t>‹Nr.›</a:t>
            </a:fld>
            <a:endParaRPr lang="de-DE"/>
          </a:p>
        </p:txBody>
      </p:sp>
    </p:spTree>
    <p:extLst>
      <p:ext uri="{BB962C8B-B14F-4D97-AF65-F5344CB8AC3E}">
        <p14:creationId xmlns:p14="http://schemas.microsoft.com/office/powerpoint/2010/main" val="173812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youtu.be/M0Zi2zc2qH4"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r>
              <a:rPr lang="de-DE" i="1" dirty="0" smtClean="0"/>
              <a:t>„Willkommen zum Workshop: Lebensmittel-Siegel im Check.“</a:t>
            </a:r>
            <a:endParaRPr lang="de-DE" b="0" i="1" baseline="0" dirty="0" smtClean="0"/>
          </a:p>
        </p:txBody>
      </p:sp>
      <p:sp>
        <p:nvSpPr>
          <p:cNvPr id="4" name="Foliennummernplatzhalter 3"/>
          <p:cNvSpPr>
            <a:spLocks noGrp="1"/>
          </p:cNvSpPr>
          <p:nvPr>
            <p:ph type="sldNum" sz="quarter" idx="10"/>
          </p:nvPr>
        </p:nvSpPr>
        <p:spPr/>
        <p:txBody>
          <a:bodyPr/>
          <a:lstStyle/>
          <a:p>
            <a:fld id="{A13CF0C2-5947-4F99-BAC1-70BEDFF82D5A}" type="slidenum">
              <a:rPr lang="de-DE" smtClean="0"/>
              <a:t>1</a:t>
            </a:fld>
            <a:endParaRPr lang="de-DE"/>
          </a:p>
        </p:txBody>
      </p:sp>
    </p:spTree>
    <p:extLst>
      <p:ext uri="{BB962C8B-B14F-4D97-AF65-F5344CB8AC3E}">
        <p14:creationId xmlns:p14="http://schemas.microsoft.com/office/powerpoint/2010/main" val="862939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pPr algn="l">
              <a:lnSpc>
                <a:spcPct val="150000"/>
              </a:lnSpc>
            </a:pPr>
            <a:r>
              <a:rPr lang="de-DE" b="0" i="1" cap="none" dirty="0" smtClean="0"/>
              <a:t>„Findet euch in </a:t>
            </a:r>
            <a:r>
              <a:rPr lang="de-DE" i="1" cap="none" dirty="0" smtClean="0">
                <a:solidFill>
                  <a:srgbClr val="019BA5"/>
                </a:solidFill>
              </a:rPr>
              <a:t>Kleingruppen</a:t>
            </a:r>
            <a:r>
              <a:rPr lang="de-DE" b="0" i="1" cap="none" dirty="0" smtClean="0"/>
              <a:t> zusammen. Sucht euch aus der Übersicht des Warm-ups ein </a:t>
            </a:r>
            <a:r>
              <a:rPr lang="de-DE" i="1" cap="none" dirty="0" smtClean="0">
                <a:solidFill>
                  <a:srgbClr val="019BA5"/>
                </a:solidFill>
              </a:rPr>
              <a:t>Gütesiegel oder eine Lebensmittelkennzeichnung </a:t>
            </a:r>
            <a:r>
              <a:rPr lang="de-DE" b="0" i="1" cap="none" dirty="0" smtClean="0"/>
              <a:t>aus. </a:t>
            </a:r>
          </a:p>
          <a:p>
            <a:pPr algn="l">
              <a:lnSpc>
                <a:spcPct val="150000"/>
              </a:lnSpc>
            </a:pPr>
            <a:r>
              <a:rPr lang="de-DE" b="0" i="1" cap="none" dirty="0" smtClean="0"/>
              <a:t>Für die Gütesiegel und Kennzeichnungen stehen euch </a:t>
            </a:r>
            <a:r>
              <a:rPr lang="de-DE" i="1" cap="none" dirty="0" smtClean="0">
                <a:solidFill>
                  <a:srgbClr val="019BA5"/>
                </a:solidFill>
              </a:rPr>
              <a:t>Informationsmaterialien</a:t>
            </a:r>
            <a:r>
              <a:rPr lang="de-DE" b="0" i="1" cap="none" dirty="0" smtClean="0"/>
              <a:t> auf dem </a:t>
            </a:r>
            <a:r>
              <a:rPr lang="de-DE" b="0" i="1" cap="none" dirty="0" err="1" smtClean="0"/>
              <a:t>Checker</a:t>
            </a:r>
            <a:r>
              <a:rPr lang="de-DE" b="0" i="1" cap="none" dirty="0" smtClean="0"/>
              <a:t>-Space zur Verfügung. Nutzt diese, um euch genauer über euer gewähltes Siegel bzw. eure Kennzeichnung zu informieren. </a:t>
            </a:r>
          </a:p>
          <a:p>
            <a:pPr algn="l">
              <a:lnSpc>
                <a:spcPct val="150000"/>
              </a:lnSpc>
            </a:pPr>
            <a:r>
              <a:rPr lang="de-DE" b="0" i="1" cap="none" dirty="0" smtClean="0"/>
              <a:t>Auf dem </a:t>
            </a:r>
            <a:r>
              <a:rPr lang="de-DE" i="1" cap="none" dirty="0" smtClean="0">
                <a:solidFill>
                  <a:srgbClr val="019BA5"/>
                </a:solidFill>
              </a:rPr>
              <a:t>Arbeitsblatt</a:t>
            </a:r>
            <a:r>
              <a:rPr lang="de-DE" b="0" i="1" cap="none" dirty="0" smtClean="0"/>
              <a:t> „Gütesiegel und Lebensmittelkennzeichnungen – Merkmale und Kriterien“ findet ihr eine Übersicht an Fragen, zu denen ihr euch </a:t>
            </a:r>
            <a:r>
              <a:rPr lang="de-DE" i="1" cap="none" dirty="0" smtClean="0">
                <a:solidFill>
                  <a:srgbClr val="019BA5"/>
                </a:solidFill>
              </a:rPr>
              <a:t>Notizen</a:t>
            </a:r>
            <a:r>
              <a:rPr lang="de-DE" b="0" i="1" cap="none" dirty="0" smtClean="0"/>
              <a:t> machen könnt.“</a:t>
            </a:r>
            <a:endParaRPr lang="de-DE" b="0" i="1" cap="none" dirty="0"/>
          </a:p>
        </p:txBody>
      </p:sp>
      <p:sp>
        <p:nvSpPr>
          <p:cNvPr id="4" name="Foliennummernplatzhalter 3"/>
          <p:cNvSpPr>
            <a:spLocks noGrp="1"/>
          </p:cNvSpPr>
          <p:nvPr>
            <p:ph type="sldNum" sz="quarter" idx="10"/>
          </p:nvPr>
        </p:nvSpPr>
        <p:spPr/>
        <p:txBody>
          <a:bodyPr/>
          <a:lstStyle/>
          <a:p>
            <a:fld id="{A13CF0C2-5947-4F99-BAC1-70BEDFF82D5A}" type="slidenum">
              <a:rPr lang="de-DE" smtClean="0"/>
              <a:t>10</a:t>
            </a:fld>
            <a:endParaRPr lang="de-DE"/>
          </a:p>
        </p:txBody>
      </p:sp>
    </p:spTree>
    <p:extLst>
      <p:ext uri="{BB962C8B-B14F-4D97-AF65-F5344CB8AC3E}">
        <p14:creationId xmlns:p14="http://schemas.microsoft.com/office/powerpoint/2010/main" val="1262664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Sprechtext (Vorschlag):</a:t>
            </a:r>
          </a:p>
          <a:p>
            <a:r>
              <a:rPr lang="de-DE" i="1" dirty="0" smtClean="0"/>
              <a:t>„Findet euch jetzt in</a:t>
            </a:r>
            <a:r>
              <a:rPr lang="de-DE" i="1" baseline="0" dirty="0" smtClean="0"/>
              <a:t> neuen Gruppen zusammen. Achtet dabei darauf, dass in jeder neuen Gruppe jeweils eine Person pro Siegel und Kennzeichnung dabei ist. Tauscht euch in den neuen Gruppen aus und berichtet euch gegenseitig, was ihr über die verschiedenen Gütesiegel und Kennzeichnungen herausgefunden habt.“</a:t>
            </a:r>
            <a:endParaRPr lang="de-DE" i="1" dirty="0"/>
          </a:p>
        </p:txBody>
      </p:sp>
      <p:sp>
        <p:nvSpPr>
          <p:cNvPr id="4" name="Foliennummernplatzhalter 3"/>
          <p:cNvSpPr>
            <a:spLocks noGrp="1"/>
          </p:cNvSpPr>
          <p:nvPr>
            <p:ph type="sldNum" sz="quarter" idx="10"/>
          </p:nvPr>
        </p:nvSpPr>
        <p:spPr/>
        <p:txBody>
          <a:bodyPr/>
          <a:lstStyle/>
          <a:p>
            <a:fld id="{A13CF0C2-5947-4F99-BAC1-70BEDFF82D5A}" type="slidenum">
              <a:rPr lang="de-DE" smtClean="0"/>
              <a:t>11</a:t>
            </a:fld>
            <a:endParaRPr lang="de-DE"/>
          </a:p>
        </p:txBody>
      </p:sp>
    </p:spTree>
    <p:extLst>
      <p:ext uri="{BB962C8B-B14F-4D97-AF65-F5344CB8AC3E}">
        <p14:creationId xmlns:p14="http://schemas.microsoft.com/office/powerpoint/2010/main" val="258745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Sprechtext (Vorschlag):</a:t>
            </a:r>
          </a:p>
          <a:p>
            <a:pPr algn="l">
              <a:lnSpc>
                <a:spcPct val="150000"/>
              </a:lnSpc>
            </a:pPr>
            <a:r>
              <a:rPr lang="de-DE" b="0" i="1" cap="none" dirty="0" smtClean="0"/>
              <a:t>„Nachdem</a:t>
            </a:r>
            <a:r>
              <a:rPr lang="de-DE" b="0" i="1" cap="none" baseline="0" dirty="0" smtClean="0"/>
              <a:t> ihr euch bereits in den Gruppen ausgetauscht habt, möchten wir sehr gern noch einmal die wichtigsten Ergebnisse festhalten.“</a:t>
            </a:r>
            <a:endParaRPr lang="de-DE"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0" dirty="0" smtClean="0"/>
              <a:t>Hinweis für Trainer:innen:</a:t>
            </a:r>
            <a:r>
              <a:rPr lang="de-DE" sz="1200" i="0" baseline="0" dirty="0" smtClean="0"/>
              <a:t> Die Lösungsblätter können ausgedruckt ausgeteilt oder nur mündlich besprochen werden. </a:t>
            </a:r>
            <a:endParaRPr lang="de-DE" sz="1200" i="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dirty="0" smtClean="0"/>
              <a:t>„Gütesiegel dienen zur Information der </a:t>
            </a:r>
            <a:r>
              <a:rPr lang="de-DE" sz="1200" i="1" dirty="0" err="1" smtClean="0"/>
              <a:t>Verbraucher:innen</a:t>
            </a:r>
            <a:r>
              <a:rPr lang="de-DE" sz="1200" i="1" dirty="0" smtClean="0"/>
              <a:t>, sofern diese wissen, welche Kriterien ihnen zugrunde liegen. Sie werden aber auch zur besseren Vermarktung von Produkten genutzt. Beispielhaft dafür sind Produkte, die mit vegan, vegetarisch, </a:t>
            </a:r>
            <a:r>
              <a:rPr lang="de-DE" sz="1200" i="1" dirty="0" err="1" smtClean="0"/>
              <a:t>Tierwohl</a:t>
            </a:r>
            <a:r>
              <a:rPr lang="de-DE" sz="1200" i="1" dirty="0" smtClean="0"/>
              <a:t> oder </a:t>
            </a:r>
            <a:r>
              <a:rPr lang="de-DE" sz="1200" i="1" dirty="0" err="1" smtClean="0"/>
              <a:t>recyclebar</a:t>
            </a:r>
            <a:r>
              <a:rPr lang="de-DE" sz="1200" i="1" dirty="0" smtClean="0"/>
              <a:t> deklariert sind. Dabei handelt es sich um Themen, die für viele </a:t>
            </a:r>
            <a:r>
              <a:rPr lang="de-DE" sz="1200" i="1" dirty="0" err="1" smtClean="0"/>
              <a:t>Verbraucher:innen</a:t>
            </a:r>
            <a:r>
              <a:rPr lang="de-DE" sz="1200" i="1" dirty="0" smtClean="0"/>
              <a:t> wichtig sind und die in die Kaufentscheidung mit einfließen. Produkte mit diesen Siegeln können daher auf </a:t>
            </a:r>
            <a:r>
              <a:rPr lang="de-DE" sz="1200" i="1" dirty="0" err="1" smtClean="0"/>
              <a:t>Verbraucher:innen</a:t>
            </a:r>
            <a:r>
              <a:rPr lang="de-DE" sz="1200" i="1" dirty="0" smtClean="0"/>
              <a:t> attraktiv wirken. Um eine bewusste Kaufentscheidung zu treffen, ist es wichtig, Gütesiegel und Kennzeichnungen einschätzen zu können und diese von unternehmenseigenen Logos zu unterscheiden. Dafür ist es nötig zu wissen, was hinter diesen Labels steckt und wer diese verantwortet.“ </a:t>
            </a:r>
          </a:p>
          <a:p>
            <a:pPr algn="l"/>
            <a:endParaRPr lang="de-DE" dirty="0" smtClean="0"/>
          </a:p>
          <a:p>
            <a:pPr algn="l"/>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CF0C2-5947-4F99-BAC1-70BEDFF82D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3025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dirty="0" smtClean="0"/>
              <a:t>Auszüge aus Lösungsblättern.</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CF0C2-5947-4F99-BAC1-70BEDFF82D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1472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dirty="0" smtClean="0"/>
              <a:t>Auszüge aus Lösungsblättern.</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CF0C2-5947-4F99-BAC1-70BEDFF82D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5140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dirty="0" smtClean="0"/>
              <a:t>Auszüge aus Lösungsblättern.</a:t>
            </a:r>
          </a:p>
          <a:p>
            <a:pPr algn="l"/>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CF0C2-5947-4F99-BAC1-70BEDFF82D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879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dirty="0" smtClean="0"/>
              <a:t>Auszüge aus Lösungsblättern.</a:t>
            </a:r>
          </a:p>
          <a:p>
            <a:pPr algn="l"/>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CF0C2-5947-4F99-BAC1-70BEDFF82D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4996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kern="1200" dirty="0" smtClean="0">
                <a:solidFill>
                  <a:schemeClr val="tx1"/>
                </a:solidFill>
                <a:effectLst/>
                <a:latin typeface="+mn-lt"/>
                <a:ea typeface="+mn-ea"/>
                <a:cs typeface="+mn-cs"/>
              </a:rPr>
              <a:t>Sprechtext (Vorschlag):</a:t>
            </a:r>
            <a:r>
              <a:rPr lang="de-DE" sz="1000" kern="1200" baseline="0" dirty="0" smtClean="0">
                <a:solidFill>
                  <a:schemeClr val="tx1"/>
                </a:solidFill>
                <a:effectLst/>
                <a:latin typeface="+mn-lt"/>
                <a:ea typeface="+mn-ea"/>
                <a:cs typeface="+mn-cs"/>
              </a:rPr>
              <a:t> </a:t>
            </a:r>
          </a:p>
          <a:p>
            <a:r>
              <a:rPr lang="de-DE" i="1" dirty="0" smtClean="0"/>
              <a:t>„Lasst uns jetzt in den Methodenteil übergehen.“</a:t>
            </a:r>
            <a:endParaRPr lang="de-DE" i="1" dirty="0"/>
          </a:p>
        </p:txBody>
      </p:sp>
      <p:sp>
        <p:nvSpPr>
          <p:cNvPr id="4" name="Foliennummernplatzhalter 3"/>
          <p:cNvSpPr>
            <a:spLocks noGrp="1"/>
          </p:cNvSpPr>
          <p:nvPr>
            <p:ph type="sldNum" sz="quarter" idx="10"/>
          </p:nvPr>
        </p:nvSpPr>
        <p:spPr/>
        <p:txBody>
          <a:bodyPr/>
          <a:lstStyle/>
          <a:p>
            <a:fld id="{A13CF0C2-5947-4F99-BAC1-70BEDFF82D5A}" type="slidenum">
              <a:rPr lang="de-DE" smtClean="0"/>
              <a:t>17</a:t>
            </a:fld>
            <a:endParaRPr lang="de-DE"/>
          </a:p>
        </p:txBody>
      </p:sp>
    </p:spTree>
    <p:extLst>
      <p:ext uri="{BB962C8B-B14F-4D97-AF65-F5344CB8AC3E}">
        <p14:creationId xmlns:p14="http://schemas.microsoft.com/office/powerpoint/2010/main" val="386567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r>
              <a:rPr lang="de-DE" i="1" dirty="0" smtClean="0"/>
              <a:t>„Kennzeichnungen und Gütesiegel werden in der Regel von den </a:t>
            </a:r>
            <a:r>
              <a:rPr lang="de-DE" i="1" dirty="0" err="1" smtClean="0"/>
              <a:t>Verbraucher:innen</a:t>
            </a:r>
            <a:r>
              <a:rPr lang="de-DE" i="1" dirty="0" smtClean="0"/>
              <a:t> durch ihre auffällige Gestaltung wahrgenommen. Auch in anderen Kontexten, zum Beispiel in einem Pitch oder wenn ihr eure eigenen Aktionen plant, können Infografiken nützlich sein. Diese könnt ihr zum Beispiel mit einem Grafikprogramm wie </a:t>
            </a:r>
            <a:r>
              <a:rPr lang="de-DE" i="1" dirty="0" err="1" smtClean="0"/>
              <a:t>Excalidraw</a:t>
            </a:r>
            <a:r>
              <a:rPr lang="de-DE" i="1" dirty="0" smtClean="0"/>
              <a:t> erstellen. Worauf ihr bei der Gestaltung von Infografiken achten solltet und welche Funktionen </a:t>
            </a:r>
            <a:r>
              <a:rPr lang="de-DE" i="1" dirty="0" err="1" smtClean="0"/>
              <a:t>Excalidraw</a:t>
            </a:r>
            <a:r>
              <a:rPr lang="de-DE" i="1" dirty="0" smtClean="0"/>
              <a:t> hat, erfahrt ihr jetzt.“</a:t>
            </a:r>
            <a:endParaRPr lang="de-DE" i="1" dirty="0"/>
          </a:p>
        </p:txBody>
      </p:sp>
      <p:sp>
        <p:nvSpPr>
          <p:cNvPr id="4" name="Foliennummernplatzhalter 3"/>
          <p:cNvSpPr>
            <a:spLocks noGrp="1"/>
          </p:cNvSpPr>
          <p:nvPr>
            <p:ph type="sldNum" sz="quarter" idx="10"/>
          </p:nvPr>
        </p:nvSpPr>
        <p:spPr/>
        <p:txBody>
          <a:bodyPr/>
          <a:lstStyle/>
          <a:p>
            <a:fld id="{A13CF0C2-5947-4F99-BAC1-70BEDFF82D5A}" type="slidenum">
              <a:rPr lang="de-DE" smtClean="0"/>
              <a:t>18</a:t>
            </a:fld>
            <a:endParaRPr lang="de-DE"/>
          </a:p>
        </p:txBody>
      </p:sp>
    </p:spTree>
    <p:extLst>
      <p:ext uri="{BB962C8B-B14F-4D97-AF65-F5344CB8AC3E}">
        <p14:creationId xmlns:p14="http://schemas.microsoft.com/office/powerpoint/2010/main" val="3085496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Die Trainer:innen spielen das Video ab: </a:t>
            </a:r>
            <a:r>
              <a:rPr lang="de-DE" u="none" baseline="0" dirty="0" smtClean="0"/>
              <a:t>Link: </a:t>
            </a:r>
            <a:r>
              <a:rPr lang="de-DE" sz="1200" u="none" strike="noStrike" kern="1200" dirty="0" smtClean="0">
                <a:solidFill>
                  <a:schemeClr val="tx1"/>
                </a:solidFill>
                <a:effectLst/>
                <a:latin typeface="+mn-lt"/>
                <a:ea typeface="+mn-ea"/>
                <a:cs typeface="+mn-cs"/>
                <a:hlinkClick r:id="rId3"/>
              </a:rPr>
              <a:t>https://youtu.be/M0Zi2zc2qH4 </a:t>
            </a:r>
            <a:endParaRPr lang="de-DE" u="none" baseline="0" dirty="0"/>
          </a:p>
        </p:txBody>
      </p:sp>
      <p:sp>
        <p:nvSpPr>
          <p:cNvPr id="4" name="Foliennummernplatzhalter 3"/>
          <p:cNvSpPr>
            <a:spLocks noGrp="1"/>
          </p:cNvSpPr>
          <p:nvPr>
            <p:ph type="sldNum" sz="quarter" idx="10"/>
          </p:nvPr>
        </p:nvSpPr>
        <p:spPr/>
        <p:txBody>
          <a:bodyPr/>
          <a:lstStyle/>
          <a:p>
            <a:fld id="{A13CF0C2-5947-4F99-BAC1-70BEDFF82D5A}" type="slidenum">
              <a:rPr lang="de-DE" smtClean="0"/>
              <a:t>19</a:t>
            </a:fld>
            <a:endParaRPr lang="de-DE"/>
          </a:p>
        </p:txBody>
      </p:sp>
    </p:spTree>
    <p:extLst>
      <p:ext uri="{BB962C8B-B14F-4D97-AF65-F5344CB8AC3E}">
        <p14:creationId xmlns:p14="http://schemas.microsoft.com/office/powerpoint/2010/main" val="2087431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dirty="0" err="1" smtClean="0"/>
              <a:t>Trainer:innen</a:t>
            </a:r>
            <a:r>
              <a:rPr lang="de-DE" b="0" i="0" dirty="0" smtClean="0"/>
              <a:t> können die Stichpunkt der Folie ablesen. Ziel ist es, dass die Jugendlichen wissen, was sie in diesem</a:t>
            </a:r>
            <a:r>
              <a:rPr lang="de-DE" b="0" i="0" baseline="0" dirty="0" smtClean="0"/>
              <a:t> Modul erwartet.</a:t>
            </a:r>
          </a:p>
          <a:p>
            <a:endParaRPr lang="de-DE" b="0" i="0" baseline="0" dirty="0" smtClean="0"/>
          </a:p>
          <a:p>
            <a:r>
              <a:rPr lang="de-DE" b="1" i="0" baseline="0" dirty="0" smtClean="0"/>
              <a:t>WICHTIG: </a:t>
            </a:r>
            <a:r>
              <a:rPr lang="de-DE" b="0" i="0" baseline="0" dirty="0" smtClean="0"/>
              <a:t>nicht immer werden alle Methoden genutzt oder ist der Ablauf gleich – hier muss die Folie gegebenenfalls angepasst werden.</a:t>
            </a:r>
          </a:p>
          <a:p>
            <a:endParaRPr lang="de-DE" i="1" baseline="0" dirty="0" smtClean="0"/>
          </a:p>
          <a:p>
            <a:endParaRPr lang="de-DE" i="1"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CF0C2-5947-4F99-BAC1-70BEDFF82D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9911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r>
              <a:rPr lang="de-DE" i="1" dirty="0" smtClean="0"/>
              <a:t>„Ihr habt zu den von euch ausgewählten Gütesiegeln und Lebensmittelkennzeichnungen bereits zentrale Informationen zusammengestellt und mündlich präsentiert. Im Folgenden könnt ihr euch daran erproben, mit Hilfe des Grafikprogramms diese Informationen in einer Infografik darzustellen.</a:t>
            </a:r>
          </a:p>
          <a:p>
            <a:r>
              <a:rPr lang="de-DE" i="1" dirty="0" smtClean="0"/>
              <a:t>Geht auf https://draw.kits.blog/. Nehmt die von euch zusammengestellten Informationen und gestaltet damit eine Infografik. In erster Linie geht es darum, dass ihr euch ausprobiert und das Programm kennenlernt.“</a:t>
            </a:r>
          </a:p>
          <a:p>
            <a:endParaRPr lang="de-DE" dirty="0"/>
          </a:p>
        </p:txBody>
      </p:sp>
      <p:sp>
        <p:nvSpPr>
          <p:cNvPr id="4" name="Foliennummernplatzhalter 3"/>
          <p:cNvSpPr>
            <a:spLocks noGrp="1"/>
          </p:cNvSpPr>
          <p:nvPr>
            <p:ph type="sldNum" sz="quarter" idx="10"/>
          </p:nvPr>
        </p:nvSpPr>
        <p:spPr/>
        <p:txBody>
          <a:bodyPr/>
          <a:lstStyle/>
          <a:p>
            <a:fld id="{A13CF0C2-5947-4F99-BAC1-70BEDFF82D5A}" type="slidenum">
              <a:rPr lang="de-DE" smtClean="0"/>
              <a:t>20</a:t>
            </a:fld>
            <a:endParaRPr lang="de-DE"/>
          </a:p>
        </p:txBody>
      </p:sp>
    </p:spTree>
    <p:extLst>
      <p:ext uri="{BB962C8B-B14F-4D97-AF65-F5344CB8AC3E}">
        <p14:creationId xmlns:p14="http://schemas.microsoft.com/office/powerpoint/2010/main" val="4193736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pPr algn="l">
              <a:lnSpc>
                <a:spcPct val="150000"/>
              </a:lnSpc>
            </a:pPr>
            <a:r>
              <a:rPr lang="de-DE" b="0" i="1" cap="none" dirty="0" smtClean="0"/>
              <a:t>„</a:t>
            </a:r>
            <a:r>
              <a:rPr lang="de-DE" i="1" cap="none" dirty="0" smtClean="0">
                <a:solidFill>
                  <a:srgbClr val="019BA5"/>
                </a:solidFill>
              </a:rPr>
              <a:t>Stellt bitte eure Ergebnisse vor. </a:t>
            </a:r>
            <a:r>
              <a:rPr lang="de-DE" b="0" i="1" cap="none" dirty="0" smtClean="0"/>
              <a:t>Es ist nicht wichtig, ob ihr fertig geworden seid. Viel mehr dient eure Präsentation dem Austausch.“</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CF0C2-5947-4F99-BAC1-70BEDFF82D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3518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kern="1200" dirty="0" smtClean="0">
                <a:solidFill>
                  <a:schemeClr val="tx1"/>
                </a:solidFill>
                <a:effectLst/>
                <a:latin typeface="+mn-lt"/>
                <a:ea typeface="+mn-ea"/>
                <a:cs typeface="+mn-cs"/>
              </a:rPr>
              <a:t>Sprechtext (Vorschlag):</a:t>
            </a:r>
            <a:r>
              <a:rPr lang="de-DE" sz="1000" kern="1200" baseline="0" dirty="0" smtClean="0">
                <a:solidFill>
                  <a:schemeClr val="tx1"/>
                </a:solidFill>
                <a:effectLst/>
                <a:latin typeface="+mn-lt"/>
                <a:ea typeface="+mn-ea"/>
                <a:cs typeface="+mn-cs"/>
              </a:rPr>
              <a:t> </a:t>
            </a:r>
          </a:p>
          <a:p>
            <a:r>
              <a:rPr lang="de-DE" sz="1000" i="1" kern="1200" baseline="0" dirty="0" smtClean="0">
                <a:solidFill>
                  <a:schemeClr val="tx1"/>
                </a:solidFill>
                <a:effectLst/>
                <a:latin typeface="+mn-lt"/>
                <a:ea typeface="+mn-ea"/>
                <a:cs typeface="+mn-cs"/>
              </a:rPr>
              <a:t>„Vielen Dank für diesen spannenden Workshop. Zum Abschluss möchten wir gern noch ein Feedback von euch einholen.“</a:t>
            </a:r>
            <a:endParaRPr lang="de-DE" dirty="0" smtClean="0"/>
          </a:p>
          <a:p>
            <a:endParaRPr lang="de-DE" dirty="0"/>
          </a:p>
        </p:txBody>
      </p:sp>
      <p:sp>
        <p:nvSpPr>
          <p:cNvPr id="4" name="Foliennummernplatzhalter 3"/>
          <p:cNvSpPr>
            <a:spLocks noGrp="1"/>
          </p:cNvSpPr>
          <p:nvPr>
            <p:ph type="sldNum" sz="quarter" idx="10"/>
          </p:nvPr>
        </p:nvSpPr>
        <p:spPr/>
        <p:txBody>
          <a:bodyPr/>
          <a:lstStyle/>
          <a:p>
            <a:fld id="{A13CF0C2-5947-4F99-BAC1-70BEDFF82D5A}" type="slidenum">
              <a:rPr lang="de-DE" smtClean="0"/>
              <a:t>22</a:t>
            </a:fld>
            <a:endParaRPr lang="de-DE"/>
          </a:p>
        </p:txBody>
      </p:sp>
    </p:spTree>
    <p:extLst>
      <p:ext uri="{BB962C8B-B14F-4D97-AF65-F5344CB8AC3E}">
        <p14:creationId xmlns:p14="http://schemas.microsoft.com/office/powerpoint/2010/main" val="3964425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smtClean="0"/>
              <a:t>„Abschließend noch eine Blitzlicht-Runde. </a:t>
            </a:r>
            <a:r>
              <a:rPr lang="de-DE" smtClean="0"/>
              <a:t>Wenn ihr für euch die Erkenntnisse aus diesem Modul zusammenfasst, welchen Rat würdet ihr zum Beispiel Anna mitgeben</a:t>
            </a:r>
            <a:r>
              <a:rPr lang="de-DE" i="1" smtClean="0"/>
              <a:t>?“</a:t>
            </a:r>
            <a:endParaRPr lang="de-DE" sz="1200" i="1"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CF0C2-5947-4F99-BAC1-70BEDFF82D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3911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13CF0C2-5947-4F99-BAC1-70BEDFF82D5A}" type="slidenum">
              <a:rPr lang="de-DE" smtClean="0"/>
              <a:t>24</a:t>
            </a:fld>
            <a:endParaRPr lang="de-DE"/>
          </a:p>
        </p:txBody>
      </p:sp>
    </p:spTree>
    <p:extLst>
      <p:ext uri="{BB962C8B-B14F-4D97-AF65-F5344CB8AC3E}">
        <p14:creationId xmlns:p14="http://schemas.microsoft.com/office/powerpoint/2010/main" val="225436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pPr>
              <a:lnSpc>
                <a:spcPct val="150000"/>
              </a:lnSpc>
            </a:pPr>
            <a:r>
              <a:rPr lang="de-DE" sz="1200" i="0"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rPr>
              <a:t>„</a:t>
            </a:r>
            <a:r>
              <a:rPr lang="de-DE" i="1" dirty="0" smtClean="0">
                <a:solidFill>
                  <a:srgbClr val="000000"/>
                </a:solidFill>
                <a:latin typeface="Arial" panose="020B0604020202020204" pitchFamily="34" charset="0"/>
              </a:rPr>
              <a:t>Besonders beim Einkauf sind wir ganz deutlich </a:t>
            </a:r>
            <a:r>
              <a:rPr lang="de-DE" i="1" dirty="0" err="1" smtClean="0">
                <a:solidFill>
                  <a:srgbClr val="000000"/>
                </a:solidFill>
                <a:latin typeface="Arial" panose="020B0604020202020204" pitchFamily="34" charset="0"/>
              </a:rPr>
              <a:t>Verbraucher:innen</a:t>
            </a:r>
            <a:r>
              <a:rPr lang="de-DE" i="1" dirty="0" smtClean="0">
                <a:solidFill>
                  <a:srgbClr val="000000"/>
                </a:solidFill>
                <a:latin typeface="Arial" panose="020B0604020202020204" pitchFamily="34" charset="0"/>
              </a:rPr>
              <a:t>. Wie Anna hier. Sie möchte gern nachhaltiger und bewusster Einkaufen. Sie hatte gehofft, dass ihr die Gütesiegel auf den Lebensmittelverpackungen dabei helfen könnten.</a:t>
            </a:r>
          </a:p>
          <a:p>
            <a:pPr>
              <a:lnSpc>
                <a:spcPct val="150000"/>
              </a:lnSpc>
            </a:pPr>
            <a:r>
              <a:rPr lang="de-DE" i="1" dirty="0" smtClean="0">
                <a:solidFill>
                  <a:srgbClr val="000000"/>
                </a:solidFill>
                <a:latin typeface="Arial" panose="020B0604020202020204" pitchFamily="34" charset="0"/>
              </a:rPr>
              <a:t>Aber können sie das wirklich? Anna fühlt sich überfordert? Sie kennt</a:t>
            </a:r>
            <a:r>
              <a:rPr lang="de-DE" i="1" baseline="0" dirty="0" smtClean="0">
                <a:solidFill>
                  <a:srgbClr val="000000"/>
                </a:solidFill>
                <a:latin typeface="Arial" panose="020B0604020202020204" pitchFamily="34" charset="0"/>
              </a:rPr>
              <a:t> gar nicht alle Gütesiegel. Wie ist das bei euch?“</a:t>
            </a:r>
            <a:endParaRPr lang="de-DE" dirty="0" smtClean="0"/>
          </a:p>
        </p:txBody>
      </p:sp>
      <p:sp>
        <p:nvSpPr>
          <p:cNvPr id="4" name="Foliennummernplatzhalter 3"/>
          <p:cNvSpPr>
            <a:spLocks noGrp="1"/>
          </p:cNvSpPr>
          <p:nvPr>
            <p:ph type="sldNum" sz="quarter" idx="10"/>
          </p:nvPr>
        </p:nvSpPr>
        <p:spPr/>
        <p:txBody>
          <a:bodyPr/>
          <a:lstStyle/>
          <a:p>
            <a:fld id="{A13CF0C2-5947-4F99-BAC1-70BEDFF82D5A}" type="slidenum">
              <a:rPr lang="de-DE" smtClean="0"/>
              <a:t>3</a:t>
            </a:fld>
            <a:endParaRPr lang="de-DE"/>
          </a:p>
        </p:txBody>
      </p:sp>
    </p:spTree>
    <p:extLst>
      <p:ext uri="{BB962C8B-B14F-4D97-AF65-F5344CB8AC3E}">
        <p14:creationId xmlns:p14="http://schemas.microsoft.com/office/powerpoint/2010/main" val="104268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pPr algn="just">
              <a:lnSpc>
                <a:spcPct val="150000"/>
              </a:lnSpc>
              <a:spcBef>
                <a:spcPts val="720"/>
              </a:spcBef>
              <a:spcAft>
                <a:spcPts val="720"/>
              </a:spcAft>
            </a:pPr>
            <a:r>
              <a:rPr lang="de-DE" sz="1200" i="1"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rPr>
              <a:t>„Hier seht ihr ein Beispiel,</a:t>
            </a:r>
            <a:r>
              <a:rPr lang="de-DE" sz="1200" i="1" baseline="0" dirty="0" smtClean="0">
                <a:solidFill>
                  <a:srgbClr val="DB007A"/>
                </a:solidFill>
                <a:effectLst/>
                <a:latin typeface="Arial" panose="020B0604020202020204" pitchFamily="34" charset="0"/>
                <a:ea typeface="Calibri" panose="020F0502020204030204" pitchFamily="34" charset="0"/>
                <a:cs typeface="Arial" panose="020B0604020202020204" pitchFamily="34" charset="0"/>
              </a:rPr>
              <a:t> wie viele Siegel oder Kennzeichnungen man auf einer einzigen Verpackung so finden kann. Worauf achtet ihr beim Kaufen wirklich?“</a:t>
            </a:r>
            <a:endParaRPr lang="de-DE" i="1" dirty="0" smtClean="0"/>
          </a:p>
        </p:txBody>
      </p:sp>
      <p:sp>
        <p:nvSpPr>
          <p:cNvPr id="4" name="Foliennummernplatzhalter 3"/>
          <p:cNvSpPr>
            <a:spLocks noGrp="1"/>
          </p:cNvSpPr>
          <p:nvPr>
            <p:ph type="sldNum" sz="quarter" idx="10"/>
          </p:nvPr>
        </p:nvSpPr>
        <p:spPr/>
        <p:txBody>
          <a:bodyPr/>
          <a:lstStyle/>
          <a:p>
            <a:fld id="{A13CF0C2-5947-4F99-BAC1-70BEDFF82D5A}" type="slidenum">
              <a:rPr lang="de-DE" smtClean="0"/>
              <a:t>4</a:t>
            </a:fld>
            <a:endParaRPr lang="de-DE"/>
          </a:p>
        </p:txBody>
      </p:sp>
    </p:spTree>
    <p:extLst>
      <p:ext uri="{BB962C8B-B14F-4D97-AF65-F5344CB8AC3E}">
        <p14:creationId xmlns:p14="http://schemas.microsoft.com/office/powerpoint/2010/main" val="1193324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kern="1200" dirty="0" smtClean="0">
                <a:solidFill>
                  <a:schemeClr val="tx1"/>
                </a:solidFill>
                <a:effectLst/>
                <a:latin typeface="+mn-lt"/>
                <a:ea typeface="+mn-ea"/>
                <a:cs typeface="+mn-cs"/>
              </a:rPr>
              <a:t>Sprechtext (Vorschlag):</a:t>
            </a:r>
            <a:r>
              <a:rPr lang="de-DE" sz="1000" kern="1200" baseline="0" dirty="0" smtClean="0">
                <a:solidFill>
                  <a:schemeClr val="tx1"/>
                </a:solidFill>
                <a:effectLst/>
                <a:latin typeface="+mn-lt"/>
                <a:ea typeface="+mn-ea"/>
                <a:cs typeface="+mn-cs"/>
              </a:rPr>
              <a:t> </a:t>
            </a:r>
          </a:p>
          <a:p>
            <a:r>
              <a:rPr lang="de-DE" sz="1000" i="1" kern="1200" baseline="0" dirty="0" smtClean="0">
                <a:solidFill>
                  <a:schemeClr val="tx1"/>
                </a:solidFill>
                <a:effectLst/>
                <a:latin typeface="+mn-lt"/>
                <a:ea typeface="+mn-ea"/>
                <a:cs typeface="+mn-cs"/>
              </a:rPr>
              <a:t>„Bevor wir inhaltlich in den Workshop starten, möchten wir gern ein Warm-Up mit euch machen.“</a:t>
            </a:r>
            <a:endParaRPr lang="de-DE" dirty="0"/>
          </a:p>
        </p:txBody>
      </p:sp>
      <p:sp>
        <p:nvSpPr>
          <p:cNvPr id="4" name="Foliennummernplatzhalter 3"/>
          <p:cNvSpPr>
            <a:spLocks noGrp="1"/>
          </p:cNvSpPr>
          <p:nvPr>
            <p:ph type="sldNum" sz="quarter" idx="10"/>
          </p:nvPr>
        </p:nvSpPr>
        <p:spPr/>
        <p:txBody>
          <a:bodyPr/>
          <a:lstStyle/>
          <a:p>
            <a:fld id="{A13CF0C2-5947-4F99-BAC1-70BEDFF82D5A}" type="slidenum">
              <a:rPr lang="de-DE" smtClean="0"/>
              <a:t>5</a:t>
            </a:fld>
            <a:endParaRPr lang="de-DE"/>
          </a:p>
        </p:txBody>
      </p:sp>
    </p:spTree>
    <p:extLst>
      <p:ext uri="{BB962C8B-B14F-4D97-AF65-F5344CB8AC3E}">
        <p14:creationId xmlns:p14="http://schemas.microsoft.com/office/powerpoint/2010/main" val="2085260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r>
              <a:rPr lang="de-DE" sz="1200" i="1" kern="1200" dirty="0" smtClean="0">
                <a:solidFill>
                  <a:schemeClr val="tx1"/>
                </a:solidFill>
                <a:effectLst/>
                <a:latin typeface="+mn-lt"/>
                <a:ea typeface="+mn-ea"/>
                <a:cs typeface="+mn-cs"/>
              </a:rPr>
              <a:t>„Zum Aufwärmen folgt in den nächsten 5 Minuten ein Spiel. Wir</a:t>
            </a:r>
            <a:r>
              <a:rPr lang="de-DE" sz="1200" i="1" kern="1200" baseline="0" dirty="0" smtClean="0">
                <a:solidFill>
                  <a:schemeClr val="tx1"/>
                </a:solidFill>
                <a:effectLst/>
                <a:latin typeface="+mn-lt"/>
                <a:ea typeface="+mn-ea"/>
                <a:cs typeface="+mn-cs"/>
              </a:rPr>
              <a:t> möchten euch dabei bitten, jeweils ein Kreuz dort zu setzen, wo ihr der Aussage oben in der Tabelle zustimmt. </a:t>
            </a:r>
          </a:p>
          <a:p>
            <a:r>
              <a:rPr lang="de-DE" sz="1200" i="1" kern="1200" dirty="0" smtClean="0">
                <a:solidFill>
                  <a:schemeClr val="tx1"/>
                </a:solidFill>
                <a:effectLst/>
                <a:latin typeface="+mn-lt"/>
                <a:ea typeface="+mn-ea"/>
                <a:cs typeface="+mn-cs"/>
              </a:rPr>
              <a:t>Hier ist die Tabelle mit Bildern, auf denen ihr Gütesiegel und Kennzeichnungen findet. Nehmt euch jetzt bitte alle einen Stift zur Hand.</a:t>
            </a:r>
          </a:p>
          <a:p>
            <a:endParaRPr lang="de-DE" sz="1200" i="1" kern="1200" dirty="0" smtClean="0">
              <a:solidFill>
                <a:schemeClr val="tx1"/>
              </a:solidFill>
              <a:effectLst/>
              <a:latin typeface="+mn-lt"/>
              <a:ea typeface="+mn-ea"/>
              <a:cs typeface="+mn-cs"/>
            </a:endParaRPr>
          </a:p>
          <a:p>
            <a:r>
              <a:rPr lang="de-DE" sz="1200" i="1" kern="1200" dirty="0" smtClean="0">
                <a:solidFill>
                  <a:schemeClr val="tx1"/>
                </a:solidFill>
                <a:effectLst/>
                <a:latin typeface="+mn-lt"/>
                <a:ea typeface="+mn-ea"/>
                <a:cs typeface="+mn-cs"/>
              </a:rPr>
              <a:t>a) Die erste Spalte: Kreuzt in der ersten Spalte alle Gütesiegel und Lebensmittelkennzeichnungen an, die ihr schon mal gesehen habt. </a:t>
            </a:r>
          </a:p>
          <a:p>
            <a:r>
              <a:rPr lang="de-DE" sz="1200" i="1" kern="1200" dirty="0" smtClean="0">
                <a:solidFill>
                  <a:schemeClr val="tx1"/>
                </a:solidFill>
                <a:effectLst/>
                <a:latin typeface="+mn-lt"/>
                <a:ea typeface="+mn-ea"/>
                <a:cs typeface="+mn-cs"/>
              </a:rPr>
              <a:t>b) Zweite Spalte: Kreuzt nun in der zweiten Spalte alle Gütesiegel und Kennzeichnungen an, denen ihr euer Vertrauen schenkt. </a:t>
            </a:r>
          </a:p>
          <a:p>
            <a:r>
              <a:rPr lang="de-DE" sz="1200" i="1" kern="1200" dirty="0" smtClean="0">
                <a:solidFill>
                  <a:schemeClr val="tx1"/>
                </a:solidFill>
                <a:effectLst/>
                <a:latin typeface="+mn-lt"/>
                <a:ea typeface="+mn-ea"/>
                <a:cs typeface="+mn-cs"/>
              </a:rPr>
              <a:t>d) Dritte Spalte: Kreuzt jetzt in der dritten Spalte alle Gütesiegel und Kennzeichnungen an, von denen ihr die Gütekriterien kennt.“</a:t>
            </a:r>
          </a:p>
          <a:p>
            <a:endParaRPr lang="de-DE" dirty="0" smtClean="0"/>
          </a:p>
          <a:p>
            <a:r>
              <a:rPr lang="de-DE" dirty="0" smtClean="0"/>
              <a:t>Info für </a:t>
            </a:r>
            <a:r>
              <a:rPr lang="de-DE" dirty="0" err="1" smtClean="0"/>
              <a:t>Trainer:innen</a:t>
            </a:r>
            <a:r>
              <a:rPr lang="de-DE" baseline="0" dirty="0" smtClean="0"/>
              <a:t> zur </a:t>
            </a:r>
            <a:r>
              <a:rPr lang="de-DE" dirty="0" smtClean="0"/>
              <a:t>Auswertung: Bei dieser Aufgabe wird auf einen „aha“-Effekt abgezielt: Die Peer-Scouts kennen womöglich viele Gütesiegel </a:t>
            </a:r>
          </a:p>
          <a:p>
            <a:r>
              <a:rPr lang="de-DE" dirty="0" smtClean="0"/>
              <a:t>und Kennzeichnungen aus ihrem Alltag und einigen vertrauen sie. Aber kennen sie die zugrundeliegenden Gütekriterien? Die Überschriften der Spalten 2 bis 4 werden daher nach und nach aufgedeckt.</a:t>
            </a:r>
          </a:p>
          <a:p>
            <a:endParaRPr lang="de-DE" dirty="0" smtClean="0"/>
          </a:p>
          <a:p>
            <a:r>
              <a:rPr lang="de-DE" dirty="0" smtClean="0"/>
              <a:t>Die Übung kann analog im </a:t>
            </a:r>
            <a:r>
              <a:rPr lang="de-DE" dirty="0" err="1" smtClean="0"/>
              <a:t>Lernraum</a:t>
            </a:r>
            <a:r>
              <a:rPr lang="de-DE" dirty="0" smtClean="0"/>
              <a:t> oder digital</a:t>
            </a:r>
            <a:r>
              <a:rPr lang="de-DE" baseline="0" dirty="0" smtClean="0"/>
              <a:t> auf einem Smartboard durchgeführt werden.</a:t>
            </a:r>
            <a:endParaRPr lang="de-DE" dirty="0"/>
          </a:p>
        </p:txBody>
      </p:sp>
      <p:sp>
        <p:nvSpPr>
          <p:cNvPr id="4" name="Foliennummernplatzhalter 3"/>
          <p:cNvSpPr>
            <a:spLocks noGrp="1"/>
          </p:cNvSpPr>
          <p:nvPr>
            <p:ph type="sldNum" sz="quarter" idx="10"/>
          </p:nvPr>
        </p:nvSpPr>
        <p:spPr/>
        <p:txBody>
          <a:bodyPr/>
          <a:lstStyle/>
          <a:p>
            <a:fld id="{A13CF0C2-5947-4F99-BAC1-70BEDFF82D5A}" type="slidenum">
              <a:rPr lang="de-DE" smtClean="0"/>
              <a:t>6</a:t>
            </a:fld>
            <a:endParaRPr lang="de-DE"/>
          </a:p>
        </p:txBody>
      </p:sp>
    </p:spTree>
    <p:extLst>
      <p:ext uri="{BB962C8B-B14F-4D97-AF65-F5344CB8AC3E}">
        <p14:creationId xmlns:p14="http://schemas.microsoft.com/office/powerpoint/2010/main" val="2304203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r>
              <a:rPr lang="de-DE" sz="1200" i="1" kern="1200" dirty="0" smtClean="0">
                <a:solidFill>
                  <a:schemeClr val="tx1"/>
                </a:solidFill>
                <a:effectLst/>
                <a:latin typeface="+mn-lt"/>
                <a:ea typeface="+mn-ea"/>
                <a:cs typeface="+mn-cs"/>
              </a:rPr>
              <a:t>„Zum Aufwärmen folgt in den nächsten 5 Minuten ein Spiel. Wir</a:t>
            </a:r>
            <a:r>
              <a:rPr lang="de-DE" sz="1200" i="1" kern="1200" baseline="0" dirty="0" smtClean="0">
                <a:solidFill>
                  <a:schemeClr val="tx1"/>
                </a:solidFill>
                <a:effectLst/>
                <a:latin typeface="+mn-lt"/>
                <a:ea typeface="+mn-ea"/>
                <a:cs typeface="+mn-cs"/>
              </a:rPr>
              <a:t> möchten euch dabei bitten, jeweils ein Kreuz dort zu setzen, wo ihr der Aussage oben in der Tabelle zustimmt. </a:t>
            </a:r>
          </a:p>
          <a:p>
            <a:r>
              <a:rPr lang="de-DE" sz="1200" i="1" kern="1200" dirty="0" smtClean="0">
                <a:solidFill>
                  <a:schemeClr val="tx1"/>
                </a:solidFill>
                <a:effectLst/>
                <a:latin typeface="+mn-lt"/>
                <a:ea typeface="+mn-ea"/>
                <a:cs typeface="+mn-cs"/>
              </a:rPr>
              <a:t>Hier ist die Tabelle mit Bildern, auf denen ihr Gütesiegel und Kennzeichnungen findet. Nehmt euch jetzt bitte alle einen Stift zur Hand.</a:t>
            </a:r>
          </a:p>
          <a:p>
            <a:endParaRPr lang="de-DE" sz="1200" i="1" kern="1200" dirty="0" smtClean="0">
              <a:solidFill>
                <a:schemeClr val="tx1"/>
              </a:solidFill>
              <a:effectLst/>
              <a:latin typeface="+mn-lt"/>
              <a:ea typeface="+mn-ea"/>
              <a:cs typeface="+mn-cs"/>
            </a:endParaRPr>
          </a:p>
          <a:p>
            <a:r>
              <a:rPr lang="de-DE" sz="1200" i="1" kern="1200" dirty="0" smtClean="0">
                <a:solidFill>
                  <a:schemeClr val="tx1"/>
                </a:solidFill>
                <a:effectLst/>
                <a:latin typeface="+mn-lt"/>
                <a:ea typeface="+mn-ea"/>
                <a:cs typeface="+mn-cs"/>
              </a:rPr>
              <a:t>a) Die erste Spalte: Kreuzt in der ersten Spalte alle Gütesiegel und Lebensmittelkennzeichnungen an, die ihr schon mal gesehen habt. </a:t>
            </a:r>
          </a:p>
          <a:p>
            <a:r>
              <a:rPr lang="de-DE" sz="1200" i="1" kern="1200" dirty="0" smtClean="0">
                <a:solidFill>
                  <a:schemeClr val="tx1"/>
                </a:solidFill>
                <a:effectLst/>
                <a:latin typeface="+mn-lt"/>
                <a:ea typeface="+mn-ea"/>
                <a:cs typeface="+mn-cs"/>
              </a:rPr>
              <a:t>b) Zweite Spalte: Kreuzt nun in der zweiten Spalte alle Gütesiegel und Kennzeichnungen an, denen ihr euer Vertrauen schenkt. </a:t>
            </a:r>
          </a:p>
          <a:p>
            <a:r>
              <a:rPr lang="de-DE" sz="1200" i="1" kern="1200" dirty="0" smtClean="0">
                <a:solidFill>
                  <a:schemeClr val="tx1"/>
                </a:solidFill>
                <a:effectLst/>
                <a:latin typeface="+mn-lt"/>
                <a:ea typeface="+mn-ea"/>
                <a:cs typeface="+mn-cs"/>
              </a:rPr>
              <a:t>d) Dritte Spalte: Kreuzt jetzt in der dritten Spalte alle Gütesiegel und Kennzeichnungen an, von denen ihr die Gütekriterien kennt.“</a:t>
            </a:r>
          </a:p>
          <a:p>
            <a:endParaRPr lang="de-DE" dirty="0" smtClean="0"/>
          </a:p>
          <a:p>
            <a:r>
              <a:rPr lang="de-DE" dirty="0" smtClean="0"/>
              <a:t>Info für </a:t>
            </a:r>
            <a:r>
              <a:rPr lang="de-DE" dirty="0" err="1" smtClean="0"/>
              <a:t>Trainer:innen</a:t>
            </a:r>
            <a:r>
              <a:rPr lang="de-DE" baseline="0" dirty="0" smtClean="0"/>
              <a:t> zur </a:t>
            </a:r>
            <a:r>
              <a:rPr lang="de-DE" dirty="0" smtClean="0"/>
              <a:t>Auswertung: Bei dieser Aufgabe wird auf einen „aha“-Effekt abgezielt: Die Peer-Scouts kennen womöglich viele Gütesiegel </a:t>
            </a:r>
          </a:p>
          <a:p>
            <a:r>
              <a:rPr lang="de-DE" dirty="0" smtClean="0"/>
              <a:t>und Kennzeichnungen aus ihrem Alltag und einigen vertrauen sie. Aber kennen sie die zugrundeliegenden Gütekriterien? Die Überschriften der Spalten 2 bis 4 werden daher nach und nach aufgedeckt.</a:t>
            </a:r>
          </a:p>
          <a:p>
            <a:endParaRPr lang="de-DE" dirty="0" smtClean="0"/>
          </a:p>
          <a:p>
            <a:r>
              <a:rPr lang="de-DE" dirty="0" smtClean="0"/>
              <a:t>Die Übung kann analog im </a:t>
            </a:r>
            <a:r>
              <a:rPr lang="de-DE" dirty="0" err="1" smtClean="0"/>
              <a:t>Lernraum</a:t>
            </a:r>
            <a:r>
              <a:rPr lang="de-DE" dirty="0" smtClean="0"/>
              <a:t> oder digital</a:t>
            </a:r>
            <a:r>
              <a:rPr lang="de-DE" baseline="0" dirty="0" smtClean="0"/>
              <a:t> auf einem Smartboard durchgeführt werden.</a:t>
            </a:r>
            <a:endParaRPr lang="de-DE" dirty="0"/>
          </a:p>
        </p:txBody>
      </p:sp>
      <p:sp>
        <p:nvSpPr>
          <p:cNvPr id="4" name="Foliennummernplatzhalter 3"/>
          <p:cNvSpPr>
            <a:spLocks noGrp="1"/>
          </p:cNvSpPr>
          <p:nvPr>
            <p:ph type="sldNum" sz="quarter" idx="10"/>
          </p:nvPr>
        </p:nvSpPr>
        <p:spPr/>
        <p:txBody>
          <a:bodyPr/>
          <a:lstStyle/>
          <a:p>
            <a:fld id="{A13CF0C2-5947-4F99-BAC1-70BEDFF82D5A}" type="slidenum">
              <a:rPr lang="de-DE" smtClean="0"/>
              <a:t>7</a:t>
            </a:fld>
            <a:endParaRPr lang="de-DE"/>
          </a:p>
        </p:txBody>
      </p:sp>
    </p:spTree>
    <p:extLst>
      <p:ext uri="{BB962C8B-B14F-4D97-AF65-F5344CB8AC3E}">
        <p14:creationId xmlns:p14="http://schemas.microsoft.com/office/powerpoint/2010/main" val="2995934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r>
              <a:rPr lang="de-DE" sz="1200" i="1" kern="1200" dirty="0" smtClean="0">
                <a:solidFill>
                  <a:schemeClr val="tx1"/>
                </a:solidFill>
                <a:effectLst/>
                <a:latin typeface="+mn-lt"/>
                <a:ea typeface="+mn-ea"/>
                <a:cs typeface="+mn-cs"/>
              </a:rPr>
              <a:t>„Zum Aufwärmen folgt in den nächsten 5 Minuten ein Spiel. Wir</a:t>
            </a:r>
            <a:r>
              <a:rPr lang="de-DE" sz="1200" i="1" kern="1200" baseline="0" dirty="0" smtClean="0">
                <a:solidFill>
                  <a:schemeClr val="tx1"/>
                </a:solidFill>
                <a:effectLst/>
                <a:latin typeface="+mn-lt"/>
                <a:ea typeface="+mn-ea"/>
                <a:cs typeface="+mn-cs"/>
              </a:rPr>
              <a:t> möchten euch dabei bitten, jeweils ein Kreuz dort zu setzen, wo ihr der Aussage oben in der Tabelle zustimmt. </a:t>
            </a:r>
          </a:p>
          <a:p>
            <a:r>
              <a:rPr lang="de-DE" sz="1200" i="1" kern="1200" dirty="0" smtClean="0">
                <a:solidFill>
                  <a:schemeClr val="tx1"/>
                </a:solidFill>
                <a:effectLst/>
                <a:latin typeface="+mn-lt"/>
                <a:ea typeface="+mn-ea"/>
                <a:cs typeface="+mn-cs"/>
              </a:rPr>
              <a:t>Hier ist die Tabelle mit Bildern, auf denen ihr Gütesiegel und Kennzeichnungen findet. Nehmt euch jetzt bitte alle einen Stift zur Hand.</a:t>
            </a:r>
          </a:p>
          <a:p>
            <a:endParaRPr lang="de-DE" sz="1200" i="1" kern="1200" dirty="0" smtClean="0">
              <a:solidFill>
                <a:schemeClr val="tx1"/>
              </a:solidFill>
              <a:effectLst/>
              <a:latin typeface="+mn-lt"/>
              <a:ea typeface="+mn-ea"/>
              <a:cs typeface="+mn-cs"/>
            </a:endParaRPr>
          </a:p>
          <a:p>
            <a:r>
              <a:rPr lang="de-DE" sz="1200" i="1" kern="1200" dirty="0" smtClean="0">
                <a:solidFill>
                  <a:schemeClr val="tx1"/>
                </a:solidFill>
                <a:effectLst/>
                <a:latin typeface="+mn-lt"/>
                <a:ea typeface="+mn-ea"/>
                <a:cs typeface="+mn-cs"/>
              </a:rPr>
              <a:t>a) Die erste Spalte: Kreuzt in der ersten Spalte alle Gütesiegel und Lebensmittelkennzeichnungen an, die ihr schon mal gesehen habt. </a:t>
            </a:r>
          </a:p>
          <a:p>
            <a:r>
              <a:rPr lang="de-DE" sz="1200" i="1" kern="1200" dirty="0" smtClean="0">
                <a:solidFill>
                  <a:schemeClr val="tx1"/>
                </a:solidFill>
                <a:effectLst/>
                <a:latin typeface="+mn-lt"/>
                <a:ea typeface="+mn-ea"/>
                <a:cs typeface="+mn-cs"/>
              </a:rPr>
              <a:t>b) Zweite Spalte: Kreuzt nun in der zweiten Spalte alle Gütesiegel und Kennzeichnungen an, denen ihr euer Vertrauen schenkt. </a:t>
            </a:r>
          </a:p>
          <a:p>
            <a:r>
              <a:rPr lang="de-DE" sz="1200" i="1" kern="1200" dirty="0" smtClean="0">
                <a:solidFill>
                  <a:schemeClr val="tx1"/>
                </a:solidFill>
                <a:effectLst/>
                <a:latin typeface="+mn-lt"/>
                <a:ea typeface="+mn-ea"/>
                <a:cs typeface="+mn-cs"/>
              </a:rPr>
              <a:t>d) Dritte Spalte: Kreuzt jetzt in der dritten Spalte alle Gütesiegel und Kennzeichnungen an, von denen ihr die Gütekriterien kennt.“</a:t>
            </a:r>
          </a:p>
          <a:p>
            <a:endParaRPr lang="de-DE" dirty="0" smtClean="0"/>
          </a:p>
          <a:p>
            <a:r>
              <a:rPr lang="de-DE" dirty="0" smtClean="0"/>
              <a:t>Info für </a:t>
            </a:r>
            <a:r>
              <a:rPr lang="de-DE" dirty="0" err="1" smtClean="0"/>
              <a:t>Trainer:innen</a:t>
            </a:r>
            <a:r>
              <a:rPr lang="de-DE" baseline="0" dirty="0" smtClean="0"/>
              <a:t> zur </a:t>
            </a:r>
            <a:r>
              <a:rPr lang="de-DE" dirty="0" smtClean="0"/>
              <a:t>Auswertung: Bei dieser Aufgabe wird auf einen „aha“-Effekt abgezielt: Die Peer-Scouts kennen womöglich viele Gütesiegel </a:t>
            </a:r>
          </a:p>
          <a:p>
            <a:r>
              <a:rPr lang="de-DE" dirty="0" smtClean="0"/>
              <a:t>und Kennzeichnungen aus ihrem Alltag und einigen vertrauen sie. Aber kennen sie die zugrundeliegenden Gütekriterien? Die Überschriften der Spalten 2 bis 4 werden daher nach und nach aufgedeckt.</a:t>
            </a:r>
          </a:p>
          <a:p>
            <a:endParaRPr lang="de-DE" dirty="0" smtClean="0"/>
          </a:p>
          <a:p>
            <a:r>
              <a:rPr lang="de-DE" dirty="0" smtClean="0"/>
              <a:t>Die Übung kann analog im </a:t>
            </a:r>
            <a:r>
              <a:rPr lang="de-DE" dirty="0" err="1" smtClean="0"/>
              <a:t>Lernraum</a:t>
            </a:r>
            <a:r>
              <a:rPr lang="de-DE" dirty="0" smtClean="0"/>
              <a:t> oder digital</a:t>
            </a:r>
            <a:r>
              <a:rPr lang="de-DE" baseline="0" dirty="0" smtClean="0"/>
              <a:t> auf einem Smartboard durchgeführt werden.</a:t>
            </a:r>
            <a:endParaRPr lang="de-DE" dirty="0"/>
          </a:p>
        </p:txBody>
      </p:sp>
      <p:sp>
        <p:nvSpPr>
          <p:cNvPr id="4" name="Foliennummernplatzhalter 3"/>
          <p:cNvSpPr>
            <a:spLocks noGrp="1"/>
          </p:cNvSpPr>
          <p:nvPr>
            <p:ph type="sldNum" sz="quarter" idx="10"/>
          </p:nvPr>
        </p:nvSpPr>
        <p:spPr/>
        <p:txBody>
          <a:bodyPr/>
          <a:lstStyle/>
          <a:p>
            <a:fld id="{A13CF0C2-5947-4F99-BAC1-70BEDFF82D5A}" type="slidenum">
              <a:rPr lang="de-DE" smtClean="0"/>
              <a:t>8</a:t>
            </a:fld>
            <a:endParaRPr lang="de-DE"/>
          </a:p>
        </p:txBody>
      </p:sp>
    </p:spTree>
    <p:extLst>
      <p:ext uri="{BB962C8B-B14F-4D97-AF65-F5344CB8AC3E}">
        <p14:creationId xmlns:p14="http://schemas.microsoft.com/office/powerpoint/2010/main" val="700244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kern="1200" dirty="0" smtClean="0">
                <a:solidFill>
                  <a:schemeClr val="tx1"/>
                </a:solidFill>
                <a:effectLst/>
                <a:latin typeface="+mn-lt"/>
                <a:ea typeface="+mn-ea"/>
                <a:cs typeface="+mn-cs"/>
              </a:rPr>
              <a:t>Sprechtext (Vorschlag):</a:t>
            </a:r>
            <a:r>
              <a:rPr lang="de-DE" sz="1000" kern="1200" baseline="0" dirty="0" smtClean="0">
                <a:solidFill>
                  <a:schemeClr val="tx1"/>
                </a:solidFill>
                <a:effectLst/>
                <a:latin typeface="+mn-lt"/>
                <a:ea typeface="+mn-ea"/>
                <a:cs typeface="+mn-cs"/>
              </a:rPr>
              <a:t> </a:t>
            </a:r>
          </a:p>
          <a:p>
            <a:r>
              <a:rPr lang="de-DE" sz="1000" i="1" kern="1200" baseline="0" dirty="0" smtClean="0">
                <a:solidFill>
                  <a:schemeClr val="tx1"/>
                </a:solidFill>
                <a:effectLst/>
                <a:latin typeface="+mn-lt"/>
                <a:ea typeface="+mn-ea"/>
                <a:cs typeface="+mn-cs"/>
              </a:rPr>
              <a:t>„Lasst uns jetzt in den Faktenteil starten.“</a:t>
            </a:r>
            <a:endParaRPr lang="de-DE" dirty="0" smtClean="0"/>
          </a:p>
          <a:p>
            <a:endParaRPr lang="de-DE" dirty="0"/>
          </a:p>
        </p:txBody>
      </p:sp>
      <p:sp>
        <p:nvSpPr>
          <p:cNvPr id="4" name="Foliennummernplatzhalter 3"/>
          <p:cNvSpPr>
            <a:spLocks noGrp="1"/>
          </p:cNvSpPr>
          <p:nvPr>
            <p:ph type="sldNum" sz="quarter" idx="10"/>
          </p:nvPr>
        </p:nvSpPr>
        <p:spPr/>
        <p:txBody>
          <a:bodyPr/>
          <a:lstStyle/>
          <a:p>
            <a:fld id="{A13CF0C2-5947-4F99-BAC1-70BEDFF82D5A}" type="slidenum">
              <a:rPr lang="de-DE" smtClean="0"/>
              <a:t>9</a:t>
            </a:fld>
            <a:endParaRPr lang="de-DE"/>
          </a:p>
        </p:txBody>
      </p:sp>
    </p:spTree>
    <p:extLst>
      <p:ext uri="{BB962C8B-B14F-4D97-AF65-F5344CB8AC3E}">
        <p14:creationId xmlns:p14="http://schemas.microsoft.com/office/powerpoint/2010/main" val="4288590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gi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gi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3.gif"/><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3.gif"/><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3.gi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3.gif"/><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3.gif"/><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3.gif"/><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ext uri="{D42A27DB-BD31-4B8C-83A1-F6EECF244321}">
                <p14:modId xmlns:p14="http://schemas.microsoft.com/office/powerpoint/2010/main" val="6431179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Bildplatzhalter 28"/>
          <p:cNvSpPr>
            <a:spLocks noGrp="1"/>
          </p:cNvSpPr>
          <p:nvPr>
            <p:ph type="pic" sz="quarter" idx="14" hasCustomPrompt="1"/>
          </p:nvPr>
        </p:nvSpPr>
        <p:spPr>
          <a:xfrm>
            <a:off x="0" y="0"/>
            <a:ext cx="9150350" cy="6854825"/>
          </a:xfrm>
          <a:prstGeom prst="rect">
            <a:avLst/>
          </a:prstGeom>
        </p:spPr>
        <p:txBody>
          <a:bodyPr vert="horz" anchor="ctr">
            <a:noAutofit/>
          </a:bodyPr>
          <a:lstStyle>
            <a:lvl1pPr algn="ctr">
              <a:defRPr b="0" cap="none" baseline="0">
                <a:solidFill>
                  <a:schemeClr val="bg2"/>
                </a:solidFill>
              </a:defRPr>
            </a:lvl1pPr>
          </a:lstStyle>
          <a:p>
            <a:pPr lvl="0"/>
            <a:r>
              <a:rPr lang="de-DE" noProof="0" dirty="0" smtClean="0"/>
              <a:t>Bild durch Klicken auf Symbol hinzufügen</a:t>
            </a:r>
            <a:br>
              <a:rPr lang="de-DE" noProof="0" dirty="0" smtClean="0"/>
            </a:br>
            <a:r>
              <a:rPr lang="de-DE" noProof="0" dirty="0" smtClean="0"/>
              <a:t/>
            </a:r>
            <a:br>
              <a:rPr lang="de-DE" noProof="0" dirty="0" smtClean="0"/>
            </a:br>
            <a:r>
              <a:rPr lang="de-DE" noProof="0" dirty="0" smtClean="0"/>
              <a:t/>
            </a:r>
            <a:br>
              <a:rPr lang="de-DE" noProof="0" dirty="0" smtClean="0"/>
            </a:br>
            <a:r>
              <a:rPr lang="de-DE" noProof="0" dirty="0" smtClean="0"/>
              <a:t/>
            </a:r>
            <a:br>
              <a:rPr lang="de-DE" noProof="0" dirty="0" smtClean="0"/>
            </a:br>
            <a:endParaRPr lang="de-DE" noProof="0" dirty="0" smtClean="0"/>
          </a:p>
        </p:txBody>
      </p:sp>
      <p:sp>
        <p:nvSpPr>
          <p:cNvPr id="8" name="Textplatzhalter 32"/>
          <p:cNvSpPr>
            <a:spLocks noGrp="1"/>
          </p:cNvSpPr>
          <p:nvPr>
            <p:ph type="body" sz="quarter" idx="15" hasCustomPrompt="1"/>
          </p:nvPr>
        </p:nvSpPr>
        <p:spPr>
          <a:xfrm>
            <a:off x="0" y="4267200"/>
            <a:ext cx="9144000" cy="2590800"/>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9" name="ClipArt-Platzhalter 34"/>
          <p:cNvSpPr>
            <a:spLocks noGrp="1"/>
          </p:cNvSpPr>
          <p:nvPr>
            <p:ph type="clipArt" sz="quarter" idx="17" hasCustomPrompt="1"/>
          </p:nvPr>
        </p:nvSpPr>
        <p:spPr>
          <a:xfrm>
            <a:off x="6624000" y="3824287"/>
            <a:ext cx="2520000" cy="932400"/>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
        <p:nvSpPr>
          <p:cNvPr id="2" name="Titel 1"/>
          <p:cNvSpPr>
            <a:spLocks noGrp="1"/>
          </p:cNvSpPr>
          <p:nvPr>
            <p:ph type="ctrTitle" hasCustomPrompt="1"/>
          </p:nvPr>
        </p:nvSpPr>
        <p:spPr>
          <a:xfrm>
            <a:off x="395288" y="4835838"/>
            <a:ext cx="6048000" cy="923330"/>
          </a:xfrm>
        </p:spPr>
        <p:txBody>
          <a:bodyPr/>
          <a:lstStyle>
            <a:lvl1pPr algn="l">
              <a:defRPr>
                <a:solidFill>
                  <a:schemeClr val="bg1"/>
                </a:solidFill>
              </a:defRPr>
            </a:lvl1pPr>
          </a:lstStyle>
          <a:p>
            <a:r>
              <a:rPr lang="de-DE" dirty="0" err="1" smtClean="0"/>
              <a:t>PräsentationsTitel</a:t>
            </a:r>
            <a:r>
              <a:rPr lang="de-DE" dirty="0" smtClean="0"/>
              <a:t> durch Klicken bearbeiten</a:t>
            </a:r>
            <a:endParaRPr lang="de-DE" dirty="0"/>
          </a:p>
        </p:txBody>
      </p:sp>
      <p:sp>
        <p:nvSpPr>
          <p:cNvPr id="3" name="Untertitel 2"/>
          <p:cNvSpPr>
            <a:spLocks noGrp="1"/>
          </p:cNvSpPr>
          <p:nvPr>
            <p:ph type="subTitle" idx="1" hasCustomPrompt="1"/>
          </p:nvPr>
        </p:nvSpPr>
        <p:spPr>
          <a:xfrm>
            <a:off x="395288" y="5817566"/>
            <a:ext cx="6048000" cy="270843"/>
          </a:xfrm>
        </p:spPr>
        <p:txBody>
          <a:bodyPr anchor="t"/>
          <a:lstStyle>
            <a:lvl1pPr marL="0" indent="0" algn="l">
              <a:spcAft>
                <a:spcPts val="0"/>
              </a:spcAft>
              <a:buNone/>
              <a:defRPr lang="de-DE" sz="1600" b="0" kern="1200" cap="none" baseline="0" dirty="0">
                <a:solidFill>
                  <a:schemeClr val="bg1"/>
                </a:solidFill>
                <a:latin typeface="Arial" pitchFamily="34" charset="0"/>
                <a:ea typeface="MS PGothic" pitchFamily="34" charset="-128"/>
                <a:cs typeface="ＭＳ Ｐゴシック"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Subline durch Klicken bearbeiten</a:t>
            </a:r>
            <a:endParaRPr lang="de-DE" dirty="0"/>
          </a:p>
        </p:txBody>
      </p:sp>
      <p:sp>
        <p:nvSpPr>
          <p:cNvPr id="4" name="Datumsplatzhalter 3"/>
          <p:cNvSpPr>
            <a:spLocks noGrp="1"/>
          </p:cNvSpPr>
          <p:nvPr>
            <p:ph type="dt" sz="half" idx="10"/>
          </p:nvPr>
        </p:nvSpPr>
        <p:spPr>
          <a:xfrm>
            <a:off x="7720781" y="6516000"/>
            <a:ext cx="1024757" cy="138499"/>
          </a:xfrm>
        </p:spPr>
        <p:txBody>
          <a:bodyPr/>
          <a:lstStyle>
            <a:lvl1pPr>
              <a:defRPr>
                <a:solidFill>
                  <a:schemeClr val="bg1"/>
                </a:solidFill>
              </a:defRPr>
            </a:lvl1pPr>
          </a:lstStyle>
          <a:p>
            <a:r>
              <a:rPr lang="de-DE" smtClean="0"/>
              <a:t>25. November 2022</a:t>
            </a:r>
            <a:endParaRPr lang="de-DE" dirty="0"/>
          </a:p>
        </p:txBody>
      </p:sp>
      <p:sp>
        <p:nvSpPr>
          <p:cNvPr id="5" name="Fußzeilenplatzhalter 4"/>
          <p:cNvSpPr>
            <a:spLocks noGrp="1"/>
          </p:cNvSpPr>
          <p:nvPr>
            <p:ph type="ftr" sz="quarter" idx="11"/>
          </p:nvPr>
        </p:nvSpPr>
        <p:spPr>
          <a:xfrm>
            <a:off x="396000" y="6516000"/>
            <a:ext cx="5886000" cy="138499"/>
          </a:xfrm>
        </p:spPr>
        <p:txBody>
          <a:bodyPr/>
          <a:lstStyle>
            <a:lvl1pPr>
              <a:defRPr>
                <a:solidFill>
                  <a:schemeClr val="bg1"/>
                </a:solidFill>
              </a:defRPr>
            </a:lvl1pPr>
          </a:lstStyle>
          <a:p>
            <a:r>
              <a:rPr lang="de-DE" smtClean="0"/>
              <a:t>© 2022 Verbraucherzentrale Bundesverband e.V.</a:t>
            </a:r>
            <a:endParaRPr lang="de-DE" dirty="0"/>
          </a:p>
        </p:txBody>
      </p:sp>
    </p:spTree>
    <p:extLst>
      <p:ext uri="{BB962C8B-B14F-4D97-AF65-F5344CB8AC3E}">
        <p14:creationId xmlns:p14="http://schemas.microsoft.com/office/powerpoint/2010/main" val="25005378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ext uri="{D42A27DB-BD31-4B8C-83A1-F6EECF244321}">
                <p14:modId xmlns:p14="http://schemas.microsoft.com/office/powerpoint/2010/main" val="3923841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5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Bildplatzhalter 28"/>
          <p:cNvSpPr>
            <a:spLocks noGrp="1"/>
          </p:cNvSpPr>
          <p:nvPr>
            <p:ph type="pic" sz="quarter" idx="14" hasCustomPrompt="1"/>
          </p:nvPr>
        </p:nvSpPr>
        <p:spPr>
          <a:xfrm>
            <a:off x="0" y="1304925"/>
            <a:ext cx="9150350" cy="5549900"/>
          </a:xfrm>
          <a:prstGeom prst="rect">
            <a:avLst/>
          </a:prstGeom>
        </p:spPr>
        <p:txBody>
          <a:bodyPr vert="horz" anchor="ctr">
            <a:noAutofit/>
          </a:bodyPr>
          <a:lstStyle>
            <a:lvl1pPr algn="ctr">
              <a:defRPr b="0" cap="none" baseline="0">
                <a:solidFill>
                  <a:schemeClr val="bg2"/>
                </a:solidFill>
              </a:defRPr>
            </a:lvl1pPr>
          </a:lstStyle>
          <a:p>
            <a:pPr lvl="0"/>
            <a:r>
              <a:rPr lang="de-DE" noProof="0" dirty="0" smtClean="0"/>
              <a:t>Bild durch Klicken auf Symbol hinzufügen</a:t>
            </a:r>
            <a:br>
              <a:rPr lang="de-DE" noProof="0" dirty="0" smtClean="0"/>
            </a:br>
            <a:r>
              <a:rPr lang="de-DE" noProof="0" dirty="0" smtClean="0"/>
              <a:t/>
            </a:r>
            <a:br>
              <a:rPr lang="de-DE" noProof="0" dirty="0" smtClean="0"/>
            </a:br>
            <a:r>
              <a:rPr lang="de-DE" noProof="0" dirty="0" smtClean="0"/>
              <a:t/>
            </a:r>
            <a:br>
              <a:rPr lang="de-DE" noProof="0" dirty="0" smtClean="0"/>
            </a:br>
            <a:r>
              <a:rPr lang="de-DE" noProof="0" dirty="0" smtClean="0"/>
              <a:t/>
            </a:r>
            <a:br>
              <a:rPr lang="de-DE" noProof="0" dirty="0" smtClean="0"/>
            </a:br>
            <a:endParaRPr lang="de-DE" noProof="0" dirty="0" smtClean="0"/>
          </a:p>
        </p:txBody>
      </p:sp>
      <p:sp>
        <p:nvSpPr>
          <p:cNvPr id="11" name="Textplatzhalter 32"/>
          <p:cNvSpPr>
            <a:spLocks noGrp="1"/>
          </p:cNvSpPr>
          <p:nvPr>
            <p:ph type="body" sz="quarter" idx="15" hasCustomPrompt="1"/>
          </p:nvPr>
        </p:nvSpPr>
        <p:spPr>
          <a:xfrm>
            <a:off x="0" y="6391274"/>
            <a:ext cx="9144000" cy="466725"/>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396000" y="632081"/>
            <a:ext cx="8349538" cy="461665"/>
          </a:xfrm>
        </p:spPr>
        <p:txBody>
          <a:bodyPr/>
          <a:lstStyle>
            <a:lvl1pPr>
              <a:defRPr/>
            </a:lvl1pPr>
          </a:lstStyle>
          <a:p>
            <a:r>
              <a:rPr lang="de-DE" dirty="0" smtClean="0"/>
              <a:t>Titel durch Klicken bearbeiten</a:t>
            </a:r>
            <a:endParaRPr lang="de-DE" dirty="0"/>
          </a:p>
        </p:txBody>
      </p:sp>
      <p:sp>
        <p:nvSpPr>
          <p:cNvPr id="4" name="Datumsplatzhalter 3"/>
          <p:cNvSpPr>
            <a:spLocks noGrp="1"/>
          </p:cNvSpPr>
          <p:nvPr>
            <p:ph type="dt" sz="half" idx="10"/>
          </p:nvPr>
        </p:nvSpPr>
        <p:spPr>
          <a:xfrm>
            <a:off x="6282000" y="6514952"/>
            <a:ext cx="1036799" cy="138499"/>
          </a:xfrm>
        </p:spPr>
        <p:txBody>
          <a:bodyPr/>
          <a:lstStyle>
            <a:lvl1pPr>
              <a:defRPr>
                <a:solidFill>
                  <a:schemeClr val="bg1"/>
                </a:solidFill>
              </a:defRPr>
            </a:lvl1pPr>
          </a:lstStyle>
          <a:p>
            <a:r>
              <a:rPr lang="de-DE" smtClean="0"/>
              <a:t>25. November 2022</a:t>
            </a:r>
            <a:endParaRPr lang="de-DE" dirty="0"/>
          </a:p>
        </p:txBody>
      </p:sp>
      <p:sp>
        <p:nvSpPr>
          <p:cNvPr id="5" name="Fußzeilenplatzhalter 4"/>
          <p:cNvSpPr>
            <a:spLocks noGrp="1"/>
          </p:cNvSpPr>
          <p:nvPr>
            <p:ph type="ftr" sz="quarter" idx="11"/>
          </p:nvPr>
        </p:nvSpPr>
        <p:spPr>
          <a:xfrm>
            <a:off x="396000" y="6514952"/>
            <a:ext cx="5886000" cy="138499"/>
          </a:xfrm>
        </p:spPr>
        <p:txBody>
          <a:bodyPr/>
          <a:lstStyle>
            <a:lvl1pPr>
              <a:defRPr>
                <a:solidFill>
                  <a:schemeClr val="bg1"/>
                </a:solidFill>
              </a:defRPr>
            </a:lvl1pPr>
          </a:lstStyle>
          <a:p>
            <a:r>
              <a:rPr lang="de-DE" smtClean="0"/>
              <a:t>© 2022 Verbraucherzentrale Bundesverband e.V.</a:t>
            </a:r>
            <a:endParaRPr lang="de-DE" dirty="0"/>
          </a:p>
        </p:txBody>
      </p:sp>
      <p:sp>
        <p:nvSpPr>
          <p:cNvPr id="6" name="Foliennummernplatzhalter 5"/>
          <p:cNvSpPr>
            <a:spLocks noGrp="1"/>
          </p:cNvSpPr>
          <p:nvPr>
            <p:ph type="sldNum" sz="quarter" idx="12"/>
          </p:nvPr>
        </p:nvSpPr>
        <p:spPr>
          <a:xfrm>
            <a:off x="7318800" y="6514952"/>
            <a:ext cx="3804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13" name="ClipArt-Platzhalter 34"/>
          <p:cNvSpPr>
            <a:spLocks noGrp="1" noChangeAspect="1"/>
          </p:cNvSpPr>
          <p:nvPr>
            <p:ph type="clipArt" sz="quarter" idx="18" hasCustomPrompt="1"/>
          </p:nvPr>
        </p:nvSpPr>
        <p:spPr>
          <a:xfrm>
            <a:off x="7925305" y="6175574"/>
            <a:ext cx="1218695" cy="453600"/>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8912573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 Farbe ">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ext uri="{D42A27DB-BD31-4B8C-83A1-F6EECF244321}">
                <p14:modId xmlns:p14="http://schemas.microsoft.com/office/powerpoint/2010/main" val="3920862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7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Textplatzhalter 32"/>
          <p:cNvSpPr>
            <a:spLocks noGrp="1"/>
          </p:cNvSpPr>
          <p:nvPr>
            <p:ph type="body" sz="quarter" idx="19" hasCustomPrompt="1"/>
          </p:nvPr>
        </p:nvSpPr>
        <p:spPr>
          <a:xfrm>
            <a:off x="0" y="1"/>
            <a:ext cx="9144000" cy="6391274"/>
          </a:xfrm>
          <a:prstGeom prst="rect">
            <a:avLst/>
          </a:prstGeom>
          <a:solidFill>
            <a:schemeClr val="accent1"/>
          </a:solidFill>
        </p:spPr>
        <p:txBody>
          <a:bodyPr vert="horz"/>
          <a:lstStyle>
            <a:lvl1pPr>
              <a:defRPr b="0" i="0">
                <a:latin typeface="Arial"/>
              </a:defRPr>
            </a:lvl1pPr>
          </a:lstStyle>
          <a:p>
            <a:pPr lvl="0"/>
            <a:r>
              <a:rPr lang="de-DE" dirty="0" smtClean="0"/>
              <a:t> </a:t>
            </a:r>
          </a:p>
        </p:txBody>
      </p:sp>
      <p:sp>
        <p:nvSpPr>
          <p:cNvPr id="11" name="Textplatzhalter 32"/>
          <p:cNvSpPr>
            <a:spLocks noGrp="1"/>
          </p:cNvSpPr>
          <p:nvPr>
            <p:ph type="body" sz="quarter" idx="15" hasCustomPrompt="1"/>
          </p:nvPr>
        </p:nvSpPr>
        <p:spPr>
          <a:xfrm>
            <a:off x="0" y="6391274"/>
            <a:ext cx="9144000" cy="466725"/>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4" name="Datumsplatzhalter 3"/>
          <p:cNvSpPr>
            <a:spLocks noGrp="1"/>
          </p:cNvSpPr>
          <p:nvPr>
            <p:ph type="dt" sz="half" idx="10"/>
          </p:nvPr>
        </p:nvSpPr>
        <p:spPr>
          <a:xfrm>
            <a:off x="6282000" y="6514952"/>
            <a:ext cx="1036799" cy="138499"/>
          </a:xfrm>
        </p:spPr>
        <p:txBody>
          <a:bodyPr/>
          <a:lstStyle>
            <a:lvl1pPr>
              <a:defRPr>
                <a:solidFill>
                  <a:schemeClr val="bg1"/>
                </a:solidFill>
              </a:defRPr>
            </a:lvl1pPr>
          </a:lstStyle>
          <a:p>
            <a:r>
              <a:rPr lang="de-DE" smtClean="0"/>
              <a:t>25. November 2022</a:t>
            </a:r>
            <a:endParaRPr lang="de-DE" dirty="0"/>
          </a:p>
        </p:txBody>
      </p:sp>
      <p:sp>
        <p:nvSpPr>
          <p:cNvPr id="5" name="Fußzeilenplatzhalter 4"/>
          <p:cNvSpPr>
            <a:spLocks noGrp="1"/>
          </p:cNvSpPr>
          <p:nvPr>
            <p:ph type="ftr" sz="quarter" idx="11"/>
          </p:nvPr>
        </p:nvSpPr>
        <p:spPr>
          <a:xfrm>
            <a:off x="396000" y="6514952"/>
            <a:ext cx="5886000" cy="138499"/>
          </a:xfrm>
        </p:spPr>
        <p:txBody>
          <a:bodyPr/>
          <a:lstStyle>
            <a:lvl1pPr>
              <a:defRPr>
                <a:solidFill>
                  <a:schemeClr val="bg1"/>
                </a:solidFill>
              </a:defRPr>
            </a:lvl1pPr>
          </a:lstStyle>
          <a:p>
            <a:r>
              <a:rPr lang="de-DE" smtClean="0"/>
              <a:t>© 2022 Verbraucherzentrale Bundesverband e.V.</a:t>
            </a:r>
            <a:endParaRPr lang="de-DE" dirty="0"/>
          </a:p>
        </p:txBody>
      </p:sp>
      <p:sp>
        <p:nvSpPr>
          <p:cNvPr id="6" name="Foliennummernplatzhalter 5"/>
          <p:cNvSpPr>
            <a:spLocks noGrp="1"/>
          </p:cNvSpPr>
          <p:nvPr>
            <p:ph type="sldNum" sz="quarter" idx="12"/>
          </p:nvPr>
        </p:nvSpPr>
        <p:spPr>
          <a:xfrm>
            <a:off x="7318800" y="6514952"/>
            <a:ext cx="3804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2" name="Titel 1"/>
          <p:cNvSpPr>
            <a:spLocks noGrp="1"/>
          </p:cNvSpPr>
          <p:nvPr>
            <p:ph type="title" hasCustomPrompt="1"/>
          </p:nvPr>
        </p:nvSpPr>
        <p:spPr>
          <a:xfrm>
            <a:off x="396000" y="2981665"/>
            <a:ext cx="7308000" cy="461665"/>
          </a:xfrm>
        </p:spPr>
        <p:txBody>
          <a:bodyPr anchor="ctr"/>
          <a:lstStyle>
            <a:lvl1pPr>
              <a:defRPr>
                <a:solidFill>
                  <a:schemeClr val="bg1"/>
                </a:solidFill>
              </a:defRPr>
            </a:lvl1pPr>
          </a:lstStyle>
          <a:p>
            <a:r>
              <a:rPr lang="de-DE" dirty="0" smtClean="0"/>
              <a:t>Titel durch Klicken bearbeiten</a:t>
            </a:r>
            <a:endParaRPr lang="de-DE" dirty="0"/>
          </a:p>
        </p:txBody>
      </p:sp>
      <p:sp>
        <p:nvSpPr>
          <p:cNvPr id="14" name="ClipArt-Platzhalter 34"/>
          <p:cNvSpPr>
            <a:spLocks noGrp="1" noChangeAspect="1"/>
          </p:cNvSpPr>
          <p:nvPr>
            <p:ph type="clipArt" sz="quarter" idx="18" hasCustomPrompt="1"/>
          </p:nvPr>
        </p:nvSpPr>
        <p:spPr>
          <a:xfrm>
            <a:off x="7925305" y="6175574"/>
            <a:ext cx="1218695" cy="453600"/>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9362347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32824302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0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4"/>
            <a:ext cx="9144000" cy="466725"/>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396000" y="632081"/>
            <a:ext cx="8349538"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396000" y="1243965"/>
            <a:ext cx="8349538" cy="4712335"/>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25. November 2022</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2022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7925305" y="6175574"/>
            <a:ext cx="1218695" cy="453600"/>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0224738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zwei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9857580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2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4"/>
            <a:ext cx="9144000" cy="466725"/>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396000" y="632081"/>
            <a:ext cx="8349538"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396000" y="1243965"/>
            <a:ext cx="4071225" cy="4712335"/>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25. November 2022</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2022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2" name="Inhaltsplatzhalter 11"/>
          <p:cNvSpPr>
            <a:spLocks noGrp="1"/>
          </p:cNvSpPr>
          <p:nvPr>
            <p:ph sz="quarter" idx="19" hasCustomPrompt="1"/>
          </p:nvPr>
        </p:nvSpPr>
        <p:spPr>
          <a:xfrm>
            <a:off x="4681538" y="1243965"/>
            <a:ext cx="4064000" cy="4712335"/>
          </a:xfrm>
        </p:spPr>
        <p:txBody>
          <a:bodyPr/>
          <a:lstStyle>
            <a:lvl1pPr>
              <a:defRPr/>
            </a:lvl1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ClipArt-Platzhalter 34"/>
          <p:cNvSpPr>
            <a:spLocks noGrp="1" noChangeAspect="1"/>
          </p:cNvSpPr>
          <p:nvPr>
            <p:ph type="clipArt" sz="quarter" idx="18" hasCustomPrompt="1"/>
          </p:nvPr>
        </p:nvSpPr>
        <p:spPr>
          <a:xfrm>
            <a:off x="7925305" y="6175574"/>
            <a:ext cx="1218695" cy="453600"/>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40614677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Grafik, zwei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16400806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4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4"/>
            <a:ext cx="9144000" cy="466725"/>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396000" y="632081"/>
            <a:ext cx="8349538"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396000" y="1243965"/>
            <a:ext cx="4071225" cy="4712335"/>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25. November 2022</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2022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4" name="Inhaltsplatzhalter 13"/>
          <p:cNvSpPr>
            <a:spLocks noGrp="1"/>
          </p:cNvSpPr>
          <p:nvPr>
            <p:ph sz="quarter" idx="19" hasCustomPrompt="1"/>
          </p:nvPr>
        </p:nvSpPr>
        <p:spPr>
          <a:xfrm>
            <a:off x="4681538" y="1247776"/>
            <a:ext cx="4064000" cy="4708524"/>
          </a:xfrm>
        </p:spPr>
        <p:txBody>
          <a:bodyPr anchor="ctr">
            <a:noAutofit/>
          </a:bodyPr>
          <a:lstStyle>
            <a:lvl1pPr algn="ctr">
              <a:defRPr b="0" cap="none" baseline="0">
                <a:solidFill>
                  <a:schemeClr val="bg2"/>
                </a:solidFill>
              </a:defRPr>
            </a:lvl1pPr>
          </a:lstStyle>
          <a:p>
            <a:pPr lvl="0"/>
            <a:r>
              <a:rPr lang="de-DE" dirty="0" smtClean="0"/>
              <a:t>Bild oder Grafik durch Klicken auf das entsprechende Symbol einfügen</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endParaRPr lang="de-DE" dirty="0"/>
          </a:p>
        </p:txBody>
      </p:sp>
      <p:sp>
        <p:nvSpPr>
          <p:cNvPr id="11" name="ClipArt-Platzhalter 34"/>
          <p:cNvSpPr>
            <a:spLocks noGrp="1" noChangeAspect="1"/>
          </p:cNvSpPr>
          <p:nvPr>
            <p:ph type="clipArt" sz="quarter" idx="18" hasCustomPrompt="1"/>
          </p:nvPr>
        </p:nvSpPr>
        <p:spPr>
          <a:xfrm>
            <a:off x="7925305" y="6175574"/>
            <a:ext cx="1218695" cy="453600"/>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4514085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o + Headline">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36047461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7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4"/>
            <a:ext cx="9144000" cy="466725"/>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8" name="ClipArt-Platzhalter 34"/>
          <p:cNvSpPr>
            <a:spLocks noGrp="1" noChangeAspect="1"/>
          </p:cNvSpPr>
          <p:nvPr>
            <p:ph type="clipArt" sz="quarter" idx="18" hasCustomPrompt="1"/>
          </p:nvPr>
        </p:nvSpPr>
        <p:spPr>
          <a:xfrm>
            <a:off x="7925305" y="6175574"/>
            <a:ext cx="1218695" cy="453600"/>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
        <p:nvSpPr>
          <p:cNvPr id="2" name="Titel 1"/>
          <p:cNvSpPr>
            <a:spLocks noGrp="1"/>
          </p:cNvSpPr>
          <p:nvPr>
            <p:ph type="title" hasCustomPrompt="1"/>
          </p:nvPr>
        </p:nvSpPr>
        <p:spPr>
          <a:xfrm>
            <a:off x="396000" y="632081"/>
            <a:ext cx="8349538" cy="461665"/>
          </a:xfrm>
        </p:spPr>
        <p:txBody>
          <a:bodyPr/>
          <a:lstStyle>
            <a:lvl1pPr>
              <a:defRPr baseline="0"/>
            </a:lvl1pPr>
          </a:lstStyle>
          <a:p>
            <a:r>
              <a:rPr lang="de-DE" dirty="0" smtClean="0"/>
              <a:t>Titel durch Klicken bearbeiten</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25. November 2022</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2022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Tree>
    <p:extLst>
      <p:ext uri="{BB962C8B-B14F-4D97-AF65-F5344CB8AC3E}">
        <p14:creationId xmlns:p14="http://schemas.microsoft.com/office/powerpoint/2010/main" val="26389980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15118714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9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Textplatzhalter 32"/>
          <p:cNvSpPr>
            <a:spLocks noGrp="1"/>
          </p:cNvSpPr>
          <p:nvPr>
            <p:ph type="body" sz="quarter" idx="18" hasCustomPrompt="1"/>
          </p:nvPr>
        </p:nvSpPr>
        <p:spPr>
          <a:xfrm>
            <a:off x="0" y="0"/>
            <a:ext cx="9144000" cy="4267199"/>
          </a:xfrm>
          <a:prstGeom prst="rect">
            <a:avLst/>
          </a:prstGeom>
          <a:solidFill>
            <a:schemeClr val="accent1"/>
          </a:solidFill>
        </p:spPr>
        <p:txBody>
          <a:bodyPr vert="horz"/>
          <a:lstStyle>
            <a:lvl1pPr>
              <a:defRPr b="0" i="0">
                <a:latin typeface="Arial"/>
              </a:defRPr>
            </a:lvl1pPr>
          </a:lstStyle>
          <a:p>
            <a:pPr lvl="0"/>
            <a:r>
              <a:rPr lang="de-DE" dirty="0" smtClean="0"/>
              <a:t> </a:t>
            </a:r>
          </a:p>
        </p:txBody>
      </p:sp>
      <p:sp>
        <p:nvSpPr>
          <p:cNvPr id="10" name="Textplatzhalter 32"/>
          <p:cNvSpPr>
            <a:spLocks noGrp="1"/>
          </p:cNvSpPr>
          <p:nvPr>
            <p:ph type="body" sz="quarter" idx="15" hasCustomPrompt="1"/>
          </p:nvPr>
        </p:nvSpPr>
        <p:spPr>
          <a:xfrm>
            <a:off x="0" y="4267200"/>
            <a:ext cx="9144000" cy="2590800"/>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3" name="Inhaltsplatzhalter 2"/>
          <p:cNvSpPr>
            <a:spLocks noGrp="1"/>
          </p:cNvSpPr>
          <p:nvPr>
            <p:ph idx="1" hasCustomPrompt="1"/>
          </p:nvPr>
        </p:nvSpPr>
        <p:spPr>
          <a:xfrm>
            <a:off x="396000" y="4795067"/>
            <a:ext cx="6048000" cy="236988"/>
          </a:xfrm>
        </p:spPr>
        <p:txBody>
          <a:bodyPr/>
          <a:lstStyle>
            <a:lvl1pPr>
              <a:defRPr sz="1400" b="0" cap="none" baseline="0">
                <a:solidFill>
                  <a:schemeClr val="bg1"/>
                </a:solidFill>
              </a:defRPr>
            </a:lvl1pPr>
            <a:lvl2pPr>
              <a:defRPr baseline="0"/>
            </a:lvl2pPr>
            <a:lvl3pPr>
              <a:defRPr baseline="0"/>
            </a:lvl3pPr>
            <a:lvl4pPr>
              <a:defRPr/>
            </a:lvl4pPr>
            <a:lvl5pPr>
              <a:defRPr baseline="0"/>
            </a:lvl5pPr>
          </a:lstStyle>
          <a:p>
            <a:pPr lvl="0"/>
            <a:r>
              <a:rPr lang="de-DE" dirty="0" smtClean="0"/>
              <a:t>Informationen bearbeiten</a:t>
            </a:r>
          </a:p>
        </p:txBody>
      </p:sp>
      <p:sp>
        <p:nvSpPr>
          <p:cNvPr id="4" name="Datumsplatzhalter 3"/>
          <p:cNvSpPr>
            <a:spLocks noGrp="1"/>
          </p:cNvSpPr>
          <p:nvPr>
            <p:ph type="dt" sz="half" idx="10"/>
          </p:nvPr>
        </p:nvSpPr>
        <p:spPr>
          <a:xfrm>
            <a:off x="7720781" y="6516000"/>
            <a:ext cx="1024757" cy="138499"/>
          </a:xfrm>
        </p:spPr>
        <p:txBody>
          <a:bodyPr/>
          <a:lstStyle>
            <a:lvl1pPr>
              <a:defRPr>
                <a:solidFill>
                  <a:schemeClr val="bg1"/>
                </a:solidFill>
              </a:defRPr>
            </a:lvl1pPr>
          </a:lstStyle>
          <a:p>
            <a:r>
              <a:rPr lang="de-DE" smtClean="0"/>
              <a:t>25. November 2022</a:t>
            </a:r>
            <a:endParaRPr lang="de-DE" dirty="0"/>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2022 Verbraucherzentrale Bundesverband e.V.</a:t>
            </a:r>
            <a:endParaRPr lang="de-DE" dirty="0"/>
          </a:p>
        </p:txBody>
      </p:sp>
      <p:sp>
        <p:nvSpPr>
          <p:cNvPr id="2" name="Titel 1"/>
          <p:cNvSpPr>
            <a:spLocks noGrp="1"/>
          </p:cNvSpPr>
          <p:nvPr>
            <p:ph type="title" hasCustomPrompt="1"/>
          </p:nvPr>
        </p:nvSpPr>
        <p:spPr>
          <a:xfrm>
            <a:off x="396000" y="4485275"/>
            <a:ext cx="6048000" cy="215444"/>
          </a:xfrm>
        </p:spPr>
        <p:txBody>
          <a:bodyPr/>
          <a:lstStyle>
            <a:lvl1pPr>
              <a:defRPr sz="1400" cap="none" baseline="0">
                <a:solidFill>
                  <a:schemeClr val="bg1"/>
                </a:solidFill>
              </a:defRPr>
            </a:lvl1pPr>
          </a:lstStyle>
          <a:p>
            <a:r>
              <a:rPr lang="de-DE" dirty="0" smtClean="0"/>
              <a:t>Titel durch Klicken bearbeiten</a:t>
            </a:r>
            <a:endParaRPr lang="de-DE" dirty="0"/>
          </a:p>
        </p:txBody>
      </p:sp>
      <p:sp>
        <p:nvSpPr>
          <p:cNvPr id="12" name="ClipArt-Platzhalter 34"/>
          <p:cNvSpPr>
            <a:spLocks noGrp="1"/>
          </p:cNvSpPr>
          <p:nvPr>
            <p:ph type="clipArt" sz="quarter" idx="17" hasCustomPrompt="1"/>
          </p:nvPr>
        </p:nvSpPr>
        <p:spPr>
          <a:xfrm>
            <a:off x="6624000" y="3824287"/>
            <a:ext cx="2520000" cy="932400"/>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428161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11"/>
            </p:custDataLst>
            <p:extLst>
              <p:ext uri="{D42A27DB-BD31-4B8C-83A1-F6EECF244321}">
                <p14:modId xmlns:p14="http://schemas.microsoft.com/office/powerpoint/2010/main" val="38075309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396000" y="632081"/>
            <a:ext cx="8349538" cy="461665"/>
          </a:xfrm>
          <a:prstGeom prst="rect">
            <a:avLst/>
          </a:prstGeom>
        </p:spPr>
        <p:txBody>
          <a:bodyPr vert="horz" wrap="square" lIns="0" tIns="0" rIns="0" bIns="0" rtlCol="0" anchor="b">
            <a:spAutoFit/>
          </a:bodyPr>
          <a:lstStyle/>
          <a:p>
            <a:r>
              <a:rPr lang="de-DE" dirty="0" smtClean="0"/>
              <a:t>Titel durch Klicken bearbeiten</a:t>
            </a:r>
            <a:endParaRPr lang="de-DE" dirty="0"/>
          </a:p>
        </p:txBody>
      </p:sp>
      <p:sp>
        <p:nvSpPr>
          <p:cNvPr id="3" name="Textplatzhalter 2"/>
          <p:cNvSpPr>
            <a:spLocks noGrp="1"/>
          </p:cNvSpPr>
          <p:nvPr>
            <p:ph type="body" idx="1"/>
          </p:nvPr>
        </p:nvSpPr>
        <p:spPr>
          <a:xfrm>
            <a:off x="396000" y="1243965"/>
            <a:ext cx="8349538" cy="1831271"/>
          </a:xfrm>
          <a:prstGeom prst="rect">
            <a:avLst/>
          </a:prstGeom>
        </p:spPr>
        <p:txBody>
          <a:bodyPr vert="horz" wrap="square" lIns="0" tIns="0" rIns="0" bIns="0" rtlCol="0">
            <a:spAutoFit/>
          </a:body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6281738" y="6516000"/>
            <a:ext cx="1037061"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r>
              <a:rPr lang="de-DE" smtClean="0"/>
              <a:t>25. November 2022</a:t>
            </a:r>
            <a:endParaRPr lang="de-DE" dirty="0"/>
          </a:p>
        </p:txBody>
      </p:sp>
      <p:sp>
        <p:nvSpPr>
          <p:cNvPr id="5" name="Fußzeilenplatzhalter 4"/>
          <p:cNvSpPr>
            <a:spLocks noGrp="1"/>
          </p:cNvSpPr>
          <p:nvPr>
            <p:ph type="ftr" sz="quarter" idx="3"/>
          </p:nvPr>
        </p:nvSpPr>
        <p:spPr>
          <a:xfrm>
            <a:off x="396000" y="6516000"/>
            <a:ext cx="5885738" cy="138499"/>
          </a:xfrm>
          <a:prstGeom prst="rect">
            <a:avLst/>
          </a:prstGeom>
        </p:spPr>
        <p:txBody>
          <a:bodyPr vert="horz" wrap="square" lIns="0" tIns="0" rIns="0" bIns="0" rtlCol="0" anchor="ctr">
            <a:spAutoFit/>
          </a:bodyP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de-DE" smtClean="0"/>
              <a:t>© 2022 Verbraucherzentrale Bundesverband e.V.</a:t>
            </a:r>
            <a:endParaRPr lang="de-DE" dirty="0"/>
          </a:p>
        </p:txBody>
      </p:sp>
      <p:sp>
        <p:nvSpPr>
          <p:cNvPr id="6" name="Foliennummernplatzhalter 5"/>
          <p:cNvSpPr>
            <a:spLocks noGrp="1"/>
          </p:cNvSpPr>
          <p:nvPr>
            <p:ph type="sldNum" sz="quarter" idx="4"/>
          </p:nvPr>
        </p:nvSpPr>
        <p:spPr>
          <a:xfrm>
            <a:off x="7318800" y="6516000"/>
            <a:ext cx="380400"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D8777AF0-6F9E-4FA1-95B5-C7A94C1869B6}" type="slidenum">
              <a:rPr lang="de-DE" smtClean="0"/>
              <a:pPr/>
              <a:t>‹Nr.›</a:t>
            </a:fld>
            <a:endParaRPr lang="de-DE" dirty="0"/>
          </a:p>
        </p:txBody>
      </p:sp>
    </p:spTree>
    <p:extLst>
      <p:ext uri="{BB962C8B-B14F-4D97-AF65-F5344CB8AC3E}">
        <p14:creationId xmlns:p14="http://schemas.microsoft.com/office/powerpoint/2010/main" val="225842574"/>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0" r:id="rId4"/>
    <p:sldLayoutId id="2147483657" r:id="rId5"/>
    <p:sldLayoutId id="2147483658" r:id="rId6"/>
    <p:sldLayoutId id="2147483659" r:id="rId7"/>
    <p:sldLayoutId id="2147483661" r:id="rId8"/>
  </p:sldLayoutIdLst>
  <p:timing>
    <p:tnLst>
      <p:par>
        <p:cTn id="1" dur="indefinite" restart="never" nodeType="tmRoot"/>
      </p:par>
    </p:tnLst>
  </p:timing>
  <p:hf sldNum="0" hdr="0"/>
  <p:txStyles>
    <p:titleStyle>
      <a:lvl1pPr algn="l" defTabSz="914400" rtl="0" eaLnBrk="1" latinLnBrk="0" hangingPunct="1">
        <a:spcBef>
          <a:spcPct val="0"/>
        </a:spcBef>
        <a:buNone/>
        <a:defRPr lang="de-DE" sz="3000" b="1" i="0" kern="1200" cap="all" baseline="0" dirty="0">
          <a:solidFill>
            <a:schemeClr val="tx1"/>
          </a:solidFill>
          <a:latin typeface="Arial" panose="020B0604020202020204" pitchFamily="34" charset="0"/>
          <a:ea typeface="MS PGothic" pitchFamily="34" charset="-128"/>
          <a:cs typeface="Arial" panose="020B0604020202020204" pitchFamily="34" charset="0"/>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800" b="1" kern="1200" cap="all" baseline="0" dirty="0" smtClean="0">
          <a:solidFill>
            <a:schemeClr val="tx1"/>
          </a:solidFill>
          <a:latin typeface="Arial" panose="020B0604020202020204" pitchFamily="34" charset="0"/>
          <a:ea typeface="MS PGothic" pitchFamily="34" charset="-128"/>
          <a:cs typeface="Arial" panose="020B0604020202020204" pitchFamily="34" charset="0"/>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2pPr>
      <a:lvl3pPr marL="360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3pPr>
      <a:lvl4pPr marL="612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4pPr>
      <a:lvl5pPr marL="360000" indent="-324000" algn="l" defTabSz="914400" rtl="0" eaLnBrk="1" latinLnBrk="0" hangingPunct="1">
        <a:lnSpc>
          <a:spcPct val="110000"/>
        </a:lnSpc>
        <a:spcBef>
          <a:spcPts val="0"/>
        </a:spcBef>
        <a:spcAft>
          <a:spcPts val="600"/>
        </a:spcAft>
        <a:buFontTx/>
        <a:buBlip>
          <a:blip r:embed="rId14"/>
        </a:buBlip>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9.emf"/><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748" y="-7620"/>
            <a:ext cx="9144000" cy="4272505"/>
          </a:xfrm>
          <a:prstGeom prst="rect">
            <a:avLst/>
          </a:prstGeom>
          <a:solidFill>
            <a:srgbClr val="EB6A27">
              <a:alpha val="75000"/>
            </a:srgbClr>
          </a:solidFill>
          <a:ln>
            <a:solidFill>
              <a:srgbClr val="019BA5">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platzhalter 1"/>
          <p:cNvSpPr>
            <a:spLocks noGrp="1"/>
          </p:cNvSpPr>
          <p:nvPr>
            <p:ph type="body" sz="quarter" idx="15"/>
          </p:nvPr>
        </p:nvSpPr>
        <p:spPr>
          <a:xfrm>
            <a:off x="-160" y="4267200"/>
            <a:ext cx="9144000" cy="2590800"/>
          </a:xfrm>
          <a:solidFill>
            <a:srgbClr val="019BA5">
              <a:alpha val="74902"/>
            </a:srgbClr>
          </a:solidFill>
        </p:spPr>
        <p:txBody>
          <a:bodyPr/>
          <a:lstStyle/>
          <a:p>
            <a:endParaRPr lang="de-DE" dirty="0"/>
          </a:p>
        </p:txBody>
      </p:sp>
      <p:sp>
        <p:nvSpPr>
          <p:cNvPr id="19" name="Titel 4"/>
          <p:cNvSpPr txBox="1">
            <a:spLocks/>
          </p:cNvSpPr>
          <p:nvPr/>
        </p:nvSpPr>
        <p:spPr>
          <a:xfrm>
            <a:off x="329592" y="4905901"/>
            <a:ext cx="8436456" cy="677108"/>
          </a:xfrm>
          <a:prstGeom prst="rect">
            <a:avLst/>
          </a:prstGeom>
        </p:spPr>
        <p:txBody>
          <a:bodyPr vert="horz" wrap="square" lIns="0" tIns="0" rIns="0" bIns="0" rtlCol="0" anchor="b">
            <a:spAutoFit/>
          </a:bodyPr>
          <a:lstStyle>
            <a:lvl1pPr algn="l" defTabSz="914400" rtl="0" eaLnBrk="1" latinLnBrk="0" hangingPunct="1">
              <a:spcBef>
                <a:spcPct val="0"/>
              </a:spcBef>
              <a:buNone/>
              <a:defRPr lang="de-DE" sz="1400" b="1" i="0" kern="1200" cap="none" baseline="0">
                <a:solidFill>
                  <a:schemeClr val="bg1"/>
                </a:solidFill>
                <a:latin typeface="Arial" panose="020B0604020202020204" pitchFamily="34" charset="0"/>
                <a:ea typeface="MS PGothic" pitchFamily="34" charset="-128"/>
                <a:cs typeface="Arial" panose="020B0604020202020204" pitchFamily="34" charset="0"/>
              </a:defRPr>
            </a:lvl1pPr>
          </a:lstStyle>
          <a:p>
            <a:r>
              <a:rPr lang="de-DE" sz="2400" cap="all" dirty="0" smtClean="0"/>
              <a:t>Lebensmittel-Siegel </a:t>
            </a:r>
            <a:r>
              <a:rPr lang="de-DE" sz="2400" cap="all" dirty="0"/>
              <a:t>im </a:t>
            </a:r>
            <a:r>
              <a:rPr lang="de-DE" sz="2400" cap="all" dirty="0" smtClean="0"/>
              <a:t>Check</a:t>
            </a:r>
          </a:p>
          <a:p>
            <a:endParaRPr lang="de-DE" sz="2000" dirty="0"/>
          </a:p>
        </p:txBody>
      </p:sp>
      <p:pic>
        <p:nvPicPr>
          <p:cNvPr id="12" name="Onlinebild-Platzhalter 11"/>
          <p:cNvPicPr>
            <a:picLocks noGrp="1" noChangeAspect="1"/>
          </p:cNvPicPr>
          <p:nvPr>
            <p:ph type="clipArt" sz="quarter" idx="17"/>
          </p:nvPr>
        </p:nvPicPr>
        <p:blipFill>
          <a:blip r:embed="rId3"/>
          <a:stretch>
            <a:fillRect/>
          </a:stretch>
        </p:blipFill>
        <p:spPr>
          <a:xfrm>
            <a:off x="6625386" y="3827458"/>
            <a:ext cx="2517866" cy="445047"/>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1833" y="86281"/>
            <a:ext cx="3341354" cy="2498628"/>
          </a:xfrm>
          <a:prstGeom prst="rect">
            <a:avLst/>
          </a:prstGeom>
        </p:spPr>
      </p:pic>
      <p:pic>
        <p:nvPicPr>
          <p:cNvPr id="4" name="Grafik 3"/>
          <p:cNvPicPr>
            <a:picLocks noChangeAspect="1"/>
          </p:cNvPicPr>
          <p:nvPr/>
        </p:nvPicPr>
        <p:blipFill rotWithShape="1">
          <a:blip r:embed="rId5"/>
          <a:srcRect l="31042" t="28519" r="34896" b="20185"/>
          <a:stretch/>
        </p:blipFill>
        <p:spPr>
          <a:xfrm>
            <a:off x="1901" y="0"/>
            <a:ext cx="5059941" cy="4264478"/>
          </a:xfrm>
          <a:prstGeom prst="rect">
            <a:avLst/>
          </a:prstGeom>
        </p:spPr>
      </p:pic>
      <p:sp>
        <p:nvSpPr>
          <p:cNvPr id="9" name="Fußzeilenplatzhalter 7"/>
          <p:cNvSpPr>
            <a:spLocks noGrp="1"/>
          </p:cNvSpPr>
          <p:nvPr>
            <p:ph type="ftr" sz="quarter" idx="11"/>
          </p:nvPr>
        </p:nvSpPr>
        <p:spPr>
          <a:xfrm>
            <a:off x="396000" y="6516000"/>
            <a:ext cx="5886000" cy="138499"/>
          </a:xfrm>
        </p:spPr>
        <p:txBody>
          <a:bodyPr/>
          <a:lstStyle/>
          <a:p>
            <a:r>
              <a:rPr lang="de-DE" dirty="0" smtClean="0"/>
              <a:t>Stand: 24. Januar 2024, Verbraucherzentrale Bundesverband e.V.</a:t>
            </a:r>
            <a:endParaRPr lang="de-DE" dirty="0"/>
          </a:p>
        </p:txBody>
      </p:sp>
      <p:sp>
        <p:nvSpPr>
          <p:cNvPr id="13" name="Untertitel 5"/>
          <p:cNvSpPr txBox="1">
            <a:spLocks/>
          </p:cNvSpPr>
          <p:nvPr/>
        </p:nvSpPr>
        <p:spPr>
          <a:xfrm>
            <a:off x="329591" y="5515054"/>
            <a:ext cx="8961415" cy="249812"/>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400" b="0" kern="1200" cap="none" baseline="0">
                <a:solidFill>
                  <a:schemeClr val="bg1"/>
                </a:solidFill>
                <a:latin typeface="Arial" panose="020B0604020202020204" pitchFamily="34" charset="0"/>
                <a:ea typeface="MS PGothic" pitchFamily="34" charset="-128"/>
                <a:cs typeface="Arial" panose="020B0604020202020204" pitchFamily="34" charset="0"/>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360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612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360000" indent="-324000" algn="l" defTabSz="914400" rtl="0" eaLnBrk="1" latinLnBrk="0" hangingPunct="1">
              <a:lnSpc>
                <a:spcPct val="110000"/>
              </a:lnSpc>
              <a:spcBef>
                <a:spcPts val="0"/>
              </a:spcBef>
              <a:spcAft>
                <a:spcPts val="600"/>
              </a:spcAft>
              <a:buFontTx/>
              <a:buBlip>
                <a:blip r:embed="rId6"/>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600" b="1" noProof="1" smtClean="0"/>
              <a:t>Weil wir wissen wollen, was wirklich drin ist!</a:t>
            </a:r>
            <a:endParaRPr lang="de-DE" sz="1600" b="1" noProof="1"/>
          </a:p>
        </p:txBody>
      </p:sp>
    </p:spTree>
    <p:extLst>
      <p:ext uri="{BB962C8B-B14F-4D97-AF65-F5344CB8AC3E}">
        <p14:creationId xmlns:p14="http://schemas.microsoft.com/office/powerpoint/2010/main" val="108727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a:solidFill>
            <a:srgbClr val="019BA5">
              <a:alpha val="75000"/>
            </a:srgbClr>
          </a:solidFill>
        </p:spPr>
        <p:txBody>
          <a:bodyPr/>
          <a:lstStyle/>
          <a:p>
            <a:endParaRPr lang="de-DE" dirty="0"/>
          </a:p>
        </p:txBody>
      </p:sp>
      <p:sp>
        <p:nvSpPr>
          <p:cNvPr id="3" name="Titel 2"/>
          <p:cNvSpPr>
            <a:spLocks noGrp="1"/>
          </p:cNvSpPr>
          <p:nvPr>
            <p:ph type="title"/>
          </p:nvPr>
        </p:nvSpPr>
        <p:spPr/>
        <p:txBody>
          <a:bodyPr/>
          <a:lstStyle/>
          <a:p>
            <a:r>
              <a:rPr lang="de-DE" dirty="0" smtClean="0"/>
              <a:t>Aufgabenstellung</a:t>
            </a:r>
            <a:endParaRPr lang="de-DE" dirty="0"/>
          </a:p>
        </p:txBody>
      </p:sp>
      <p:sp>
        <p:nvSpPr>
          <p:cNvPr id="4" name="Inhaltsplatzhalter 3"/>
          <p:cNvSpPr>
            <a:spLocks noGrp="1"/>
          </p:cNvSpPr>
          <p:nvPr>
            <p:ph idx="1"/>
          </p:nvPr>
        </p:nvSpPr>
        <p:spPr>
          <a:xfrm>
            <a:off x="396000" y="1218472"/>
            <a:ext cx="8349538" cy="1323439"/>
          </a:xfrm>
        </p:spPr>
        <p:txBody>
          <a:bodyPr/>
          <a:lstStyle/>
          <a:p>
            <a:pPr>
              <a:lnSpc>
                <a:spcPct val="150000"/>
              </a:lnSpc>
            </a:pPr>
            <a:r>
              <a:rPr lang="de-DE" b="0" cap="none" dirty="0"/>
              <a:t>Findet euch in </a:t>
            </a:r>
            <a:r>
              <a:rPr lang="de-DE" cap="none" dirty="0">
                <a:solidFill>
                  <a:srgbClr val="019BA5"/>
                </a:solidFill>
              </a:rPr>
              <a:t>vier </a:t>
            </a:r>
            <a:r>
              <a:rPr lang="de-DE" cap="none" dirty="0" smtClean="0">
                <a:solidFill>
                  <a:srgbClr val="019BA5"/>
                </a:solidFill>
              </a:rPr>
              <a:t>möglichst gleichgroßen Gruppen </a:t>
            </a:r>
            <a:r>
              <a:rPr lang="de-DE" b="0" cap="none" dirty="0" smtClean="0"/>
              <a:t>zusammen</a:t>
            </a:r>
            <a:r>
              <a:rPr lang="de-DE" b="0" cap="none" dirty="0"/>
              <a:t>. </a:t>
            </a:r>
          </a:p>
          <a:p>
            <a:pPr>
              <a:lnSpc>
                <a:spcPct val="150000"/>
              </a:lnSpc>
            </a:pPr>
            <a:r>
              <a:rPr lang="de-DE" b="0" cap="none" dirty="0"/>
              <a:t>Jede Gruppe beschäftigt sich mit einem </a:t>
            </a:r>
            <a:r>
              <a:rPr lang="de-DE" cap="none" dirty="0">
                <a:solidFill>
                  <a:srgbClr val="019BA5"/>
                </a:solidFill>
              </a:rPr>
              <a:t>Gütesiegel bzw.  Lebensmittelkennzeichnung</a:t>
            </a:r>
            <a:r>
              <a:rPr lang="de-DE" b="0" cap="none" dirty="0"/>
              <a:t>. </a:t>
            </a:r>
            <a:endParaRPr lang="de-DE" dirty="0"/>
          </a:p>
        </p:txBody>
      </p:sp>
      <p:pic>
        <p:nvPicPr>
          <p:cNvPr id="5" name="Onlinebild-Platzhalter 4"/>
          <p:cNvPicPr>
            <a:picLocks noGrp="1" noChangeAspect="1"/>
          </p:cNvPicPr>
          <p:nvPr>
            <p:ph type="clipArt" sz="quarter" idx="18"/>
          </p:nvPr>
        </p:nvPicPr>
        <p:blipFill>
          <a:blip r:embed="rId3" cstate="print">
            <a:extLst>
              <a:ext uri="{28A0092B-C50C-407E-A947-70E740481C1C}">
                <a14:useLocalDpi xmlns:a14="http://schemas.microsoft.com/office/drawing/2010/main" val="0"/>
              </a:ext>
            </a:extLst>
          </a:blip>
          <a:stretch>
            <a:fillRect/>
          </a:stretch>
        </p:blipFill>
        <p:spPr>
          <a:xfrm>
            <a:off x="7924800" y="6171235"/>
            <a:ext cx="1219200" cy="215567"/>
          </a:xfrm>
        </p:spPr>
      </p:pic>
      <p:sp>
        <p:nvSpPr>
          <p:cNvPr id="8" name="Inhaltsplatzhalter 3"/>
          <p:cNvSpPr txBox="1">
            <a:spLocks/>
          </p:cNvSpPr>
          <p:nvPr/>
        </p:nvSpPr>
        <p:spPr>
          <a:xfrm>
            <a:off x="396000" y="2937161"/>
            <a:ext cx="5989686" cy="1246495"/>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800" b="1" kern="1200" cap="all" baseline="0">
                <a:solidFill>
                  <a:schemeClr val="tx1"/>
                </a:solidFill>
                <a:latin typeface="Arial" panose="020B0604020202020204" pitchFamily="34" charset="0"/>
                <a:ea typeface="MS PGothic" pitchFamily="34" charset="-128"/>
                <a:cs typeface="Arial" panose="020B0604020202020204" pitchFamily="34" charset="0"/>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360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612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360000" indent="-324000" algn="l" defTabSz="914400" rtl="0" eaLnBrk="1" latinLnBrk="0" hangingPunct="1">
              <a:lnSpc>
                <a:spcPct val="110000"/>
              </a:lnSpc>
              <a:spcBef>
                <a:spcPts val="0"/>
              </a:spcBef>
              <a:spcAft>
                <a:spcPts val="600"/>
              </a:spcAft>
              <a:buFontTx/>
              <a:buBlip>
                <a:blip r:embed="rId4"/>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de-DE" b="0" cap="none" dirty="0" smtClean="0"/>
              <a:t>Recherchiert mit Hilfe der Informationsmaterialien auf dem </a:t>
            </a:r>
            <a:r>
              <a:rPr lang="de-DE" cap="none" dirty="0" err="1" smtClean="0">
                <a:solidFill>
                  <a:srgbClr val="019BA5"/>
                </a:solidFill>
              </a:rPr>
              <a:t>Checker</a:t>
            </a:r>
            <a:r>
              <a:rPr lang="de-DE" cap="none" dirty="0" smtClean="0">
                <a:solidFill>
                  <a:srgbClr val="019BA5"/>
                </a:solidFill>
              </a:rPr>
              <a:t>-Space</a:t>
            </a:r>
            <a:r>
              <a:rPr lang="de-DE" b="0" cap="none" dirty="0" smtClean="0"/>
              <a:t> unter </a:t>
            </a:r>
            <a:r>
              <a:rPr lang="de-DE" cap="none" dirty="0" smtClean="0">
                <a:solidFill>
                  <a:srgbClr val="019BA5"/>
                </a:solidFill>
              </a:rPr>
              <a:t>www.verbraucherchecker.de</a:t>
            </a:r>
            <a:r>
              <a:rPr lang="de-DE" b="0" cap="none" dirty="0" smtClean="0"/>
              <a:t> die für euch wichtigen Informationen. </a:t>
            </a:r>
            <a:endParaRPr lang="de-DE" dirty="0"/>
          </a:p>
        </p:txBody>
      </p:sp>
      <p:pic>
        <p:nvPicPr>
          <p:cNvPr id="9" name="Grafik 8"/>
          <p:cNvPicPr>
            <a:picLocks noChangeAspect="1"/>
          </p:cNvPicPr>
          <p:nvPr/>
        </p:nvPicPr>
        <p:blipFill rotWithShape="1">
          <a:blip r:embed="rId5"/>
          <a:srcRect r="57390" b="12922"/>
          <a:stretch/>
        </p:blipFill>
        <p:spPr>
          <a:xfrm>
            <a:off x="6581616" y="1833344"/>
            <a:ext cx="2094388" cy="2071686"/>
          </a:xfrm>
          <a:prstGeom prst="rect">
            <a:avLst/>
          </a:prstGeom>
        </p:spPr>
      </p:pic>
      <p:sp>
        <p:nvSpPr>
          <p:cNvPr id="10" name="Nach oben gekrümmter Pfeil 9"/>
          <p:cNvSpPr/>
          <p:nvPr/>
        </p:nvSpPr>
        <p:spPr>
          <a:xfrm rot="10967270" flipH="1" flipV="1">
            <a:off x="5391309" y="3914040"/>
            <a:ext cx="2184684" cy="488303"/>
          </a:xfrm>
          <a:prstGeom prst="curvedUpArrow">
            <a:avLst/>
          </a:prstGeom>
          <a:solidFill>
            <a:srgbClr val="019BA5"/>
          </a:solidFill>
          <a:ln>
            <a:solidFill>
              <a:srgbClr val="019B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19BA5"/>
              </a:solidFill>
            </a:endParaRPr>
          </a:p>
        </p:txBody>
      </p:sp>
      <p:pic>
        <p:nvPicPr>
          <p:cNvPr id="11" name="Grafik 10"/>
          <p:cNvPicPr>
            <a:picLocks noChangeAspect="1"/>
          </p:cNvPicPr>
          <p:nvPr/>
        </p:nvPicPr>
        <p:blipFill rotWithShape="1">
          <a:blip r:embed="rId6"/>
          <a:srcRect l="1042" t="40000" r="50729" b="22222"/>
          <a:stretch/>
        </p:blipFill>
        <p:spPr>
          <a:xfrm>
            <a:off x="1491749" y="4596722"/>
            <a:ext cx="6481523" cy="1427895"/>
          </a:xfrm>
          <a:prstGeom prst="rect">
            <a:avLst/>
          </a:prstGeom>
        </p:spPr>
      </p:pic>
      <p:pic>
        <p:nvPicPr>
          <p:cNvPr id="6" name="Grafik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000" y="4021274"/>
            <a:ext cx="1904762" cy="2190476"/>
          </a:xfrm>
          <a:prstGeom prst="rect">
            <a:avLst/>
          </a:prstGeom>
        </p:spPr>
      </p:pic>
      <p:sp>
        <p:nvSpPr>
          <p:cNvPr id="12" name="Fußzeilenplatzhalter 7"/>
          <p:cNvSpPr>
            <a:spLocks noGrp="1"/>
          </p:cNvSpPr>
          <p:nvPr>
            <p:ph type="ftr" sz="quarter" idx="11"/>
          </p:nvPr>
        </p:nvSpPr>
        <p:spPr>
          <a:xfrm>
            <a:off x="396000" y="6516000"/>
            <a:ext cx="5886000" cy="138499"/>
          </a:xfrm>
        </p:spPr>
        <p:txBody>
          <a:bodyPr/>
          <a:lstStyle/>
          <a:p>
            <a:r>
              <a:rPr lang="de-DE" dirty="0" smtClean="0"/>
              <a:t>Stand: 24. Januar 2024, Verbraucherzentrale Bundesverband e.V.</a:t>
            </a:r>
            <a:endParaRPr lang="de-DE" dirty="0"/>
          </a:p>
        </p:txBody>
      </p:sp>
    </p:spTree>
    <p:extLst>
      <p:ext uri="{BB962C8B-B14F-4D97-AF65-F5344CB8AC3E}">
        <p14:creationId xmlns:p14="http://schemas.microsoft.com/office/powerpoint/2010/main" val="3567574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a:solidFill>
            <a:srgbClr val="019BA5">
              <a:alpha val="75000"/>
            </a:srgbClr>
          </a:solidFill>
        </p:spPr>
        <p:txBody>
          <a:bodyPr/>
          <a:lstStyle/>
          <a:p>
            <a:endParaRPr lang="de-DE" dirty="0"/>
          </a:p>
        </p:txBody>
      </p:sp>
      <p:sp>
        <p:nvSpPr>
          <p:cNvPr id="3" name="Titel 2"/>
          <p:cNvSpPr>
            <a:spLocks noGrp="1"/>
          </p:cNvSpPr>
          <p:nvPr>
            <p:ph type="title"/>
          </p:nvPr>
        </p:nvSpPr>
        <p:spPr/>
        <p:txBody>
          <a:bodyPr/>
          <a:lstStyle/>
          <a:p>
            <a:r>
              <a:rPr lang="de-DE" dirty="0" smtClean="0"/>
              <a:t>Ergebnisaustausch</a:t>
            </a:r>
            <a:endParaRPr lang="de-DE" dirty="0"/>
          </a:p>
        </p:txBody>
      </p:sp>
      <p:sp>
        <p:nvSpPr>
          <p:cNvPr id="4" name="Inhaltsplatzhalter 3"/>
          <p:cNvSpPr>
            <a:spLocks noGrp="1"/>
          </p:cNvSpPr>
          <p:nvPr>
            <p:ph idx="1"/>
          </p:nvPr>
        </p:nvSpPr>
        <p:spPr>
          <a:xfrm>
            <a:off x="396000" y="1427524"/>
            <a:ext cx="8349538" cy="1289584"/>
          </a:xfrm>
        </p:spPr>
        <p:txBody>
          <a:bodyPr/>
          <a:lstStyle/>
          <a:p>
            <a:pPr>
              <a:lnSpc>
                <a:spcPct val="150000"/>
              </a:lnSpc>
            </a:pPr>
            <a:r>
              <a:rPr lang="de-DE" b="0" cap="none" dirty="0" smtClean="0"/>
              <a:t>Findet euch jetzt in neuen Gruppen zusammen und tauscht eure Ergebnisse aus.</a:t>
            </a:r>
          </a:p>
          <a:p>
            <a:pPr>
              <a:lnSpc>
                <a:spcPct val="150000"/>
              </a:lnSpc>
            </a:pPr>
            <a:endParaRPr lang="de-DE" b="0" cap="none" dirty="0"/>
          </a:p>
          <a:p>
            <a:endParaRPr lang="de-DE" dirty="0"/>
          </a:p>
        </p:txBody>
      </p:sp>
      <p:pic>
        <p:nvPicPr>
          <p:cNvPr id="5" name="Onlinebild-Platzhalter 4"/>
          <p:cNvPicPr>
            <a:picLocks noGrp="1" noChangeAspect="1"/>
          </p:cNvPicPr>
          <p:nvPr>
            <p:ph type="clipArt" sz="quarter" idx="18"/>
          </p:nvPr>
        </p:nvPicPr>
        <p:blipFill>
          <a:blip r:embed="rId3" cstate="print">
            <a:extLst>
              <a:ext uri="{28A0092B-C50C-407E-A947-70E740481C1C}">
                <a14:useLocalDpi xmlns:a14="http://schemas.microsoft.com/office/drawing/2010/main" val="0"/>
              </a:ext>
            </a:extLst>
          </a:blip>
          <a:stretch>
            <a:fillRect/>
          </a:stretch>
        </p:blipFill>
        <p:spPr>
          <a:xfrm>
            <a:off x="7924800" y="6171235"/>
            <a:ext cx="1219200" cy="215567"/>
          </a:xfr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991" y="2022422"/>
            <a:ext cx="2807754" cy="3968855"/>
          </a:xfrm>
          <a:prstGeom prst="rect">
            <a:avLst/>
          </a:prstGeom>
        </p:spPr>
      </p:pic>
      <p:pic>
        <p:nvPicPr>
          <p:cNvPr id="14" name="Grafik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7752" y="2022422"/>
            <a:ext cx="3536648" cy="3895235"/>
          </a:xfrm>
          <a:prstGeom prst="rect">
            <a:avLst/>
          </a:prstGeom>
        </p:spPr>
      </p:pic>
      <p:sp>
        <p:nvSpPr>
          <p:cNvPr id="15" name="Pfeil nach rechts 14"/>
          <p:cNvSpPr/>
          <p:nvPr/>
        </p:nvSpPr>
        <p:spPr>
          <a:xfrm>
            <a:off x="3498903" y="3707069"/>
            <a:ext cx="1110882" cy="589448"/>
          </a:xfrm>
          <a:prstGeom prst="rightArrow">
            <a:avLst/>
          </a:prstGeom>
          <a:solidFill>
            <a:srgbClr val="6B368A"/>
          </a:solidFill>
          <a:ln>
            <a:solidFill>
              <a:srgbClr val="6B3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rechts 16"/>
          <p:cNvSpPr/>
          <p:nvPr/>
        </p:nvSpPr>
        <p:spPr>
          <a:xfrm rot="20593499">
            <a:off x="3459887" y="2917623"/>
            <a:ext cx="1110882" cy="589448"/>
          </a:xfrm>
          <a:prstGeom prst="rightArrow">
            <a:avLst/>
          </a:prstGeom>
          <a:solidFill>
            <a:srgbClr val="6B368A"/>
          </a:solidFill>
          <a:ln>
            <a:solidFill>
              <a:srgbClr val="6B3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rechts 17"/>
          <p:cNvSpPr/>
          <p:nvPr/>
        </p:nvSpPr>
        <p:spPr>
          <a:xfrm rot="984078">
            <a:off x="3498903" y="4517141"/>
            <a:ext cx="1110882" cy="589448"/>
          </a:xfrm>
          <a:prstGeom prst="rightArrow">
            <a:avLst/>
          </a:prstGeom>
          <a:solidFill>
            <a:srgbClr val="6B368A"/>
          </a:solidFill>
          <a:ln>
            <a:solidFill>
              <a:srgbClr val="6B3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ußzeilenplatzhalter 7"/>
          <p:cNvSpPr>
            <a:spLocks noGrp="1"/>
          </p:cNvSpPr>
          <p:nvPr>
            <p:ph type="ftr" sz="quarter" idx="11"/>
          </p:nvPr>
        </p:nvSpPr>
        <p:spPr>
          <a:xfrm>
            <a:off x="396000" y="6516000"/>
            <a:ext cx="5886000" cy="138499"/>
          </a:xfrm>
        </p:spPr>
        <p:txBody>
          <a:bodyPr/>
          <a:lstStyle/>
          <a:p>
            <a:r>
              <a:rPr lang="de-DE" dirty="0" smtClean="0"/>
              <a:t>Stand: 24. Januar 2024, Verbraucherzentrale Bundesverband e.V.</a:t>
            </a:r>
            <a:endParaRPr lang="de-DE" dirty="0"/>
          </a:p>
        </p:txBody>
      </p:sp>
    </p:spTree>
    <p:extLst>
      <p:ext uri="{BB962C8B-B14F-4D97-AF65-F5344CB8AC3E}">
        <p14:creationId xmlns:p14="http://schemas.microsoft.com/office/powerpoint/2010/main" val="1220255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a:solidFill>
            <a:srgbClr val="019BA5">
              <a:alpha val="75000"/>
            </a:srgbClr>
          </a:solidFill>
        </p:spPr>
        <p:txBody>
          <a:bodyPr/>
          <a:lstStyle/>
          <a:p>
            <a:endParaRPr lang="de-DE" dirty="0"/>
          </a:p>
        </p:txBody>
      </p:sp>
      <p:sp>
        <p:nvSpPr>
          <p:cNvPr id="3" name="Titel 2"/>
          <p:cNvSpPr>
            <a:spLocks noGrp="1"/>
          </p:cNvSpPr>
          <p:nvPr>
            <p:ph type="title"/>
          </p:nvPr>
        </p:nvSpPr>
        <p:spPr/>
        <p:txBody>
          <a:bodyPr/>
          <a:lstStyle/>
          <a:p>
            <a:r>
              <a:rPr lang="de-DE" dirty="0" smtClean="0"/>
              <a:t>Ergebnispräsentation</a:t>
            </a:r>
            <a:endParaRPr lang="de-DE" dirty="0"/>
          </a:p>
        </p:txBody>
      </p:sp>
      <p:pic>
        <p:nvPicPr>
          <p:cNvPr id="5" name="Onlinebild-Platzhalter 4"/>
          <p:cNvPicPr>
            <a:picLocks noGrp="1" noChangeAspect="1"/>
          </p:cNvPicPr>
          <p:nvPr>
            <p:ph type="clipArt" sz="quarter" idx="18"/>
          </p:nvPr>
        </p:nvPicPr>
        <p:blipFill>
          <a:blip r:embed="rId3" cstate="print">
            <a:extLst>
              <a:ext uri="{28A0092B-C50C-407E-A947-70E740481C1C}">
                <a14:useLocalDpi xmlns:a14="http://schemas.microsoft.com/office/drawing/2010/main" val="0"/>
              </a:ext>
            </a:extLst>
          </a:blip>
          <a:stretch>
            <a:fillRect/>
          </a:stretch>
        </p:blipFill>
        <p:spPr>
          <a:xfrm>
            <a:off x="7924800" y="6186820"/>
            <a:ext cx="1219200" cy="215567"/>
          </a:xfrm>
        </p:spPr>
      </p:pic>
      <p:pic>
        <p:nvPicPr>
          <p:cNvPr id="8" name="Inhaltsplatzhalt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894" y="2873253"/>
            <a:ext cx="3810906" cy="2850639"/>
          </a:xfrm>
          <a:prstGeom prst="rect">
            <a:avLst/>
          </a:prstGeom>
        </p:spPr>
      </p:pic>
      <p:sp>
        <p:nvSpPr>
          <p:cNvPr id="9" name="Ovale Legende 8"/>
          <p:cNvSpPr/>
          <p:nvPr/>
        </p:nvSpPr>
        <p:spPr>
          <a:xfrm>
            <a:off x="5771536" y="772997"/>
            <a:ext cx="2307236" cy="1637327"/>
          </a:xfrm>
          <a:prstGeom prst="wedgeEllipseCallout">
            <a:avLst>
              <a:gd name="adj1" fmla="val -60707"/>
              <a:gd name="adj2" fmla="val 92105"/>
            </a:avLst>
          </a:prstGeom>
          <a:solidFill>
            <a:srgbClr val="6B368A"/>
          </a:solidFill>
          <a:ln>
            <a:solidFill>
              <a:srgbClr val="6B368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0" name="Wolkenförmige Legende 9"/>
          <p:cNvSpPr/>
          <p:nvPr/>
        </p:nvSpPr>
        <p:spPr>
          <a:xfrm>
            <a:off x="556181" y="1508288"/>
            <a:ext cx="3346516" cy="2234221"/>
          </a:xfrm>
          <a:prstGeom prst="cloudCallout">
            <a:avLst>
              <a:gd name="adj1" fmla="val 69816"/>
              <a:gd name="adj2" fmla="val 31602"/>
            </a:avLst>
          </a:prstGeom>
          <a:solidFill>
            <a:srgbClr val="019BA5"/>
          </a:solidFill>
          <a:ln>
            <a:solidFill>
              <a:srgbClr val="019BA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1" name="Wolkenförmige Legende 10"/>
          <p:cNvSpPr/>
          <p:nvPr/>
        </p:nvSpPr>
        <p:spPr>
          <a:xfrm rot="10372336" flipH="1">
            <a:off x="1159778" y="4297487"/>
            <a:ext cx="2367687" cy="1671326"/>
          </a:xfrm>
          <a:prstGeom prst="cloudCallout">
            <a:avLst>
              <a:gd name="adj1" fmla="val 69816"/>
              <a:gd name="adj2" fmla="val 31602"/>
            </a:avLst>
          </a:prstGeom>
          <a:solidFill>
            <a:srgbClr val="6B368A"/>
          </a:solidFill>
          <a:ln>
            <a:solidFill>
              <a:srgbClr val="6B368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2" name="Fußzeilenplatzhalter 7"/>
          <p:cNvSpPr>
            <a:spLocks noGrp="1"/>
          </p:cNvSpPr>
          <p:nvPr>
            <p:ph type="ftr" sz="quarter" idx="11"/>
          </p:nvPr>
        </p:nvSpPr>
        <p:spPr>
          <a:xfrm>
            <a:off x="396000" y="6516000"/>
            <a:ext cx="5886000" cy="138499"/>
          </a:xfrm>
        </p:spPr>
        <p:txBody>
          <a:bodyPr/>
          <a:lstStyle/>
          <a:p>
            <a:r>
              <a:rPr lang="de-DE" dirty="0" smtClean="0"/>
              <a:t>Stand: 24. Januar 2024, Verbraucherzentrale Bundesverband e.V.</a:t>
            </a:r>
            <a:endParaRPr lang="de-DE" dirty="0"/>
          </a:p>
        </p:txBody>
      </p:sp>
    </p:spTree>
    <p:extLst>
      <p:ext uri="{BB962C8B-B14F-4D97-AF65-F5344CB8AC3E}">
        <p14:creationId xmlns:p14="http://schemas.microsoft.com/office/powerpoint/2010/main" val="66231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a:solidFill>
            <a:srgbClr val="019BA5">
              <a:alpha val="75000"/>
            </a:srgbClr>
          </a:solidFill>
        </p:spPr>
        <p:txBody>
          <a:bodyPr/>
          <a:lstStyle/>
          <a:p>
            <a:endParaRPr lang="de-DE" dirty="0"/>
          </a:p>
        </p:txBody>
      </p:sp>
      <p:sp>
        <p:nvSpPr>
          <p:cNvPr id="3" name="Titel 2"/>
          <p:cNvSpPr>
            <a:spLocks noGrp="1"/>
          </p:cNvSpPr>
          <p:nvPr>
            <p:ph type="title"/>
          </p:nvPr>
        </p:nvSpPr>
        <p:spPr>
          <a:xfrm rot="16200000">
            <a:off x="-2277018" y="2913651"/>
            <a:ext cx="5807703" cy="461665"/>
          </a:xfrm>
        </p:spPr>
        <p:txBody>
          <a:bodyPr/>
          <a:lstStyle/>
          <a:p>
            <a:r>
              <a:rPr lang="de-DE" dirty="0" err="1" smtClean="0"/>
              <a:t>Fairtrade</a:t>
            </a:r>
            <a:endParaRPr lang="de-DE" dirty="0"/>
          </a:p>
        </p:txBody>
      </p:sp>
      <p:pic>
        <p:nvPicPr>
          <p:cNvPr id="5" name="Onlinebild-Platzhalter 4"/>
          <p:cNvPicPr>
            <a:picLocks noGrp="1" noChangeAspect="1"/>
          </p:cNvPicPr>
          <p:nvPr>
            <p:ph type="clipArt" sz="quarter" idx="18"/>
          </p:nvPr>
        </p:nvPicPr>
        <p:blipFill>
          <a:blip r:embed="rId3" cstate="print">
            <a:extLst>
              <a:ext uri="{28A0092B-C50C-407E-A947-70E740481C1C}">
                <a14:useLocalDpi xmlns:a14="http://schemas.microsoft.com/office/drawing/2010/main" val="0"/>
              </a:ext>
            </a:extLst>
          </a:blip>
          <a:stretch>
            <a:fillRect/>
          </a:stretch>
        </p:blipFill>
        <p:spPr>
          <a:xfrm>
            <a:off x="7924800" y="6186820"/>
            <a:ext cx="1219200" cy="215567"/>
          </a:xfrm>
        </p:spPr>
      </p:pic>
      <p:pic>
        <p:nvPicPr>
          <p:cNvPr id="13" name="Grafik 12"/>
          <p:cNvPicPr>
            <a:picLocks noChangeAspect="1"/>
          </p:cNvPicPr>
          <p:nvPr/>
        </p:nvPicPr>
        <p:blipFill rotWithShape="1">
          <a:blip r:embed="rId4"/>
          <a:srcRect l="10040" t="24703" r="77944" b="24227"/>
          <a:stretch/>
        </p:blipFill>
        <p:spPr>
          <a:xfrm>
            <a:off x="1137683" y="211061"/>
            <a:ext cx="6787117" cy="6009882"/>
          </a:xfrm>
          <a:prstGeom prst="rect">
            <a:avLst/>
          </a:prstGeom>
        </p:spPr>
      </p:pic>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4293" y="423193"/>
            <a:ext cx="941018" cy="1209124"/>
          </a:xfrm>
          <a:prstGeom prst="rect">
            <a:avLst/>
          </a:prstGeom>
        </p:spPr>
      </p:pic>
      <p:sp>
        <p:nvSpPr>
          <p:cNvPr id="9" name="Fußzeilenplatzhalter 7"/>
          <p:cNvSpPr>
            <a:spLocks noGrp="1"/>
          </p:cNvSpPr>
          <p:nvPr>
            <p:ph type="ftr" sz="quarter" idx="11"/>
          </p:nvPr>
        </p:nvSpPr>
        <p:spPr>
          <a:xfrm>
            <a:off x="396000" y="6516000"/>
            <a:ext cx="5886000" cy="138499"/>
          </a:xfrm>
        </p:spPr>
        <p:txBody>
          <a:bodyPr/>
          <a:lstStyle/>
          <a:p>
            <a:r>
              <a:rPr lang="de-DE" dirty="0" smtClean="0"/>
              <a:t>Stand: 24. Januar 2024, Verbraucherzentrale Bundesverband e.V.</a:t>
            </a:r>
            <a:endParaRPr lang="de-DE" dirty="0"/>
          </a:p>
        </p:txBody>
      </p:sp>
    </p:spTree>
    <p:extLst>
      <p:ext uri="{BB962C8B-B14F-4D97-AF65-F5344CB8AC3E}">
        <p14:creationId xmlns:p14="http://schemas.microsoft.com/office/powerpoint/2010/main" val="2472227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a:solidFill>
            <a:srgbClr val="019BA5">
              <a:alpha val="75000"/>
            </a:srgbClr>
          </a:solidFill>
        </p:spPr>
        <p:txBody>
          <a:bodyPr/>
          <a:lstStyle/>
          <a:p>
            <a:endParaRPr lang="de-DE" dirty="0"/>
          </a:p>
        </p:txBody>
      </p:sp>
      <p:sp>
        <p:nvSpPr>
          <p:cNvPr id="3" name="Titel 2"/>
          <p:cNvSpPr>
            <a:spLocks noGrp="1"/>
          </p:cNvSpPr>
          <p:nvPr>
            <p:ph type="title"/>
          </p:nvPr>
        </p:nvSpPr>
        <p:spPr>
          <a:xfrm rot="16200000">
            <a:off x="-2277018" y="2913651"/>
            <a:ext cx="5807703" cy="461665"/>
          </a:xfrm>
        </p:spPr>
        <p:txBody>
          <a:bodyPr/>
          <a:lstStyle/>
          <a:p>
            <a:r>
              <a:rPr lang="de-DE" dirty="0" smtClean="0"/>
              <a:t>EU – Bio - Siegel</a:t>
            </a:r>
            <a:endParaRPr lang="de-DE" dirty="0"/>
          </a:p>
        </p:txBody>
      </p:sp>
      <p:pic>
        <p:nvPicPr>
          <p:cNvPr id="5" name="Onlinebild-Platzhalter 4"/>
          <p:cNvPicPr>
            <a:picLocks noGrp="1" noChangeAspect="1"/>
          </p:cNvPicPr>
          <p:nvPr>
            <p:ph type="clipArt" sz="quarter" idx="18"/>
          </p:nvPr>
        </p:nvPicPr>
        <p:blipFill>
          <a:blip r:embed="rId3" cstate="print">
            <a:extLst>
              <a:ext uri="{28A0092B-C50C-407E-A947-70E740481C1C}">
                <a14:useLocalDpi xmlns:a14="http://schemas.microsoft.com/office/drawing/2010/main" val="0"/>
              </a:ext>
            </a:extLst>
          </a:blip>
          <a:stretch>
            <a:fillRect/>
          </a:stretch>
        </p:blipFill>
        <p:spPr>
          <a:xfrm>
            <a:off x="7924800" y="6186820"/>
            <a:ext cx="1219200" cy="215567"/>
          </a:xfrm>
        </p:spPr>
      </p:pic>
      <p:pic>
        <p:nvPicPr>
          <p:cNvPr id="12" name="Grafik 11"/>
          <p:cNvPicPr>
            <a:picLocks noChangeAspect="1"/>
          </p:cNvPicPr>
          <p:nvPr/>
        </p:nvPicPr>
        <p:blipFill rotWithShape="1">
          <a:blip r:embed="rId4"/>
          <a:srcRect l="9927" t="16941" r="77670" b="32919"/>
          <a:stretch/>
        </p:blipFill>
        <p:spPr>
          <a:xfrm>
            <a:off x="1169580" y="240632"/>
            <a:ext cx="7060019" cy="5945859"/>
          </a:xfrm>
          <a:prstGeom prst="rect">
            <a:avLst/>
          </a:prstGeom>
        </p:spPr>
      </p:pic>
      <p:pic>
        <p:nvPicPr>
          <p:cNvPr id="8" name="Grafik 7"/>
          <p:cNvPicPr>
            <a:picLocks noChangeAspect="1"/>
          </p:cNvPicPr>
          <p:nvPr/>
        </p:nvPicPr>
        <p:blipFill>
          <a:blip r:embed="rId5"/>
          <a:stretch>
            <a:fillRect/>
          </a:stretch>
        </p:blipFill>
        <p:spPr>
          <a:xfrm>
            <a:off x="8037322" y="409074"/>
            <a:ext cx="1008380" cy="662990"/>
          </a:xfrm>
          <a:prstGeom prst="rect">
            <a:avLst/>
          </a:prstGeom>
        </p:spPr>
      </p:pic>
      <p:sp>
        <p:nvSpPr>
          <p:cNvPr id="9" name="Fußzeilenplatzhalter 7"/>
          <p:cNvSpPr>
            <a:spLocks noGrp="1"/>
          </p:cNvSpPr>
          <p:nvPr>
            <p:ph type="ftr" sz="quarter" idx="11"/>
          </p:nvPr>
        </p:nvSpPr>
        <p:spPr>
          <a:xfrm>
            <a:off x="396000" y="6516000"/>
            <a:ext cx="5886000" cy="138499"/>
          </a:xfrm>
        </p:spPr>
        <p:txBody>
          <a:bodyPr/>
          <a:lstStyle/>
          <a:p>
            <a:r>
              <a:rPr lang="de-DE" dirty="0" smtClean="0"/>
              <a:t>Stand: 24. Januar 2024, Verbraucherzentrale Bundesverband e.V.</a:t>
            </a:r>
            <a:endParaRPr lang="de-DE" dirty="0"/>
          </a:p>
        </p:txBody>
      </p:sp>
    </p:spTree>
    <p:extLst>
      <p:ext uri="{BB962C8B-B14F-4D97-AF65-F5344CB8AC3E}">
        <p14:creationId xmlns:p14="http://schemas.microsoft.com/office/powerpoint/2010/main" val="2277460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a:solidFill>
            <a:srgbClr val="019BA5">
              <a:alpha val="75000"/>
            </a:srgbClr>
          </a:solidFill>
        </p:spPr>
        <p:txBody>
          <a:bodyPr/>
          <a:lstStyle/>
          <a:p>
            <a:endParaRPr lang="de-DE" dirty="0"/>
          </a:p>
        </p:txBody>
      </p:sp>
      <p:sp>
        <p:nvSpPr>
          <p:cNvPr id="3" name="Titel 2"/>
          <p:cNvSpPr>
            <a:spLocks noGrp="1"/>
          </p:cNvSpPr>
          <p:nvPr>
            <p:ph type="title"/>
          </p:nvPr>
        </p:nvSpPr>
        <p:spPr>
          <a:xfrm rot="16200000">
            <a:off x="-2277018" y="2913651"/>
            <a:ext cx="5807703" cy="461665"/>
          </a:xfrm>
        </p:spPr>
        <p:txBody>
          <a:bodyPr/>
          <a:lstStyle/>
          <a:p>
            <a:r>
              <a:rPr lang="de-DE" dirty="0" err="1" smtClean="0"/>
              <a:t>Nutri</a:t>
            </a:r>
            <a:r>
              <a:rPr lang="de-DE" dirty="0" smtClean="0"/>
              <a:t>-Score</a:t>
            </a:r>
            <a:endParaRPr lang="de-DE" dirty="0"/>
          </a:p>
        </p:txBody>
      </p:sp>
      <p:pic>
        <p:nvPicPr>
          <p:cNvPr id="5" name="Onlinebild-Platzhalter 4"/>
          <p:cNvPicPr>
            <a:picLocks noGrp="1" noChangeAspect="1"/>
          </p:cNvPicPr>
          <p:nvPr>
            <p:ph type="clipArt" sz="quarter" idx="18"/>
          </p:nvPr>
        </p:nvPicPr>
        <p:blipFill>
          <a:blip r:embed="rId3" cstate="print">
            <a:extLst>
              <a:ext uri="{28A0092B-C50C-407E-A947-70E740481C1C}">
                <a14:useLocalDpi xmlns:a14="http://schemas.microsoft.com/office/drawing/2010/main" val="0"/>
              </a:ext>
            </a:extLst>
          </a:blip>
          <a:stretch>
            <a:fillRect/>
          </a:stretch>
        </p:blipFill>
        <p:spPr>
          <a:xfrm>
            <a:off x="7924800" y="6186820"/>
            <a:ext cx="1219200" cy="215567"/>
          </a:xfrm>
        </p:spPr>
      </p:pic>
      <p:pic>
        <p:nvPicPr>
          <p:cNvPr id="4" name="Grafik 3"/>
          <p:cNvPicPr>
            <a:picLocks noChangeAspect="1"/>
          </p:cNvPicPr>
          <p:nvPr/>
        </p:nvPicPr>
        <p:blipFill rotWithShape="1">
          <a:blip r:embed="rId4"/>
          <a:srcRect l="9815" t="19104" r="77888" b="18663"/>
          <a:stretch/>
        </p:blipFill>
        <p:spPr>
          <a:xfrm>
            <a:off x="1277088" y="240632"/>
            <a:ext cx="5785935" cy="6100002"/>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2444" y="348916"/>
            <a:ext cx="1327771" cy="743552"/>
          </a:xfrm>
          <a:prstGeom prst="rect">
            <a:avLst/>
          </a:prstGeom>
        </p:spPr>
      </p:pic>
      <p:sp>
        <p:nvSpPr>
          <p:cNvPr id="9" name="Fußzeilenplatzhalter 7"/>
          <p:cNvSpPr>
            <a:spLocks noGrp="1"/>
          </p:cNvSpPr>
          <p:nvPr>
            <p:ph type="ftr" sz="quarter" idx="11"/>
          </p:nvPr>
        </p:nvSpPr>
        <p:spPr>
          <a:xfrm>
            <a:off x="396000" y="6516000"/>
            <a:ext cx="5886000" cy="138499"/>
          </a:xfrm>
        </p:spPr>
        <p:txBody>
          <a:bodyPr/>
          <a:lstStyle/>
          <a:p>
            <a:r>
              <a:rPr lang="de-DE" dirty="0" smtClean="0"/>
              <a:t>Stand: 24. Januar 2024, Verbraucherzentrale Bundesverband e.V.</a:t>
            </a:r>
            <a:endParaRPr lang="de-DE" dirty="0"/>
          </a:p>
        </p:txBody>
      </p:sp>
    </p:spTree>
    <p:extLst>
      <p:ext uri="{BB962C8B-B14F-4D97-AF65-F5344CB8AC3E}">
        <p14:creationId xmlns:p14="http://schemas.microsoft.com/office/powerpoint/2010/main" val="2881457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a:solidFill>
            <a:srgbClr val="019BA5">
              <a:alpha val="75000"/>
            </a:srgbClr>
          </a:solidFill>
        </p:spPr>
        <p:txBody>
          <a:bodyPr/>
          <a:lstStyle/>
          <a:p>
            <a:endParaRPr lang="de-DE" dirty="0"/>
          </a:p>
        </p:txBody>
      </p:sp>
      <p:sp>
        <p:nvSpPr>
          <p:cNvPr id="3" name="Titel 2"/>
          <p:cNvSpPr>
            <a:spLocks noGrp="1"/>
          </p:cNvSpPr>
          <p:nvPr>
            <p:ph type="title"/>
          </p:nvPr>
        </p:nvSpPr>
        <p:spPr>
          <a:xfrm rot="16200000">
            <a:off x="-2277018" y="2913651"/>
            <a:ext cx="5807703" cy="461665"/>
          </a:xfrm>
        </p:spPr>
        <p:txBody>
          <a:bodyPr/>
          <a:lstStyle/>
          <a:p>
            <a:r>
              <a:rPr lang="de-DE" dirty="0" smtClean="0"/>
              <a:t>Initiative </a:t>
            </a:r>
            <a:r>
              <a:rPr lang="de-DE" dirty="0" err="1" smtClean="0"/>
              <a:t>Tierwohl</a:t>
            </a:r>
            <a:endParaRPr lang="de-DE" dirty="0"/>
          </a:p>
        </p:txBody>
      </p:sp>
      <p:pic>
        <p:nvPicPr>
          <p:cNvPr id="5" name="Onlinebild-Platzhalter 4"/>
          <p:cNvPicPr>
            <a:picLocks noGrp="1" noChangeAspect="1"/>
          </p:cNvPicPr>
          <p:nvPr>
            <p:ph type="clipArt" sz="quarter" idx="18"/>
          </p:nvPr>
        </p:nvPicPr>
        <p:blipFill>
          <a:blip r:embed="rId3" cstate="print">
            <a:extLst>
              <a:ext uri="{28A0092B-C50C-407E-A947-70E740481C1C}">
                <a14:useLocalDpi xmlns:a14="http://schemas.microsoft.com/office/drawing/2010/main" val="0"/>
              </a:ext>
            </a:extLst>
          </a:blip>
          <a:stretch>
            <a:fillRect/>
          </a:stretch>
        </p:blipFill>
        <p:spPr>
          <a:xfrm>
            <a:off x="7924800" y="6186820"/>
            <a:ext cx="1219200" cy="215567"/>
          </a:xfrm>
        </p:spPr>
      </p:pic>
      <p:pic>
        <p:nvPicPr>
          <p:cNvPr id="4" name="Grafik 3"/>
          <p:cNvPicPr>
            <a:picLocks noChangeAspect="1"/>
          </p:cNvPicPr>
          <p:nvPr/>
        </p:nvPicPr>
        <p:blipFill rotWithShape="1">
          <a:blip r:embed="rId4"/>
          <a:srcRect l="9913" t="19579" r="77631" b="24842"/>
          <a:stretch/>
        </p:blipFill>
        <p:spPr>
          <a:xfrm>
            <a:off x="1069769" y="159091"/>
            <a:ext cx="6594347" cy="6129956"/>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9870" y="362736"/>
            <a:ext cx="1580498" cy="891729"/>
          </a:xfrm>
          <a:prstGeom prst="rect">
            <a:avLst/>
          </a:prstGeom>
        </p:spPr>
      </p:pic>
      <p:sp>
        <p:nvSpPr>
          <p:cNvPr id="9" name="Fußzeilenplatzhalter 7"/>
          <p:cNvSpPr>
            <a:spLocks noGrp="1"/>
          </p:cNvSpPr>
          <p:nvPr>
            <p:ph type="ftr" sz="quarter" idx="11"/>
          </p:nvPr>
        </p:nvSpPr>
        <p:spPr>
          <a:xfrm>
            <a:off x="396000" y="6516000"/>
            <a:ext cx="5886000" cy="138499"/>
          </a:xfrm>
        </p:spPr>
        <p:txBody>
          <a:bodyPr/>
          <a:lstStyle/>
          <a:p>
            <a:r>
              <a:rPr lang="de-DE" dirty="0" smtClean="0"/>
              <a:t>Stand: 24. Januar 2024, Verbraucherzentrale Bundesverband e.V.</a:t>
            </a:r>
            <a:endParaRPr lang="de-DE" dirty="0"/>
          </a:p>
        </p:txBody>
      </p:sp>
    </p:spTree>
    <p:extLst>
      <p:ext uri="{BB962C8B-B14F-4D97-AF65-F5344CB8AC3E}">
        <p14:creationId xmlns:p14="http://schemas.microsoft.com/office/powerpoint/2010/main" val="2926181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p:cNvSpPr>
            <a:spLocks noGrp="1"/>
          </p:cNvSpPr>
          <p:nvPr>
            <p:ph type="body" sz="quarter" idx="19"/>
          </p:nvPr>
        </p:nvSpPr>
        <p:spPr>
          <a:solidFill>
            <a:srgbClr val="019BA5"/>
          </a:solidFill>
        </p:spPr>
        <p:txBody>
          <a:bodyPr/>
          <a:lstStyle/>
          <a:p>
            <a:endParaRPr lang="de-DE" dirty="0"/>
          </a:p>
        </p:txBody>
      </p:sp>
      <p:sp>
        <p:nvSpPr>
          <p:cNvPr id="12" name="Textplatzhalter 11"/>
          <p:cNvSpPr>
            <a:spLocks noGrp="1"/>
          </p:cNvSpPr>
          <p:nvPr>
            <p:ph type="body" sz="quarter" idx="15"/>
          </p:nvPr>
        </p:nvSpPr>
        <p:spPr>
          <a:solidFill>
            <a:srgbClr val="019BA5">
              <a:alpha val="75000"/>
            </a:srgbClr>
          </a:solidFill>
        </p:spPr>
        <p:txBody>
          <a:bodyPr/>
          <a:lstStyle/>
          <a:p>
            <a:endParaRPr lang="de-DE" dirty="0"/>
          </a:p>
        </p:txBody>
      </p:sp>
      <p:sp>
        <p:nvSpPr>
          <p:cNvPr id="8" name="Titel 7"/>
          <p:cNvSpPr>
            <a:spLocks noGrp="1"/>
          </p:cNvSpPr>
          <p:nvPr>
            <p:ph type="title"/>
          </p:nvPr>
        </p:nvSpPr>
        <p:spPr/>
        <p:txBody>
          <a:bodyPr/>
          <a:lstStyle/>
          <a:p>
            <a:r>
              <a:rPr lang="de-DE" dirty="0" smtClean="0"/>
              <a:t>Methode</a:t>
            </a:r>
            <a:endParaRPr lang="de-DE" dirty="0"/>
          </a:p>
        </p:txBody>
      </p:sp>
      <p:pic>
        <p:nvPicPr>
          <p:cNvPr id="9" name="Onlinebild-Platzhalter 4"/>
          <p:cNvPicPr>
            <a:picLocks noGrp="1" noChangeAspect="1"/>
          </p:cNvPicPr>
          <p:nvPr>
            <p:ph type="clipArt" sz="quarter" idx="18"/>
          </p:nvPr>
        </p:nvPicPr>
        <p:blipFill>
          <a:blip r:embed="rId3" cstate="print">
            <a:extLst>
              <a:ext uri="{28A0092B-C50C-407E-A947-70E740481C1C}">
                <a14:useLocalDpi xmlns:a14="http://schemas.microsoft.com/office/drawing/2010/main" val="0"/>
              </a:ext>
            </a:extLst>
          </a:blip>
          <a:stretch>
            <a:fillRect/>
          </a:stretch>
        </p:blipFill>
        <p:spPr>
          <a:xfrm>
            <a:off x="7924800" y="6175707"/>
            <a:ext cx="1219200" cy="215567"/>
          </a:xfrm>
        </p:spPr>
      </p:pic>
      <p:sp>
        <p:nvSpPr>
          <p:cNvPr id="7" name="Fußzeilenplatzhalter 7"/>
          <p:cNvSpPr>
            <a:spLocks noGrp="1"/>
          </p:cNvSpPr>
          <p:nvPr>
            <p:ph type="ftr" sz="quarter" idx="11"/>
          </p:nvPr>
        </p:nvSpPr>
        <p:spPr>
          <a:xfrm>
            <a:off x="396000" y="6516000"/>
            <a:ext cx="5886000" cy="138499"/>
          </a:xfrm>
        </p:spPr>
        <p:txBody>
          <a:bodyPr/>
          <a:lstStyle/>
          <a:p>
            <a:r>
              <a:rPr lang="de-DE" dirty="0" smtClean="0"/>
              <a:t>Stand: 24. Januar 2024, Verbraucherzentrale Bundesverband e.V.</a:t>
            </a:r>
            <a:endParaRPr lang="de-DE" dirty="0"/>
          </a:p>
        </p:txBody>
      </p:sp>
    </p:spTree>
    <p:extLst>
      <p:ext uri="{BB962C8B-B14F-4D97-AF65-F5344CB8AC3E}">
        <p14:creationId xmlns:p14="http://schemas.microsoft.com/office/powerpoint/2010/main" val="391317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platzhalter 1"/>
          <p:cNvSpPr>
            <a:spLocks noGrp="1"/>
          </p:cNvSpPr>
          <p:nvPr>
            <p:ph type="body" sz="quarter" idx="15"/>
          </p:nvPr>
        </p:nvSpPr>
        <p:spPr>
          <a:xfrm>
            <a:off x="-160" y="4267200"/>
            <a:ext cx="9144000" cy="2590800"/>
          </a:xfrm>
          <a:solidFill>
            <a:srgbClr val="019BA5">
              <a:alpha val="74902"/>
            </a:srgbClr>
          </a:solidFill>
        </p:spPr>
        <p:txBody>
          <a:bodyPr/>
          <a:lstStyle/>
          <a:p>
            <a:endParaRPr lang="de-DE" dirty="0"/>
          </a:p>
        </p:txBody>
      </p:sp>
      <p:sp>
        <p:nvSpPr>
          <p:cNvPr id="19" name="Titel 4"/>
          <p:cNvSpPr txBox="1">
            <a:spLocks/>
          </p:cNvSpPr>
          <p:nvPr/>
        </p:nvSpPr>
        <p:spPr>
          <a:xfrm>
            <a:off x="329592" y="4927036"/>
            <a:ext cx="6436970" cy="369332"/>
          </a:xfrm>
          <a:prstGeom prst="rect">
            <a:avLst/>
          </a:prstGeom>
        </p:spPr>
        <p:txBody>
          <a:bodyPr vert="horz" wrap="square" lIns="0" tIns="0" rIns="0" bIns="0" rtlCol="0" anchor="b">
            <a:spAutoFit/>
          </a:bodyPr>
          <a:lstStyle>
            <a:lvl1pPr algn="l" defTabSz="914400" rtl="0" eaLnBrk="1" latinLnBrk="0" hangingPunct="1">
              <a:spcBef>
                <a:spcPct val="0"/>
              </a:spcBef>
              <a:buNone/>
              <a:defRPr lang="de-DE" sz="1400" b="1" i="0" kern="1200" cap="none" baseline="0">
                <a:solidFill>
                  <a:schemeClr val="bg1"/>
                </a:solidFill>
                <a:latin typeface="Arial" panose="020B0604020202020204" pitchFamily="34" charset="0"/>
                <a:ea typeface="MS PGothic" pitchFamily="34" charset="-128"/>
                <a:cs typeface="Arial" panose="020B0604020202020204" pitchFamily="34" charset="0"/>
              </a:defRPr>
            </a:lvl1pPr>
          </a:lstStyle>
          <a:p>
            <a:r>
              <a:rPr lang="de-DE" sz="2400" cap="all" dirty="0" smtClean="0"/>
              <a:t>Infografiken </a:t>
            </a:r>
          </a:p>
        </p:txBody>
      </p:sp>
      <p:sp>
        <p:nvSpPr>
          <p:cNvPr id="20" name="Untertitel 5"/>
          <p:cNvSpPr txBox="1">
            <a:spLocks/>
          </p:cNvSpPr>
          <p:nvPr/>
        </p:nvSpPr>
        <p:spPr>
          <a:xfrm>
            <a:off x="329591" y="5515054"/>
            <a:ext cx="8743129" cy="249812"/>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400" b="0" kern="1200" cap="none" baseline="0">
                <a:solidFill>
                  <a:schemeClr val="bg1"/>
                </a:solidFill>
                <a:latin typeface="Arial" panose="020B0604020202020204" pitchFamily="34" charset="0"/>
                <a:ea typeface="MS PGothic" pitchFamily="34" charset="-128"/>
                <a:cs typeface="Arial" panose="020B0604020202020204" pitchFamily="34" charset="0"/>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360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612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360000" indent="-324000" algn="l" defTabSz="914400" rtl="0" eaLnBrk="1" latinLnBrk="0" hangingPunct="1">
              <a:lnSpc>
                <a:spcPct val="110000"/>
              </a:lnSpc>
              <a:spcBef>
                <a:spcPts val="0"/>
              </a:spcBef>
              <a:spcAft>
                <a:spcPts val="600"/>
              </a:spcAft>
              <a:buFontTx/>
              <a:buBlip>
                <a:blip r:embed="rId3"/>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600" noProof="1" smtClean="0"/>
              <a:t>Grundlagen des Designs und Vorstellung einer freien Plattform</a:t>
            </a:r>
            <a:endParaRPr lang="de-DE" sz="1600" noProof="1"/>
          </a:p>
        </p:txBody>
      </p:sp>
      <p:pic>
        <p:nvPicPr>
          <p:cNvPr id="3" name="Onlinebild-Platzhalter 2"/>
          <p:cNvPicPr>
            <a:picLocks noGrp="1" noChangeAspect="1"/>
          </p:cNvPicPr>
          <p:nvPr>
            <p:ph type="clipArt" sz="quarter" idx="17"/>
          </p:nvPr>
        </p:nvPicPr>
        <p:blipFill>
          <a:blip r:embed="rId4" cstate="print">
            <a:extLst>
              <a:ext uri="{28A0092B-C50C-407E-A947-70E740481C1C}">
                <a14:useLocalDpi xmlns:a14="http://schemas.microsoft.com/office/drawing/2010/main" val="0"/>
              </a:ext>
            </a:extLst>
          </a:blip>
          <a:stretch>
            <a:fillRect/>
          </a:stretch>
        </p:blipFill>
        <p:spPr>
          <a:xfrm>
            <a:off x="6624478" y="3820901"/>
            <a:ext cx="2519362" cy="445450"/>
          </a:xfrm>
        </p:spPr>
      </p:pic>
      <p:sp>
        <p:nvSpPr>
          <p:cNvPr id="11" name="Inhaltsplatzhalter 4"/>
          <p:cNvSpPr txBox="1">
            <a:spLocks/>
          </p:cNvSpPr>
          <p:nvPr/>
        </p:nvSpPr>
        <p:spPr>
          <a:xfrm>
            <a:off x="6513881" y="179697"/>
            <a:ext cx="2558839" cy="236988"/>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400" b="0" kern="1200" cap="none" baseline="0">
                <a:solidFill>
                  <a:schemeClr val="bg1"/>
                </a:solidFill>
                <a:latin typeface="Arial" panose="020B0604020202020204" pitchFamily="34" charset="0"/>
                <a:ea typeface="MS PGothic" pitchFamily="34" charset="-128"/>
                <a:cs typeface="Arial" panose="020B0604020202020204" pitchFamily="34" charset="0"/>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360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612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360000" indent="-324000" algn="l" defTabSz="914400" rtl="0" eaLnBrk="1" latinLnBrk="0" hangingPunct="1">
              <a:lnSpc>
                <a:spcPct val="110000"/>
              </a:lnSpc>
              <a:spcBef>
                <a:spcPts val="0"/>
              </a:spcBef>
              <a:spcAft>
                <a:spcPts val="600"/>
              </a:spcAft>
              <a:buFontTx/>
              <a:buBlip>
                <a:blip r:embed="rId3"/>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b="1" dirty="0" smtClean="0">
                <a:solidFill>
                  <a:srgbClr val="6B368A"/>
                </a:solidFill>
              </a:rPr>
              <a:t>www.verbraucherchecker.de</a:t>
            </a:r>
            <a:endParaRPr lang="de-DE" b="1" dirty="0">
              <a:solidFill>
                <a:srgbClr val="6B368A"/>
              </a:solidFill>
            </a:endParaRPr>
          </a:p>
        </p:txBody>
      </p:sp>
      <p:pic>
        <p:nvPicPr>
          <p:cNvPr id="12" name="Inhaltsplatzhalter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619" y="-160231"/>
            <a:ext cx="6300841" cy="4711700"/>
          </a:xfrm>
          <a:prstGeom prst="rect">
            <a:avLst/>
          </a:prstGeom>
        </p:spPr>
      </p:pic>
      <p:sp>
        <p:nvSpPr>
          <p:cNvPr id="9" name="Fußzeilenplatzhalter 7"/>
          <p:cNvSpPr>
            <a:spLocks noGrp="1"/>
          </p:cNvSpPr>
          <p:nvPr>
            <p:ph type="ftr" sz="quarter" idx="11"/>
          </p:nvPr>
        </p:nvSpPr>
        <p:spPr>
          <a:xfrm>
            <a:off x="396000" y="6516000"/>
            <a:ext cx="5886000" cy="138499"/>
          </a:xfrm>
        </p:spPr>
        <p:txBody>
          <a:bodyPr/>
          <a:lstStyle/>
          <a:p>
            <a:r>
              <a:rPr lang="de-DE" dirty="0" smtClean="0"/>
              <a:t>Stand: 24. Januar 2024, Verbraucherzentrale Bundesverband e.V.</a:t>
            </a:r>
            <a:endParaRPr lang="de-DE" dirty="0"/>
          </a:p>
        </p:txBody>
      </p:sp>
    </p:spTree>
    <p:extLst>
      <p:ext uri="{BB962C8B-B14F-4D97-AF65-F5344CB8AC3E}">
        <p14:creationId xmlns:p14="http://schemas.microsoft.com/office/powerpoint/2010/main" val="37653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sz="quarter" idx="15"/>
          </p:nvPr>
        </p:nvSpPr>
        <p:spPr>
          <a:solidFill>
            <a:srgbClr val="019BA5"/>
          </a:solidFill>
        </p:spPr>
        <p:txBody>
          <a:bodyPr/>
          <a:lstStyle/>
          <a:p>
            <a:endParaRPr lang="de-DE" dirty="0"/>
          </a:p>
        </p:txBody>
      </p:sp>
      <p:sp>
        <p:nvSpPr>
          <p:cNvPr id="9" name="Titel 8"/>
          <p:cNvSpPr>
            <a:spLocks noGrp="1"/>
          </p:cNvSpPr>
          <p:nvPr>
            <p:ph type="title"/>
          </p:nvPr>
        </p:nvSpPr>
        <p:spPr/>
        <p:txBody>
          <a:bodyPr/>
          <a:lstStyle/>
          <a:p>
            <a:r>
              <a:rPr lang="de-DE" dirty="0" smtClean="0"/>
              <a:t>Infografiken erstellen</a:t>
            </a:r>
            <a:endParaRPr lang="de-DE" dirty="0"/>
          </a:p>
        </p:txBody>
      </p:sp>
      <p:pic>
        <p:nvPicPr>
          <p:cNvPr id="2" name="Onlinebild-Platzhalter 1"/>
          <p:cNvPicPr>
            <a:picLocks noGrp="1" noChangeAspect="1"/>
          </p:cNvPicPr>
          <p:nvPr>
            <p:ph type="clipArt" sz="quarter" idx="18"/>
          </p:nvPr>
        </p:nvPicPr>
        <p:blipFill>
          <a:blip r:embed="rId3" cstate="print">
            <a:extLst>
              <a:ext uri="{28A0092B-C50C-407E-A947-70E740481C1C}">
                <a14:useLocalDpi xmlns:a14="http://schemas.microsoft.com/office/drawing/2010/main" val="0"/>
              </a:ext>
            </a:extLst>
          </a:blip>
          <a:stretch>
            <a:fillRect/>
          </a:stretch>
        </p:blipFill>
        <p:spPr>
          <a:xfrm>
            <a:off x="7924800" y="6171234"/>
            <a:ext cx="1219200" cy="215567"/>
          </a:xfrm>
        </p:spPr>
      </p:pic>
      <p:sp>
        <p:nvSpPr>
          <p:cNvPr id="8" name="Fußzeilenplatzhalter 7"/>
          <p:cNvSpPr>
            <a:spLocks noGrp="1"/>
          </p:cNvSpPr>
          <p:nvPr>
            <p:ph type="ftr" sz="quarter" idx="11"/>
          </p:nvPr>
        </p:nvSpPr>
        <p:spPr>
          <a:xfrm>
            <a:off x="396000" y="6516000"/>
            <a:ext cx="5886000" cy="138499"/>
          </a:xfrm>
        </p:spPr>
        <p:txBody>
          <a:bodyPr/>
          <a:lstStyle/>
          <a:p>
            <a:r>
              <a:rPr lang="de-DE" dirty="0" smtClean="0"/>
              <a:t>Stand: 24. Januar 2024, Verbraucherzentrale Bundesverband e.V.</a:t>
            </a:r>
            <a:endParaRPr lang="de-DE" dirty="0"/>
          </a:p>
        </p:txBody>
      </p:sp>
      <p:pic>
        <p:nvPicPr>
          <p:cNvPr id="5" name="Inhaltsplatzhalter 4"/>
          <p:cNvPicPr>
            <a:picLocks noGrp="1" noChangeAspect="1"/>
          </p:cNvPicPr>
          <p:nvPr>
            <p:ph idx="1"/>
          </p:nvPr>
        </p:nvPicPr>
        <p:blipFill rotWithShape="1">
          <a:blip r:embed="rId4"/>
          <a:srcRect l="2019" t="13498" r="63578" b="16841"/>
          <a:stretch/>
        </p:blipFill>
        <p:spPr>
          <a:xfrm>
            <a:off x="487679" y="1218472"/>
            <a:ext cx="8056159" cy="4587968"/>
          </a:xfrm>
          <a:prstGeom prst="rect">
            <a:avLst/>
          </a:prstGeom>
        </p:spPr>
      </p:pic>
    </p:spTree>
    <p:extLst>
      <p:ext uri="{BB962C8B-B14F-4D97-AF65-F5344CB8AC3E}">
        <p14:creationId xmlns:p14="http://schemas.microsoft.com/office/powerpoint/2010/main" val="4076249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a:solidFill>
            <a:srgbClr val="019BA5">
              <a:alpha val="75000"/>
            </a:srgbClr>
          </a:solidFill>
        </p:spPr>
        <p:txBody>
          <a:bodyPr/>
          <a:lstStyle/>
          <a:p>
            <a:endParaRPr lang="de-DE" dirty="0"/>
          </a:p>
        </p:txBody>
      </p:sp>
      <p:sp>
        <p:nvSpPr>
          <p:cNvPr id="3" name="Titel 2"/>
          <p:cNvSpPr>
            <a:spLocks noGrp="1"/>
          </p:cNvSpPr>
          <p:nvPr>
            <p:ph type="title"/>
          </p:nvPr>
        </p:nvSpPr>
        <p:spPr/>
        <p:txBody>
          <a:bodyPr/>
          <a:lstStyle/>
          <a:p>
            <a:r>
              <a:rPr lang="de-DE" dirty="0" smtClean="0"/>
              <a:t>Inhalt und Ablauf</a:t>
            </a:r>
            <a:endParaRPr lang="de-DE" dirty="0"/>
          </a:p>
        </p:txBody>
      </p:sp>
      <p:sp>
        <p:nvSpPr>
          <p:cNvPr id="4" name="Inhaltsplatzhalter 3"/>
          <p:cNvSpPr>
            <a:spLocks noGrp="1"/>
          </p:cNvSpPr>
          <p:nvPr>
            <p:ph idx="1"/>
          </p:nvPr>
        </p:nvSpPr>
        <p:spPr>
          <a:xfrm>
            <a:off x="396000" y="1243965"/>
            <a:ext cx="8349537" cy="1661993"/>
          </a:xfrm>
        </p:spPr>
        <p:txBody>
          <a:bodyPr/>
          <a:lstStyle/>
          <a:p>
            <a:pPr marL="285750" indent="-285750">
              <a:lnSpc>
                <a:spcPct val="200000"/>
              </a:lnSpc>
              <a:spcAft>
                <a:spcPts val="0"/>
              </a:spcAft>
              <a:buFont typeface="Wingdings" panose="05000000000000000000" pitchFamily="2" charset="2"/>
              <a:buChar char=""/>
            </a:pPr>
            <a:r>
              <a:rPr lang="de-DE" cap="none" dirty="0">
                <a:solidFill>
                  <a:srgbClr val="019BA5"/>
                </a:solidFill>
              </a:rPr>
              <a:t>Kriterien </a:t>
            </a:r>
            <a:r>
              <a:rPr lang="de-DE" cap="none" dirty="0" smtClean="0">
                <a:solidFill>
                  <a:srgbClr val="019BA5"/>
                </a:solidFill>
              </a:rPr>
              <a:t>von </a:t>
            </a:r>
            <a:r>
              <a:rPr lang="de-DE" cap="none" dirty="0">
                <a:solidFill>
                  <a:srgbClr val="019BA5"/>
                </a:solidFill>
              </a:rPr>
              <a:t>Gütesiegel </a:t>
            </a:r>
            <a:r>
              <a:rPr lang="de-DE" cap="none" dirty="0" smtClean="0">
                <a:solidFill>
                  <a:srgbClr val="019BA5"/>
                </a:solidFill>
              </a:rPr>
              <a:t>und Kennzeichnungen bei Lebensmitteln</a:t>
            </a:r>
          </a:p>
          <a:p>
            <a:pPr marL="645750" lvl="2" indent="-285750">
              <a:lnSpc>
                <a:spcPct val="200000"/>
              </a:lnSpc>
              <a:spcAft>
                <a:spcPts val="0"/>
              </a:spcAft>
              <a:buFont typeface="Symbol" panose="05050102010706020507" pitchFamily="18" charset="2"/>
              <a:buChar char="-"/>
            </a:pPr>
            <a:r>
              <a:rPr lang="de-DE" dirty="0">
                <a:solidFill>
                  <a:schemeClr val="dk1"/>
                </a:solidFill>
              </a:rPr>
              <a:t>Bedeutung von Gütesiegeln und Kennzeichnungen für </a:t>
            </a:r>
            <a:r>
              <a:rPr lang="de-DE" dirty="0" smtClean="0">
                <a:solidFill>
                  <a:schemeClr val="dk1"/>
                </a:solidFill>
              </a:rPr>
              <a:t>Werbezwecke, Grundlagen </a:t>
            </a:r>
            <a:r>
              <a:rPr lang="de-DE" dirty="0">
                <a:solidFill>
                  <a:schemeClr val="dk1"/>
                </a:solidFill>
              </a:rPr>
              <a:t>des Grafikdesigns</a:t>
            </a:r>
            <a:endParaRPr lang="de-DE" b="0" cap="none" dirty="0"/>
          </a:p>
        </p:txBody>
      </p:sp>
      <p:pic>
        <p:nvPicPr>
          <p:cNvPr id="5" name="Onlinebild-Platzhalter 4"/>
          <p:cNvPicPr>
            <a:picLocks noGrp="1" noChangeAspect="1"/>
          </p:cNvPicPr>
          <p:nvPr>
            <p:ph type="clipArt" sz="quarter" idx="18"/>
          </p:nvPr>
        </p:nvPicPr>
        <p:blipFill>
          <a:blip r:embed="rId3" cstate="print">
            <a:extLst>
              <a:ext uri="{28A0092B-C50C-407E-A947-70E740481C1C}">
                <a14:useLocalDpi xmlns:a14="http://schemas.microsoft.com/office/drawing/2010/main" val="0"/>
              </a:ext>
            </a:extLst>
          </a:blip>
          <a:stretch>
            <a:fillRect/>
          </a:stretch>
        </p:blipFill>
        <p:spPr>
          <a:xfrm>
            <a:off x="7924800" y="6175707"/>
            <a:ext cx="1219200" cy="215567"/>
          </a:xfrm>
        </p:spPr>
      </p:pic>
      <p:sp>
        <p:nvSpPr>
          <p:cNvPr id="8" name="Inhaltsplatzhalter 3"/>
          <p:cNvSpPr txBox="1">
            <a:spLocks/>
          </p:cNvSpPr>
          <p:nvPr/>
        </p:nvSpPr>
        <p:spPr>
          <a:xfrm>
            <a:off x="2158737" y="3289910"/>
            <a:ext cx="6586801" cy="2769989"/>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800" b="1" kern="1200" cap="all" baseline="0">
                <a:solidFill>
                  <a:schemeClr val="tx1"/>
                </a:solidFill>
                <a:latin typeface="Arial" panose="020B0604020202020204" pitchFamily="34" charset="0"/>
                <a:ea typeface="MS PGothic" pitchFamily="34" charset="-128"/>
                <a:cs typeface="Arial" panose="020B0604020202020204" pitchFamily="34" charset="0"/>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360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612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360000" indent="-324000" algn="l" defTabSz="914400" rtl="0" eaLnBrk="1" latinLnBrk="0" hangingPunct="1">
              <a:lnSpc>
                <a:spcPct val="110000"/>
              </a:lnSpc>
              <a:spcBef>
                <a:spcPts val="0"/>
              </a:spcBef>
              <a:spcAft>
                <a:spcPts val="600"/>
              </a:spcAft>
              <a:buFontTx/>
              <a:buBlip>
                <a:blip r:embed="rId4"/>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ct val="200000"/>
              </a:lnSpc>
              <a:spcAft>
                <a:spcPts val="0"/>
              </a:spcAft>
              <a:buFont typeface="Wingdings" panose="05000000000000000000" pitchFamily="2" charset="2"/>
              <a:buChar char="ü"/>
            </a:pPr>
            <a:r>
              <a:rPr lang="de-DE" cap="none" dirty="0">
                <a:solidFill>
                  <a:srgbClr val="019BA5"/>
                </a:solidFill>
              </a:rPr>
              <a:t>Warm-up</a:t>
            </a:r>
            <a:r>
              <a:rPr lang="de-DE" b="0" cap="none" dirty="0">
                <a:solidFill>
                  <a:schemeClr val="dk1"/>
                </a:solidFill>
              </a:rPr>
              <a:t> </a:t>
            </a:r>
            <a:r>
              <a:rPr lang="de-DE" b="0" cap="none" dirty="0" smtClean="0">
                <a:solidFill>
                  <a:schemeClr val="dk1"/>
                </a:solidFill>
              </a:rPr>
              <a:t>Gütesiegel </a:t>
            </a:r>
            <a:r>
              <a:rPr lang="de-DE" b="0" cap="none" dirty="0">
                <a:solidFill>
                  <a:schemeClr val="dk1"/>
                </a:solidFill>
              </a:rPr>
              <a:t>und </a:t>
            </a:r>
            <a:r>
              <a:rPr lang="de-DE" b="0" cap="none" dirty="0" smtClean="0">
                <a:solidFill>
                  <a:schemeClr val="dk1"/>
                </a:solidFill>
              </a:rPr>
              <a:t>Kennzeichnungen – was ich weiß…</a:t>
            </a:r>
            <a:endParaRPr lang="de-DE" b="0" cap="none" dirty="0">
              <a:solidFill>
                <a:schemeClr val="dk1"/>
              </a:solidFill>
            </a:endParaRPr>
          </a:p>
          <a:p>
            <a:pPr marL="285750" indent="-285750">
              <a:lnSpc>
                <a:spcPct val="200000"/>
              </a:lnSpc>
              <a:spcAft>
                <a:spcPts val="0"/>
              </a:spcAft>
              <a:buFont typeface="Wingdings" panose="05000000000000000000" pitchFamily="2" charset="2"/>
              <a:buChar char="ü"/>
            </a:pPr>
            <a:r>
              <a:rPr lang="de-DE" cap="none" dirty="0" smtClean="0">
                <a:solidFill>
                  <a:srgbClr val="019BA5"/>
                </a:solidFill>
              </a:rPr>
              <a:t>Fakten:</a:t>
            </a:r>
            <a:r>
              <a:rPr lang="de-DE" b="0" cap="none" dirty="0" smtClean="0">
                <a:solidFill>
                  <a:schemeClr val="dk1"/>
                </a:solidFill>
              </a:rPr>
              <a:t> nationale </a:t>
            </a:r>
            <a:r>
              <a:rPr lang="de-DE" b="0" cap="none" dirty="0">
                <a:solidFill>
                  <a:schemeClr val="dk1"/>
                </a:solidFill>
              </a:rPr>
              <a:t>und </a:t>
            </a:r>
            <a:r>
              <a:rPr lang="de-DE" b="0" cap="none" dirty="0" smtClean="0">
                <a:solidFill>
                  <a:schemeClr val="dk1"/>
                </a:solidFill>
              </a:rPr>
              <a:t>internationale Gütesiegel genauer kennenlernen</a:t>
            </a:r>
            <a:endParaRPr lang="de-DE" b="0" cap="none" dirty="0">
              <a:solidFill>
                <a:schemeClr val="dk1"/>
              </a:solidFill>
            </a:endParaRPr>
          </a:p>
          <a:p>
            <a:pPr marL="285750" indent="-285750">
              <a:lnSpc>
                <a:spcPct val="200000"/>
              </a:lnSpc>
              <a:spcAft>
                <a:spcPts val="0"/>
              </a:spcAft>
              <a:buFont typeface="Wingdings" panose="05000000000000000000" pitchFamily="2" charset="2"/>
              <a:buChar char="ü"/>
            </a:pPr>
            <a:r>
              <a:rPr lang="de-DE" cap="none" dirty="0">
                <a:solidFill>
                  <a:srgbClr val="019BA5"/>
                </a:solidFill>
              </a:rPr>
              <a:t>Methode:</a:t>
            </a:r>
            <a:r>
              <a:rPr lang="de-DE" cap="none" dirty="0">
                <a:solidFill>
                  <a:schemeClr val="dk1"/>
                </a:solidFill>
              </a:rPr>
              <a:t> </a:t>
            </a:r>
            <a:r>
              <a:rPr lang="de-DE" b="0" cap="none" dirty="0">
                <a:solidFill>
                  <a:schemeClr val="dk1"/>
                </a:solidFill>
              </a:rPr>
              <a:t>Infografik </a:t>
            </a:r>
            <a:r>
              <a:rPr lang="de-DE" b="0" cap="none" dirty="0" smtClean="0">
                <a:solidFill>
                  <a:schemeClr val="dk1"/>
                </a:solidFill>
              </a:rPr>
              <a:t>mit freiem Design-Programm </a:t>
            </a:r>
            <a:r>
              <a:rPr lang="de-DE" b="0" cap="none" dirty="0">
                <a:solidFill>
                  <a:schemeClr val="dk1"/>
                </a:solidFill>
              </a:rPr>
              <a:t>erstellen </a:t>
            </a:r>
            <a:endParaRPr lang="de-DE" b="0" cap="none" dirty="0" smtClean="0">
              <a:solidFill>
                <a:schemeClr val="dk1"/>
              </a:solidFill>
            </a:endParaRPr>
          </a:p>
          <a:p>
            <a:pPr marL="285750" indent="-285750">
              <a:lnSpc>
                <a:spcPct val="200000"/>
              </a:lnSpc>
              <a:spcAft>
                <a:spcPts val="0"/>
              </a:spcAft>
              <a:buFont typeface="Wingdings" panose="05000000000000000000" pitchFamily="2" charset="2"/>
              <a:buChar char="ü"/>
            </a:pPr>
            <a:r>
              <a:rPr lang="de-DE" cap="none" dirty="0" smtClean="0">
                <a:solidFill>
                  <a:srgbClr val="019BA5"/>
                </a:solidFill>
              </a:rPr>
              <a:t>Abschluss</a:t>
            </a:r>
            <a:r>
              <a:rPr lang="de-DE" cap="none" dirty="0">
                <a:solidFill>
                  <a:srgbClr val="019BA5"/>
                </a:solidFill>
              </a:rPr>
              <a:t>: </a:t>
            </a:r>
            <a:r>
              <a:rPr lang="de-DE" b="0" cap="none" dirty="0"/>
              <a:t>Blitzlicht – Was ich mir von heute </a:t>
            </a:r>
            <a:r>
              <a:rPr lang="de-DE" b="0" cap="none" dirty="0" smtClean="0"/>
              <a:t>mitnehme…</a:t>
            </a:r>
            <a:endParaRPr lang="de-DE" b="0" cap="none" dirty="0"/>
          </a:p>
        </p:txBody>
      </p:sp>
      <p:sp>
        <p:nvSpPr>
          <p:cNvPr id="6" name="Rechteck 5"/>
          <p:cNvSpPr/>
          <p:nvPr/>
        </p:nvSpPr>
        <p:spPr>
          <a:xfrm>
            <a:off x="396001" y="4420989"/>
            <a:ext cx="1212871" cy="369332"/>
          </a:xfrm>
          <a:prstGeom prst="rect">
            <a:avLst/>
          </a:prstGeom>
        </p:spPr>
        <p:txBody>
          <a:bodyPr wrap="square">
            <a:spAutoFit/>
          </a:bodyPr>
          <a:lstStyle/>
          <a:p>
            <a:r>
              <a:rPr lang="de-DE" b="1" dirty="0" smtClean="0"/>
              <a:t>Ablauf:</a:t>
            </a:r>
            <a:endParaRPr lang="de-DE" b="1" dirty="0"/>
          </a:p>
        </p:txBody>
      </p:sp>
      <p:cxnSp>
        <p:nvCxnSpPr>
          <p:cNvPr id="10" name="Gerader Verbinder 9"/>
          <p:cNvCxnSpPr/>
          <p:nvPr/>
        </p:nvCxnSpPr>
        <p:spPr>
          <a:xfrm flipV="1">
            <a:off x="1385740" y="3742441"/>
            <a:ext cx="707010" cy="9225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flipV="1">
            <a:off x="1385740" y="4204355"/>
            <a:ext cx="707010" cy="460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1385740" y="4664983"/>
            <a:ext cx="707010" cy="11433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a:off x="1385740" y="4664983"/>
            <a:ext cx="772997" cy="569957"/>
          </a:xfrm>
          <a:prstGeom prst="line">
            <a:avLst/>
          </a:prstGeom>
        </p:spPr>
        <p:style>
          <a:lnRef idx="1">
            <a:schemeClr val="accent1"/>
          </a:lnRef>
          <a:fillRef idx="0">
            <a:schemeClr val="accent1"/>
          </a:fillRef>
          <a:effectRef idx="0">
            <a:schemeClr val="accent1"/>
          </a:effectRef>
          <a:fontRef idx="minor">
            <a:schemeClr val="tx1"/>
          </a:fontRef>
        </p:style>
      </p:cxnSp>
      <p:sp>
        <p:nvSpPr>
          <p:cNvPr id="15" name="Fußzeilenplatzhalter 7"/>
          <p:cNvSpPr>
            <a:spLocks noGrp="1"/>
          </p:cNvSpPr>
          <p:nvPr>
            <p:ph type="ftr" sz="quarter" idx="11"/>
          </p:nvPr>
        </p:nvSpPr>
        <p:spPr>
          <a:xfrm>
            <a:off x="396000" y="6516000"/>
            <a:ext cx="5886000" cy="138499"/>
          </a:xfrm>
        </p:spPr>
        <p:txBody>
          <a:bodyPr/>
          <a:lstStyle/>
          <a:p>
            <a:r>
              <a:rPr lang="de-DE" dirty="0" smtClean="0"/>
              <a:t>Stand: 24. Januar 2024, Verbraucherzentrale Bundesverband e.V.</a:t>
            </a:r>
            <a:endParaRPr lang="de-DE" dirty="0"/>
          </a:p>
        </p:txBody>
      </p:sp>
    </p:spTree>
    <p:extLst>
      <p:ext uri="{BB962C8B-B14F-4D97-AF65-F5344CB8AC3E}">
        <p14:creationId xmlns:p14="http://schemas.microsoft.com/office/powerpoint/2010/main" val="2158328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a:solidFill>
            <a:srgbClr val="019BA5">
              <a:alpha val="75000"/>
            </a:srgbClr>
          </a:solidFill>
        </p:spPr>
        <p:txBody>
          <a:bodyPr/>
          <a:lstStyle/>
          <a:p>
            <a:endParaRPr lang="de-DE" dirty="0"/>
          </a:p>
        </p:txBody>
      </p:sp>
      <p:sp>
        <p:nvSpPr>
          <p:cNvPr id="3" name="Titel 2"/>
          <p:cNvSpPr>
            <a:spLocks noGrp="1"/>
          </p:cNvSpPr>
          <p:nvPr>
            <p:ph type="title"/>
          </p:nvPr>
        </p:nvSpPr>
        <p:spPr/>
        <p:txBody>
          <a:bodyPr/>
          <a:lstStyle/>
          <a:p>
            <a:r>
              <a:rPr lang="de-DE" dirty="0" smtClean="0"/>
              <a:t>Aufgabenstellung</a:t>
            </a:r>
            <a:endParaRPr lang="de-DE" dirty="0"/>
          </a:p>
        </p:txBody>
      </p:sp>
      <p:sp>
        <p:nvSpPr>
          <p:cNvPr id="4" name="Inhaltsplatzhalter 3"/>
          <p:cNvSpPr>
            <a:spLocks noGrp="1"/>
          </p:cNvSpPr>
          <p:nvPr>
            <p:ph idx="1"/>
          </p:nvPr>
        </p:nvSpPr>
        <p:spPr>
          <a:xfrm>
            <a:off x="396000" y="1427524"/>
            <a:ext cx="8349538" cy="2163669"/>
          </a:xfrm>
        </p:spPr>
        <p:txBody>
          <a:bodyPr/>
          <a:lstStyle/>
          <a:p>
            <a:pPr>
              <a:lnSpc>
                <a:spcPct val="150000"/>
              </a:lnSpc>
            </a:pPr>
            <a:r>
              <a:rPr lang="de-DE" b="0" cap="none" dirty="0" smtClean="0"/>
              <a:t>Geht </a:t>
            </a:r>
            <a:r>
              <a:rPr lang="de-DE" b="0" cap="none" dirty="0"/>
              <a:t>auf </a:t>
            </a:r>
            <a:r>
              <a:rPr lang="de-DE" cap="none" dirty="0" smtClean="0">
                <a:solidFill>
                  <a:srgbClr val="019BA5"/>
                </a:solidFill>
              </a:rPr>
              <a:t>https</a:t>
            </a:r>
            <a:r>
              <a:rPr lang="de-DE" cap="none" dirty="0">
                <a:solidFill>
                  <a:srgbClr val="019BA5"/>
                </a:solidFill>
              </a:rPr>
              <a:t>://draw.kits.blog/. </a:t>
            </a:r>
            <a:endParaRPr lang="de-DE" cap="none" dirty="0" smtClean="0">
              <a:solidFill>
                <a:srgbClr val="019BA5"/>
              </a:solidFill>
            </a:endParaRPr>
          </a:p>
          <a:p>
            <a:pPr>
              <a:lnSpc>
                <a:spcPct val="150000"/>
              </a:lnSpc>
            </a:pPr>
            <a:r>
              <a:rPr lang="de-DE" b="0" cap="none" dirty="0" smtClean="0"/>
              <a:t>Nehmt </a:t>
            </a:r>
            <a:r>
              <a:rPr lang="de-DE" b="0" cap="none" dirty="0"/>
              <a:t>die von euch zusammengestellten </a:t>
            </a:r>
            <a:endParaRPr lang="de-DE" b="0" cap="none" dirty="0" smtClean="0"/>
          </a:p>
          <a:p>
            <a:pPr>
              <a:lnSpc>
                <a:spcPct val="150000"/>
              </a:lnSpc>
            </a:pPr>
            <a:r>
              <a:rPr lang="de-DE" b="0" cap="none" dirty="0" smtClean="0"/>
              <a:t>Informationen </a:t>
            </a:r>
            <a:r>
              <a:rPr lang="de-DE" b="0" cap="none" dirty="0"/>
              <a:t>und </a:t>
            </a:r>
            <a:r>
              <a:rPr lang="de-DE" cap="none" dirty="0" smtClean="0">
                <a:solidFill>
                  <a:srgbClr val="019BA5"/>
                </a:solidFill>
              </a:rPr>
              <a:t>gestaltet </a:t>
            </a:r>
            <a:r>
              <a:rPr lang="de-DE" cap="none" dirty="0">
                <a:solidFill>
                  <a:srgbClr val="019BA5"/>
                </a:solidFill>
              </a:rPr>
              <a:t>damit eine Infografik</a:t>
            </a:r>
            <a:r>
              <a:rPr lang="de-DE" b="0" cap="none" dirty="0">
                <a:solidFill>
                  <a:srgbClr val="019BA5"/>
                </a:solidFill>
              </a:rPr>
              <a:t>. </a:t>
            </a:r>
            <a:endParaRPr lang="de-DE" b="0" cap="none" dirty="0" smtClean="0">
              <a:solidFill>
                <a:srgbClr val="019BA5"/>
              </a:solidFill>
            </a:endParaRPr>
          </a:p>
          <a:p>
            <a:endParaRPr lang="de-DE" dirty="0" smtClean="0"/>
          </a:p>
          <a:p>
            <a:r>
              <a:rPr lang="de-DE" b="0" cap="none" dirty="0" smtClean="0"/>
              <a:t>Hier ein Beispiel für euch:</a:t>
            </a:r>
            <a:endParaRPr lang="de-DE" dirty="0"/>
          </a:p>
        </p:txBody>
      </p:sp>
      <p:pic>
        <p:nvPicPr>
          <p:cNvPr id="5" name="Onlinebild-Platzhalter 4"/>
          <p:cNvPicPr>
            <a:picLocks noGrp="1" noChangeAspect="1"/>
          </p:cNvPicPr>
          <p:nvPr>
            <p:ph type="clipArt" sz="quarter" idx="18"/>
          </p:nvPr>
        </p:nvPicPr>
        <p:blipFill>
          <a:blip r:embed="rId3" cstate="print">
            <a:extLst>
              <a:ext uri="{28A0092B-C50C-407E-A947-70E740481C1C}">
                <a14:useLocalDpi xmlns:a14="http://schemas.microsoft.com/office/drawing/2010/main" val="0"/>
              </a:ext>
            </a:extLst>
          </a:blip>
          <a:stretch>
            <a:fillRect/>
          </a:stretch>
        </p:blipFill>
        <p:spPr>
          <a:xfrm>
            <a:off x="7924800" y="6171234"/>
            <a:ext cx="1219200" cy="215567"/>
          </a:xfrm>
        </p:spPr>
      </p:pic>
      <p:sp>
        <p:nvSpPr>
          <p:cNvPr id="8" name="Fußzeilenplatzhalter 7"/>
          <p:cNvSpPr>
            <a:spLocks noGrp="1"/>
          </p:cNvSpPr>
          <p:nvPr>
            <p:ph type="ftr" sz="quarter" idx="11"/>
          </p:nvPr>
        </p:nvSpPr>
        <p:spPr>
          <a:xfrm>
            <a:off x="396000" y="6516000"/>
            <a:ext cx="5886000" cy="138499"/>
          </a:xfrm>
        </p:spPr>
        <p:txBody>
          <a:bodyPr/>
          <a:lstStyle/>
          <a:p>
            <a:r>
              <a:rPr lang="de-DE" dirty="0" smtClean="0"/>
              <a:t>Stand: 24. Januar 2024, Verbraucherzentrale Bundesverband e.V.</a:t>
            </a:r>
            <a:endParaRPr lang="de-DE" dirty="0"/>
          </a:p>
        </p:txBody>
      </p:sp>
      <p:pic>
        <p:nvPicPr>
          <p:cNvPr id="9" name="Grafik 8"/>
          <p:cNvPicPr>
            <a:picLocks noChangeAspect="1"/>
          </p:cNvPicPr>
          <p:nvPr/>
        </p:nvPicPr>
        <p:blipFill>
          <a:blip r:embed="rId4"/>
          <a:stretch>
            <a:fillRect/>
          </a:stretch>
        </p:blipFill>
        <p:spPr>
          <a:xfrm>
            <a:off x="396000" y="3621420"/>
            <a:ext cx="4739871" cy="2519587"/>
          </a:xfrm>
          <a:prstGeom prst="rect">
            <a:avLst/>
          </a:prstGeom>
        </p:spPr>
      </p:pic>
      <p:sp>
        <p:nvSpPr>
          <p:cNvPr id="16" name="Pfeil nach rechts 15"/>
          <p:cNvSpPr/>
          <p:nvPr/>
        </p:nvSpPr>
        <p:spPr>
          <a:xfrm rot="577317">
            <a:off x="5429344" y="1678795"/>
            <a:ext cx="836776" cy="260329"/>
          </a:xfrm>
          <a:prstGeom prst="rightArrow">
            <a:avLst/>
          </a:prstGeom>
          <a:solidFill>
            <a:srgbClr val="019BA5"/>
          </a:solidFill>
          <a:ln>
            <a:solidFill>
              <a:srgbClr val="019B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p:cNvPicPr>
            <a:picLocks noChangeAspect="1"/>
          </p:cNvPicPr>
          <p:nvPr/>
        </p:nvPicPr>
        <p:blipFill rotWithShape="1">
          <a:blip r:embed="rId5"/>
          <a:srcRect r="76246"/>
          <a:stretch/>
        </p:blipFill>
        <p:spPr>
          <a:xfrm>
            <a:off x="6499097" y="1260192"/>
            <a:ext cx="1925219" cy="2176427"/>
          </a:xfrm>
          <a:prstGeom prst="rect">
            <a:avLst/>
          </a:prstGeom>
        </p:spPr>
      </p:pic>
    </p:spTree>
    <p:extLst>
      <p:ext uri="{BB962C8B-B14F-4D97-AF65-F5344CB8AC3E}">
        <p14:creationId xmlns:p14="http://schemas.microsoft.com/office/powerpoint/2010/main" val="4171453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a:solidFill>
            <a:srgbClr val="019BA5">
              <a:alpha val="75000"/>
            </a:srgbClr>
          </a:solidFill>
        </p:spPr>
        <p:txBody>
          <a:bodyPr/>
          <a:lstStyle/>
          <a:p>
            <a:endParaRPr lang="de-DE" dirty="0"/>
          </a:p>
        </p:txBody>
      </p:sp>
      <p:sp>
        <p:nvSpPr>
          <p:cNvPr id="3" name="Titel 2"/>
          <p:cNvSpPr>
            <a:spLocks noGrp="1"/>
          </p:cNvSpPr>
          <p:nvPr>
            <p:ph type="title"/>
          </p:nvPr>
        </p:nvSpPr>
        <p:spPr/>
        <p:txBody>
          <a:bodyPr/>
          <a:lstStyle/>
          <a:p>
            <a:r>
              <a:rPr lang="de-DE" dirty="0" smtClean="0"/>
              <a:t>Ergebnispräsentation</a:t>
            </a:r>
            <a:endParaRPr lang="de-DE" dirty="0"/>
          </a:p>
        </p:txBody>
      </p:sp>
      <p:pic>
        <p:nvPicPr>
          <p:cNvPr id="5" name="Onlinebild-Platzhalter 4"/>
          <p:cNvPicPr>
            <a:picLocks noGrp="1" noChangeAspect="1"/>
          </p:cNvPicPr>
          <p:nvPr>
            <p:ph type="clipArt" sz="quarter" idx="18"/>
          </p:nvPr>
        </p:nvPicPr>
        <p:blipFill>
          <a:blip r:embed="rId3" cstate="print">
            <a:extLst>
              <a:ext uri="{28A0092B-C50C-407E-A947-70E740481C1C}">
                <a14:useLocalDpi xmlns:a14="http://schemas.microsoft.com/office/drawing/2010/main" val="0"/>
              </a:ext>
            </a:extLst>
          </a:blip>
          <a:stretch>
            <a:fillRect/>
          </a:stretch>
        </p:blipFill>
        <p:spPr>
          <a:xfrm>
            <a:off x="7924800" y="6186820"/>
            <a:ext cx="1219200" cy="215567"/>
          </a:xfrm>
        </p:spPr>
      </p:pic>
      <p:pic>
        <p:nvPicPr>
          <p:cNvPr id="8" name="Inhaltsplatzhalt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894" y="2873253"/>
            <a:ext cx="3810906" cy="2850639"/>
          </a:xfrm>
          <a:prstGeom prst="rect">
            <a:avLst/>
          </a:prstGeom>
        </p:spPr>
      </p:pic>
      <p:sp>
        <p:nvSpPr>
          <p:cNvPr id="9" name="Ovale Legende 8"/>
          <p:cNvSpPr/>
          <p:nvPr/>
        </p:nvSpPr>
        <p:spPr>
          <a:xfrm>
            <a:off x="5898996" y="772998"/>
            <a:ext cx="2179776" cy="1432874"/>
          </a:xfrm>
          <a:prstGeom prst="wedgeEllipseCallout">
            <a:avLst>
              <a:gd name="adj1" fmla="val -60707"/>
              <a:gd name="adj2" fmla="val 92105"/>
            </a:avLst>
          </a:prstGeom>
          <a:solidFill>
            <a:srgbClr val="6B368A"/>
          </a:solidFill>
          <a:ln>
            <a:solidFill>
              <a:srgbClr val="6B368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0" name="Wolkenförmige Legende 9"/>
          <p:cNvSpPr/>
          <p:nvPr/>
        </p:nvSpPr>
        <p:spPr>
          <a:xfrm>
            <a:off x="568713" y="1552138"/>
            <a:ext cx="3333984" cy="2190371"/>
          </a:xfrm>
          <a:prstGeom prst="cloudCallout">
            <a:avLst>
              <a:gd name="adj1" fmla="val 69816"/>
              <a:gd name="adj2" fmla="val 31602"/>
            </a:avLst>
          </a:prstGeom>
          <a:solidFill>
            <a:srgbClr val="019BA5"/>
          </a:solidFill>
          <a:ln>
            <a:solidFill>
              <a:srgbClr val="019BA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1" name="Wolkenförmige Legende 10"/>
          <p:cNvSpPr/>
          <p:nvPr/>
        </p:nvSpPr>
        <p:spPr>
          <a:xfrm rot="10372336" flipH="1">
            <a:off x="599282" y="4122219"/>
            <a:ext cx="2950649" cy="2019571"/>
          </a:xfrm>
          <a:prstGeom prst="cloudCallout">
            <a:avLst>
              <a:gd name="adj1" fmla="val 69816"/>
              <a:gd name="adj2" fmla="val 31602"/>
            </a:avLst>
          </a:prstGeom>
          <a:solidFill>
            <a:srgbClr val="6B368A"/>
          </a:solidFill>
          <a:ln>
            <a:solidFill>
              <a:srgbClr val="6B368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4" name="Rechteck 3"/>
          <p:cNvSpPr/>
          <p:nvPr/>
        </p:nvSpPr>
        <p:spPr>
          <a:xfrm>
            <a:off x="1065236" y="2135545"/>
            <a:ext cx="2556771" cy="923330"/>
          </a:xfrm>
          <a:prstGeom prst="rect">
            <a:avLst/>
          </a:prstGeom>
        </p:spPr>
        <p:txBody>
          <a:bodyPr wrap="square">
            <a:spAutoFit/>
          </a:bodyPr>
          <a:lstStyle/>
          <a:p>
            <a:r>
              <a:rPr lang="de-DE" dirty="0" smtClean="0">
                <a:solidFill>
                  <a:schemeClr val="bg1"/>
                </a:solidFill>
              </a:rPr>
              <a:t>Wie </a:t>
            </a:r>
            <a:r>
              <a:rPr lang="de-DE" dirty="0">
                <a:solidFill>
                  <a:schemeClr val="bg1"/>
                </a:solidFill>
              </a:rPr>
              <a:t>habt ihr die Arbeit mit dem Programm empfunden? </a:t>
            </a:r>
          </a:p>
        </p:txBody>
      </p:sp>
      <p:sp>
        <p:nvSpPr>
          <p:cNvPr id="12" name="Rechteck 11"/>
          <p:cNvSpPr/>
          <p:nvPr/>
        </p:nvSpPr>
        <p:spPr>
          <a:xfrm>
            <a:off x="6104878" y="1161660"/>
            <a:ext cx="1940441" cy="646331"/>
          </a:xfrm>
          <a:prstGeom prst="rect">
            <a:avLst/>
          </a:prstGeom>
        </p:spPr>
        <p:txBody>
          <a:bodyPr wrap="square">
            <a:spAutoFit/>
          </a:bodyPr>
          <a:lstStyle/>
          <a:p>
            <a:r>
              <a:rPr lang="de-DE" dirty="0">
                <a:solidFill>
                  <a:schemeClr val="bg1"/>
                </a:solidFill>
              </a:rPr>
              <a:t>Stellt bitte eure Ergebnisse </a:t>
            </a:r>
            <a:r>
              <a:rPr lang="de-DE" dirty="0" smtClean="0">
                <a:solidFill>
                  <a:schemeClr val="bg1"/>
                </a:solidFill>
              </a:rPr>
              <a:t>vor</a:t>
            </a:r>
            <a:r>
              <a:rPr lang="de-DE" dirty="0">
                <a:solidFill>
                  <a:schemeClr val="bg1"/>
                </a:solidFill>
              </a:rPr>
              <a:t>!</a:t>
            </a:r>
          </a:p>
        </p:txBody>
      </p:sp>
      <p:sp>
        <p:nvSpPr>
          <p:cNvPr id="13" name="Rechteck 12"/>
          <p:cNvSpPr/>
          <p:nvPr/>
        </p:nvSpPr>
        <p:spPr>
          <a:xfrm>
            <a:off x="1182429" y="4533602"/>
            <a:ext cx="2094022" cy="1200329"/>
          </a:xfrm>
          <a:prstGeom prst="rect">
            <a:avLst/>
          </a:prstGeom>
        </p:spPr>
        <p:txBody>
          <a:bodyPr wrap="square">
            <a:spAutoFit/>
          </a:bodyPr>
          <a:lstStyle/>
          <a:p>
            <a:r>
              <a:rPr lang="de-DE" dirty="0" smtClean="0">
                <a:solidFill>
                  <a:schemeClr val="bg1"/>
                </a:solidFill>
              </a:rPr>
              <a:t>Was </a:t>
            </a:r>
            <a:r>
              <a:rPr lang="de-DE" dirty="0">
                <a:solidFill>
                  <a:schemeClr val="bg1"/>
                </a:solidFill>
              </a:rPr>
              <a:t>gefällt euch gut? </a:t>
            </a:r>
          </a:p>
          <a:p>
            <a:r>
              <a:rPr lang="de-DE" dirty="0">
                <a:solidFill>
                  <a:schemeClr val="bg1"/>
                </a:solidFill>
              </a:rPr>
              <a:t>Wo hattet ihr Schwierigkeiten?</a:t>
            </a:r>
          </a:p>
        </p:txBody>
      </p:sp>
      <p:sp>
        <p:nvSpPr>
          <p:cNvPr id="14" name="Fußzeilenplatzhalter 7"/>
          <p:cNvSpPr>
            <a:spLocks noGrp="1"/>
          </p:cNvSpPr>
          <p:nvPr>
            <p:ph type="ftr" sz="quarter" idx="11"/>
          </p:nvPr>
        </p:nvSpPr>
        <p:spPr>
          <a:xfrm>
            <a:off x="396000" y="6516000"/>
            <a:ext cx="5886000" cy="138499"/>
          </a:xfrm>
        </p:spPr>
        <p:txBody>
          <a:bodyPr/>
          <a:lstStyle/>
          <a:p>
            <a:r>
              <a:rPr lang="de-DE" dirty="0" smtClean="0"/>
              <a:t>Stand: 24. Januar 2024, Verbraucherzentrale Bundesverband e.V.</a:t>
            </a:r>
            <a:endParaRPr lang="de-DE" dirty="0"/>
          </a:p>
        </p:txBody>
      </p:sp>
    </p:spTree>
    <p:extLst>
      <p:ext uri="{BB962C8B-B14F-4D97-AF65-F5344CB8AC3E}">
        <p14:creationId xmlns:p14="http://schemas.microsoft.com/office/powerpoint/2010/main" val="2522328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p:cNvSpPr>
            <a:spLocks noGrp="1"/>
          </p:cNvSpPr>
          <p:nvPr>
            <p:ph type="body" sz="quarter" idx="19"/>
          </p:nvPr>
        </p:nvSpPr>
        <p:spPr>
          <a:solidFill>
            <a:srgbClr val="019BA5"/>
          </a:solidFill>
        </p:spPr>
        <p:txBody>
          <a:bodyPr/>
          <a:lstStyle/>
          <a:p>
            <a:endParaRPr lang="de-DE" dirty="0"/>
          </a:p>
        </p:txBody>
      </p:sp>
      <p:sp>
        <p:nvSpPr>
          <p:cNvPr id="12" name="Textplatzhalter 11"/>
          <p:cNvSpPr>
            <a:spLocks noGrp="1"/>
          </p:cNvSpPr>
          <p:nvPr>
            <p:ph type="body" sz="quarter" idx="15"/>
          </p:nvPr>
        </p:nvSpPr>
        <p:spPr>
          <a:solidFill>
            <a:srgbClr val="019BA5">
              <a:alpha val="75000"/>
            </a:srgbClr>
          </a:solidFill>
        </p:spPr>
        <p:txBody>
          <a:bodyPr/>
          <a:lstStyle/>
          <a:p>
            <a:endParaRPr lang="de-DE" dirty="0"/>
          </a:p>
        </p:txBody>
      </p:sp>
      <p:sp>
        <p:nvSpPr>
          <p:cNvPr id="8" name="Titel 7"/>
          <p:cNvSpPr>
            <a:spLocks noGrp="1"/>
          </p:cNvSpPr>
          <p:nvPr>
            <p:ph type="title"/>
          </p:nvPr>
        </p:nvSpPr>
        <p:spPr/>
        <p:txBody>
          <a:bodyPr/>
          <a:lstStyle/>
          <a:p>
            <a:r>
              <a:rPr lang="de-DE" dirty="0" smtClean="0"/>
              <a:t>Feedback</a:t>
            </a:r>
            <a:endParaRPr lang="de-DE" dirty="0"/>
          </a:p>
        </p:txBody>
      </p:sp>
      <p:pic>
        <p:nvPicPr>
          <p:cNvPr id="9" name="Onlinebild-Platzhalter 4"/>
          <p:cNvPicPr>
            <a:picLocks noGrp="1" noChangeAspect="1"/>
          </p:cNvPicPr>
          <p:nvPr>
            <p:ph type="clipArt" sz="quarter" idx="18"/>
          </p:nvPr>
        </p:nvPicPr>
        <p:blipFill>
          <a:blip r:embed="rId3" cstate="print">
            <a:extLst>
              <a:ext uri="{28A0092B-C50C-407E-A947-70E740481C1C}">
                <a14:useLocalDpi xmlns:a14="http://schemas.microsoft.com/office/drawing/2010/main" val="0"/>
              </a:ext>
            </a:extLst>
          </a:blip>
          <a:stretch>
            <a:fillRect/>
          </a:stretch>
        </p:blipFill>
        <p:spPr>
          <a:xfrm>
            <a:off x="7924800" y="6175707"/>
            <a:ext cx="1219200" cy="215567"/>
          </a:xfrm>
        </p:spPr>
      </p:pic>
      <p:sp>
        <p:nvSpPr>
          <p:cNvPr id="7" name="Fußzeilenplatzhalter 7"/>
          <p:cNvSpPr>
            <a:spLocks noGrp="1"/>
          </p:cNvSpPr>
          <p:nvPr>
            <p:ph type="ftr" sz="quarter" idx="11"/>
          </p:nvPr>
        </p:nvSpPr>
        <p:spPr>
          <a:xfrm>
            <a:off x="396000" y="6516000"/>
            <a:ext cx="5886000" cy="138499"/>
          </a:xfrm>
        </p:spPr>
        <p:txBody>
          <a:bodyPr/>
          <a:lstStyle/>
          <a:p>
            <a:r>
              <a:rPr lang="de-DE" dirty="0" smtClean="0"/>
              <a:t>Stand: 24. Januar 2024, Verbraucherzentrale Bundesverband e.V.</a:t>
            </a:r>
            <a:endParaRPr lang="de-DE" dirty="0"/>
          </a:p>
        </p:txBody>
      </p:sp>
    </p:spTree>
    <p:extLst>
      <p:ext uri="{BB962C8B-B14F-4D97-AF65-F5344CB8AC3E}">
        <p14:creationId xmlns:p14="http://schemas.microsoft.com/office/powerpoint/2010/main" val="128905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85680">
            <a:off x="765687" y="2264913"/>
            <a:ext cx="2736073" cy="3869343"/>
          </a:xfrm>
          <a:prstGeom prst="rect">
            <a:avLst/>
          </a:prstGeom>
        </p:spPr>
      </p:pic>
      <p:sp>
        <p:nvSpPr>
          <p:cNvPr id="2" name="Textplatzhalter 1"/>
          <p:cNvSpPr>
            <a:spLocks noGrp="1"/>
          </p:cNvSpPr>
          <p:nvPr>
            <p:ph type="body" sz="quarter" idx="15"/>
          </p:nvPr>
        </p:nvSpPr>
        <p:spPr>
          <a:solidFill>
            <a:srgbClr val="019BA5">
              <a:alpha val="75000"/>
            </a:srgbClr>
          </a:solidFill>
        </p:spPr>
        <p:txBody>
          <a:bodyPr/>
          <a:lstStyle/>
          <a:p>
            <a:endParaRPr lang="de-DE" dirty="0"/>
          </a:p>
        </p:txBody>
      </p:sp>
      <p:sp>
        <p:nvSpPr>
          <p:cNvPr id="3" name="Titel 2"/>
          <p:cNvSpPr>
            <a:spLocks noGrp="1"/>
          </p:cNvSpPr>
          <p:nvPr>
            <p:ph type="title"/>
          </p:nvPr>
        </p:nvSpPr>
        <p:spPr/>
        <p:txBody>
          <a:bodyPr/>
          <a:lstStyle/>
          <a:p>
            <a:r>
              <a:rPr lang="de-DE" dirty="0" smtClean="0"/>
              <a:t>Abschluss - Blitzlicht</a:t>
            </a:r>
            <a:endParaRPr lang="de-DE" dirty="0"/>
          </a:p>
        </p:txBody>
      </p:sp>
      <p:pic>
        <p:nvPicPr>
          <p:cNvPr id="5" name="Onlinebild-Platzhalter 4"/>
          <p:cNvPicPr>
            <a:picLocks noGrp="1" noChangeAspect="1"/>
          </p:cNvPicPr>
          <p:nvPr>
            <p:ph type="clipArt" sz="quarter" idx="18"/>
          </p:nvPr>
        </p:nvPicPr>
        <p:blipFill>
          <a:blip r:embed="rId4" cstate="print">
            <a:extLst>
              <a:ext uri="{28A0092B-C50C-407E-A947-70E740481C1C}">
                <a14:useLocalDpi xmlns:a14="http://schemas.microsoft.com/office/drawing/2010/main" val="0"/>
              </a:ext>
            </a:extLst>
          </a:blip>
          <a:stretch>
            <a:fillRect/>
          </a:stretch>
        </p:blipFill>
        <p:spPr>
          <a:xfrm>
            <a:off x="7924800" y="6175707"/>
            <a:ext cx="1219200" cy="215567"/>
          </a:xfrm>
        </p:spPr>
      </p:pic>
      <p:sp>
        <p:nvSpPr>
          <p:cNvPr id="9" name="Rechteck 8"/>
          <p:cNvSpPr/>
          <p:nvPr/>
        </p:nvSpPr>
        <p:spPr>
          <a:xfrm>
            <a:off x="396000" y="1437918"/>
            <a:ext cx="5886000" cy="461665"/>
          </a:xfrm>
          <a:prstGeom prst="rect">
            <a:avLst/>
          </a:prstGeom>
        </p:spPr>
        <p:txBody>
          <a:bodyPr wrap="square">
            <a:spAutoFit/>
          </a:bodyPr>
          <a:lstStyle/>
          <a:p>
            <a:r>
              <a:rPr lang="de-DE" sz="2400" b="1" dirty="0">
                <a:solidFill>
                  <a:srgbClr val="019BA5"/>
                </a:solidFill>
              </a:rPr>
              <a:t>Was nehmt ihr </a:t>
            </a:r>
            <a:r>
              <a:rPr lang="de-DE" sz="2400" b="1" dirty="0" smtClean="0">
                <a:solidFill>
                  <a:srgbClr val="019BA5"/>
                </a:solidFill>
              </a:rPr>
              <a:t>aus </a:t>
            </a:r>
            <a:r>
              <a:rPr lang="de-DE" sz="2400" b="1" dirty="0">
                <a:solidFill>
                  <a:srgbClr val="019BA5"/>
                </a:solidFill>
              </a:rPr>
              <a:t>diesem Modul mit</a:t>
            </a:r>
            <a:r>
              <a:rPr lang="de-DE" sz="2400" b="1" dirty="0" smtClean="0">
                <a:solidFill>
                  <a:srgbClr val="019BA5"/>
                </a:solidFill>
              </a:rPr>
              <a:t>?</a:t>
            </a:r>
            <a:endParaRPr lang="de-DE" sz="2400" b="1" dirty="0">
              <a:solidFill>
                <a:srgbClr val="019BA5"/>
              </a:solidFill>
            </a:endParaRPr>
          </a:p>
        </p:txBody>
      </p:sp>
      <p:sp>
        <p:nvSpPr>
          <p:cNvPr id="8" name="Fußzeilenplatzhalter 7"/>
          <p:cNvSpPr>
            <a:spLocks noGrp="1"/>
          </p:cNvSpPr>
          <p:nvPr>
            <p:ph type="ftr" sz="quarter" idx="11"/>
          </p:nvPr>
        </p:nvSpPr>
        <p:spPr>
          <a:xfrm>
            <a:off x="396000" y="6516000"/>
            <a:ext cx="5886000" cy="138499"/>
          </a:xfrm>
        </p:spPr>
        <p:txBody>
          <a:bodyPr/>
          <a:lstStyle/>
          <a:p>
            <a:r>
              <a:rPr lang="de-DE" dirty="0" smtClean="0"/>
              <a:t>Stand: 24. Januar 2024, Verbraucherzentrale Bundesverband e.V.</a:t>
            </a:r>
            <a:endParaRPr lang="de-DE" dirty="0"/>
          </a:p>
        </p:txBody>
      </p:sp>
      <p:sp>
        <p:nvSpPr>
          <p:cNvPr id="11" name="Rechteck 10"/>
          <p:cNvSpPr/>
          <p:nvPr/>
        </p:nvSpPr>
        <p:spPr>
          <a:xfrm>
            <a:off x="3856694" y="3929051"/>
            <a:ext cx="4888844" cy="1338828"/>
          </a:xfrm>
          <a:prstGeom prst="rect">
            <a:avLst/>
          </a:prstGeom>
        </p:spPr>
        <p:txBody>
          <a:bodyPr wrap="square">
            <a:spAutoFit/>
          </a:bodyPr>
          <a:lstStyle/>
          <a:p>
            <a:pPr>
              <a:lnSpc>
                <a:spcPct val="150000"/>
              </a:lnSpc>
            </a:pPr>
            <a:r>
              <a:rPr lang="de-DE" dirty="0"/>
              <a:t>Wenn ihr für euch die Erkenntnisse aus diesem Modul zusammenfasst, welchen Rat würdet </a:t>
            </a:r>
            <a:r>
              <a:rPr lang="de-DE" dirty="0" smtClean="0"/>
              <a:t>ihr zum Beispiel Anna </a:t>
            </a:r>
            <a:r>
              <a:rPr lang="de-DE" dirty="0"/>
              <a:t>mitgeben? </a:t>
            </a:r>
            <a:endParaRPr lang="de-DE" dirty="0" smtClean="0"/>
          </a:p>
        </p:txBody>
      </p:sp>
      <p:pic>
        <p:nvPicPr>
          <p:cNvPr id="7" name="Grafik 6"/>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6675120" y="320856"/>
            <a:ext cx="1859280" cy="1736629"/>
          </a:xfrm>
          <a:prstGeom prst="rect">
            <a:avLst/>
          </a:prstGeom>
        </p:spPr>
      </p:pic>
    </p:spTree>
    <p:extLst>
      <p:ext uri="{BB962C8B-B14F-4D97-AF65-F5344CB8AC3E}">
        <p14:creationId xmlns:p14="http://schemas.microsoft.com/office/powerpoint/2010/main" val="1571205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p:cNvSpPr>
            <a:spLocks noGrp="1"/>
          </p:cNvSpPr>
          <p:nvPr>
            <p:ph type="body" sz="quarter" idx="18"/>
          </p:nvPr>
        </p:nvSpPr>
        <p:spPr>
          <a:solidFill>
            <a:srgbClr val="019BA5"/>
          </a:solidFill>
          <a:ln>
            <a:noFill/>
          </a:ln>
        </p:spPr>
        <p:txBody>
          <a:bodyPr/>
          <a:lstStyle/>
          <a:p>
            <a:endParaRPr lang="de-DE" dirty="0"/>
          </a:p>
        </p:txBody>
      </p:sp>
      <p:sp>
        <p:nvSpPr>
          <p:cNvPr id="13" name="Textplatzhalter 12"/>
          <p:cNvSpPr>
            <a:spLocks noGrp="1"/>
          </p:cNvSpPr>
          <p:nvPr>
            <p:ph type="body" sz="quarter" idx="15"/>
          </p:nvPr>
        </p:nvSpPr>
        <p:spPr>
          <a:solidFill>
            <a:srgbClr val="019BA5">
              <a:alpha val="75000"/>
            </a:srgbClr>
          </a:solidFill>
          <a:ln>
            <a:noFill/>
          </a:ln>
        </p:spPr>
        <p:txBody>
          <a:bodyPr/>
          <a:lstStyle/>
          <a:p>
            <a:endParaRPr lang="de-DE" dirty="0"/>
          </a:p>
        </p:txBody>
      </p:sp>
      <p:sp>
        <p:nvSpPr>
          <p:cNvPr id="5" name="Inhaltsplatzhalter 4"/>
          <p:cNvSpPr>
            <a:spLocks noGrp="1"/>
          </p:cNvSpPr>
          <p:nvPr>
            <p:ph idx="1"/>
          </p:nvPr>
        </p:nvSpPr>
        <p:spPr>
          <a:xfrm>
            <a:off x="396000" y="4795067"/>
            <a:ext cx="6048000" cy="1575816"/>
          </a:xfrm>
        </p:spPr>
        <p:txBody>
          <a:bodyPr/>
          <a:lstStyle/>
          <a:p>
            <a:r>
              <a:rPr lang="de-DE" dirty="0" smtClean="0"/>
              <a:t>Verbraucherzentrale </a:t>
            </a:r>
            <a:br>
              <a:rPr lang="de-DE" dirty="0" smtClean="0"/>
            </a:br>
            <a:r>
              <a:rPr lang="de-DE" dirty="0" smtClean="0"/>
              <a:t>Bundesverband e.V.</a:t>
            </a:r>
          </a:p>
          <a:p>
            <a:r>
              <a:rPr lang="de-DE" dirty="0" smtClean="0"/>
              <a:t>Rudi-Dutschke-Straße 17 </a:t>
            </a:r>
            <a:br>
              <a:rPr lang="de-DE" dirty="0" smtClean="0"/>
            </a:br>
            <a:r>
              <a:rPr lang="de-DE" dirty="0" smtClean="0"/>
              <a:t>10969 Berlin</a:t>
            </a:r>
          </a:p>
          <a:p>
            <a:r>
              <a:rPr lang="de-DE" dirty="0"/>
              <a:t>I</a:t>
            </a:r>
            <a:r>
              <a:rPr lang="de-DE" dirty="0" smtClean="0"/>
              <a:t>nfo@vzbv.de</a:t>
            </a:r>
            <a:br>
              <a:rPr lang="de-DE" dirty="0" smtClean="0"/>
            </a:br>
            <a:r>
              <a:rPr lang="de-DE" dirty="0" smtClean="0"/>
              <a:t>www.vzbv.de</a:t>
            </a:r>
            <a:endParaRPr lang="de-DE" dirty="0"/>
          </a:p>
        </p:txBody>
      </p:sp>
      <p:sp>
        <p:nvSpPr>
          <p:cNvPr id="9" name="Titel 8"/>
          <p:cNvSpPr>
            <a:spLocks noGrp="1"/>
          </p:cNvSpPr>
          <p:nvPr>
            <p:ph type="title"/>
          </p:nvPr>
        </p:nvSpPr>
        <p:spPr/>
        <p:txBody>
          <a:bodyPr/>
          <a:lstStyle/>
          <a:p>
            <a:r>
              <a:rPr lang="de-DE" dirty="0" smtClean="0"/>
              <a:t>Impressum</a:t>
            </a:r>
            <a:endParaRPr lang="de-DE" dirty="0"/>
          </a:p>
        </p:txBody>
      </p:sp>
      <p:pic>
        <p:nvPicPr>
          <p:cNvPr id="2" name="Onlinebild-Platzhalter 1"/>
          <p:cNvPicPr>
            <a:picLocks noGrp="1" noChangeAspect="1"/>
          </p:cNvPicPr>
          <p:nvPr>
            <p:ph type="clipArt" sz="quarter" idx="17"/>
          </p:nvPr>
        </p:nvPicPr>
        <p:blipFill>
          <a:blip r:embed="rId3" cstate="print">
            <a:extLst>
              <a:ext uri="{28A0092B-C50C-407E-A947-70E740481C1C}">
                <a14:useLocalDpi xmlns:a14="http://schemas.microsoft.com/office/drawing/2010/main" val="0"/>
              </a:ext>
            </a:extLst>
          </a:blip>
          <a:stretch>
            <a:fillRect/>
          </a:stretch>
        </p:blipFill>
        <p:spPr>
          <a:xfrm>
            <a:off x="6624638" y="3819019"/>
            <a:ext cx="2519362" cy="445450"/>
          </a:xfrm>
        </p:spPr>
      </p:pic>
      <p:sp>
        <p:nvSpPr>
          <p:cNvPr id="8" name="Rechteck 7"/>
          <p:cNvSpPr/>
          <p:nvPr/>
        </p:nvSpPr>
        <p:spPr>
          <a:xfrm>
            <a:off x="302215" y="771840"/>
            <a:ext cx="5391316" cy="1015663"/>
          </a:xfrm>
          <a:prstGeom prst="rect">
            <a:avLst/>
          </a:prstGeom>
        </p:spPr>
        <p:txBody>
          <a:bodyPr wrap="square">
            <a:spAutoFit/>
          </a:bodyPr>
          <a:lstStyle/>
          <a:p>
            <a:r>
              <a:rPr lang="de-DE" sz="1200" dirty="0">
                <a:solidFill>
                  <a:schemeClr val="bg1"/>
                </a:solidFill>
                <a:latin typeface="+mj-lt"/>
              </a:rPr>
              <a:t>Dieses Werk ist lizenziert unter einer Creative </a:t>
            </a:r>
            <a:r>
              <a:rPr lang="de-DE" sz="1200" dirty="0" err="1">
                <a:solidFill>
                  <a:schemeClr val="bg1"/>
                </a:solidFill>
                <a:latin typeface="+mj-lt"/>
              </a:rPr>
              <a:t>Commons</a:t>
            </a:r>
            <a:r>
              <a:rPr lang="de-DE" sz="1200" dirty="0">
                <a:solidFill>
                  <a:schemeClr val="bg1"/>
                </a:solidFill>
                <a:latin typeface="+mj-lt"/>
              </a:rPr>
              <a:t> Namensnennung - Weitergabe unter gleichen Bedingungen 4.0 International </a:t>
            </a:r>
            <a:r>
              <a:rPr lang="de-DE" sz="1200" dirty="0" smtClean="0">
                <a:solidFill>
                  <a:schemeClr val="bg1"/>
                </a:solidFill>
                <a:latin typeface="+mj-lt"/>
              </a:rPr>
              <a:t>Lizenz. </a:t>
            </a:r>
            <a:r>
              <a:rPr lang="de-DE" sz="1200" dirty="0">
                <a:solidFill>
                  <a:schemeClr val="bg1"/>
                </a:solidFill>
                <a:latin typeface="+mj-lt"/>
              </a:rPr>
              <a:t>Der Verbraucherzentrale Bundesverband muss als </a:t>
            </a:r>
            <a:r>
              <a:rPr lang="de-DE" sz="1200" dirty="0" smtClean="0">
                <a:solidFill>
                  <a:schemeClr val="bg1"/>
                </a:solidFill>
                <a:latin typeface="+mj-lt"/>
              </a:rPr>
              <a:t>Quelle genannt </a:t>
            </a:r>
            <a:r>
              <a:rPr lang="de-DE" sz="1200" dirty="0">
                <a:solidFill>
                  <a:schemeClr val="bg1"/>
                </a:solidFill>
                <a:latin typeface="+mj-lt"/>
              </a:rPr>
              <a:t>und die oben genannte Creative </a:t>
            </a:r>
            <a:r>
              <a:rPr lang="de-DE" sz="1200" dirty="0" err="1">
                <a:solidFill>
                  <a:schemeClr val="bg1"/>
                </a:solidFill>
                <a:latin typeface="+mj-lt"/>
              </a:rPr>
              <a:t>Commons</a:t>
            </a:r>
            <a:r>
              <a:rPr lang="de-DE" sz="1200" dirty="0">
                <a:solidFill>
                  <a:schemeClr val="bg1"/>
                </a:solidFill>
                <a:latin typeface="+mj-lt"/>
              </a:rPr>
              <a:t>-Lizenz verwendet werden</a:t>
            </a:r>
            <a:r>
              <a:rPr lang="de-DE" sz="1200" dirty="0" smtClean="0">
                <a:solidFill>
                  <a:schemeClr val="bg1"/>
                </a:solidFill>
                <a:latin typeface="+mj-lt"/>
              </a:rPr>
              <a:t>. Lizenztext </a:t>
            </a:r>
            <a:r>
              <a:rPr lang="de-DE" sz="1200" dirty="0">
                <a:solidFill>
                  <a:schemeClr val="bg1"/>
                </a:solidFill>
                <a:latin typeface="+mj-lt"/>
              </a:rPr>
              <a:t>unter http://creativecommons.org/licenses/by-sa/4.0/</a:t>
            </a:r>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000" y="245007"/>
            <a:ext cx="1242743" cy="479659"/>
          </a:xfrm>
          <a:prstGeom prst="rect">
            <a:avLst/>
          </a:prstGeom>
        </p:spPr>
      </p:pic>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4638" y="5220331"/>
            <a:ext cx="2278277" cy="1434168"/>
          </a:xfrm>
          <a:prstGeom prst="rect">
            <a:avLst/>
          </a:prstGeom>
        </p:spPr>
      </p:pic>
      <p:sp>
        <p:nvSpPr>
          <p:cNvPr id="16" name="Inhaltsplatzhalter 4"/>
          <p:cNvSpPr txBox="1">
            <a:spLocks/>
          </p:cNvSpPr>
          <p:nvPr/>
        </p:nvSpPr>
        <p:spPr>
          <a:xfrm>
            <a:off x="396000" y="3540154"/>
            <a:ext cx="4136923" cy="550920"/>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400" b="0" kern="1200" cap="none" baseline="0">
                <a:solidFill>
                  <a:schemeClr val="bg1"/>
                </a:solidFill>
                <a:latin typeface="Arial" panose="020B0604020202020204" pitchFamily="34" charset="0"/>
                <a:ea typeface="MS PGothic" pitchFamily="34" charset="-128"/>
                <a:cs typeface="Arial" panose="020B0604020202020204" pitchFamily="34" charset="0"/>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360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612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360000" indent="-324000" algn="l" defTabSz="914400" rtl="0" eaLnBrk="1" latinLnBrk="0" hangingPunct="1">
              <a:lnSpc>
                <a:spcPct val="110000"/>
              </a:lnSpc>
              <a:spcBef>
                <a:spcPts val="0"/>
              </a:spcBef>
              <a:spcAft>
                <a:spcPts val="600"/>
              </a:spcAft>
              <a:buFontTx/>
              <a:buBlip>
                <a:blip r:embed="rId6"/>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b="1" dirty="0" smtClean="0"/>
              <a:t>www.verbraucherchecker.de</a:t>
            </a:r>
          </a:p>
          <a:p>
            <a:r>
              <a:rPr lang="de-DE" b="1" dirty="0" smtClean="0"/>
              <a:t>www.instagram.com/verbraucherchecker</a:t>
            </a:r>
            <a:endParaRPr lang="de-DE" b="1" dirty="0"/>
          </a:p>
        </p:txBody>
      </p:sp>
      <p:sp>
        <p:nvSpPr>
          <p:cNvPr id="14" name="Fußzeilenplatzhalter 7"/>
          <p:cNvSpPr>
            <a:spLocks noGrp="1"/>
          </p:cNvSpPr>
          <p:nvPr>
            <p:ph type="ftr" sz="quarter" idx="11"/>
          </p:nvPr>
        </p:nvSpPr>
        <p:spPr>
          <a:xfrm>
            <a:off x="396000" y="6516000"/>
            <a:ext cx="5886000" cy="138499"/>
          </a:xfrm>
        </p:spPr>
        <p:txBody>
          <a:bodyPr/>
          <a:lstStyle/>
          <a:p>
            <a:r>
              <a:rPr lang="de-DE" dirty="0" smtClean="0"/>
              <a:t>Stand: 24. Januar 2024, Verbraucherzentrale Bundesverband e.V.</a:t>
            </a:r>
            <a:endParaRPr lang="de-DE" dirty="0"/>
          </a:p>
        </p:txBody>
      </p:sp>
    </p:spTree>
    <p:extLst>
      <p:ext uri="{BB962C8B-B14F-4D97-AF65-F5344CB8AC3E}">
        <p14:creationId xmlns:p14="http://schemas.microsoft.com/office/powerpoint/2010/main" val="97693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4849398" cy="6857999"/>
          </a:xfrm>
          <a:prstGeom prst="rect">
            <a:avLst/>
          </a:prstGeom>
        </p:spPr>
      </p:pic>
      <p:sp>
        <p:nvSpPr>
          <p:cNvPr id="12" name="Datumsplatzhalter 11"/>
          <p:cNvSpPr>
            <a:spLocks noGrp="1"/>
          </p:cNvSpPr>
          <p:nvPr>
            <p:ph type="dt" sz="half" idx="10"/>
          </p:nvPr>
        </p:nvSpPr>
        <p:spPr/>
        <p:txBody>
          <a:bodyPr/>
          <a:lstStyle/>
          <a:p>
            <a:r>
              <a:rPr lang="de-DE" smtClean="0"/>
              <a:t>5. November 2022</a:t>
            </a:r>
            <a:endParaRPr lang="de-DE"/>
          </a:p>
        </p:txBody>
      </p:sp>
      <p:sp>
        <p:nvSpPr>
          <p:cNvPr id="2" name="Rechteck 1"/>
          <p:cNvSpPr/>
          <p:nvPr/>
        </p:nvSpPr>
        <p:spPr>
          <a:xfrm>
            <a:off x="5340654" y="1002646"/>
            <a:ext cx="3678160" cy="3831818"/>
          </a:xfrm>
          <a:prstGeom prst="rect">
            <a:avLst/>
          </a:prstGeom>
        </p:spPr>
        <p:txBody>
          <a:bodyPr wrap="square">
            <a:spAutoFit/>
          </a:bodyPr>
          <a:lstStyle/>
          <a:p>
            <a:pPr>
              <a:lnSpc>
                <a:spcPct val="150000"/>
              </a:lnSpc>
            </a:pPr>
            <a:r>
              <a:rPr lang="de-DE" dirty="0" smtClean="0">
                <a:solidFill>
                  <a:srgbClr val="000000"/>
                </a:solidFill>
                <a:latin typeface="Arial" panose="020B0604020202020204" pitchFamily="34" charset="0"/>
              </a:rPr>
              <a:t>Besonders beim Einkauf sind wir ganz deutlich </a:t>
            </a:r>
            <a:r>
              <a:rPr lang="de-DE" dirty="0" err="1" smtClean="0">
                <a:solidFill>
                  <a:srgbClr val="000000"/>
                </a:solidFill>
                <a:latin typeface="Arial" panose="020B0604020202020204" pitchFamily="34" charset="0"/>
              </a:rPr>
              <a:t>Verbraucher:innen</a:t>
            </a:r>
            <a:r>
              <a:rPr lang="de-DE" dirty="0" smtClean="0">
                <a:solidFill>
                  <a:srgbClr val="000000"/>
                </a:solidFill>
                <a:latin typeface="Arial" panose="020B0604020202020204" pitchFamily="34" charset="0"/>
              </a:rPr>
              <a:t>.</a:t>
            </a:r>
          </a:p>
          <a:p>
            <a:pPr>
              <a:lnSpc>
                <a:spcPct val="150000"/>
              </a:lnSpc>
            </a:pPr>
            <a:endParaRPr lang="de-DE" dirty="0">
              <a:solidFill>
                <a:srgbClr val="000000"/>
              </a:solidFill>
              <a:latin typeface="Arial" panose="020B0604020202020204" pitchFamily="34" charset="0"/>
            </a:endParaRPr>
          </a:p>
          <a:p>
            <a:pPr>
              <a:lnSpc>
                <a:spcPct val="150000"/>
              </a:lnSpc>
            </a:pPr>
            <a:r>
              <a:rPr lang="de-DE" dirty="0" smtClean="0">
                <a:solidFill>
                  <a:srgbClr val="000000"/>
                </a:solidFill>
                <a:latin typeface="Arial" panose="020B0604020202020204" pitchFamily="34" charset="0"/>
              </a:rPr>
              <a:t>Wie Anna hier. Sie möchte gern nachhaltiger und bewusster Einkaufen. Sie hatte gehofft, dass ihr die Gütesiegel auf den Lebensmittelverpackungen dabei helfen könnten…</a:t>
            </a:r>
            <a:endParaRPr lang="de-DE" dirty="0"/>
          </a:p>
        </p:txBody>
      </p:sp>
    </p:spTree>
    <p:extLst>
      <p:ext uri="{BB962C8B-B14F-4D97-AF65-F5344CB8AC3E}">
        <p14:creationId xmlns:p14="http://schemas.microsoft.com/office/powerpoint/2010/main" val="2164248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9347" y="604299"/>
            <a:ext cx="2730961" cy="5649402"/>
          </a:xfrm>
          <a:prstGeom prst="rect">
            <a:avLst/>
          </a:prstGeom>
        </p:spPr>
      </p:pic>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4849398" cy="6857999"/>
          </a:xfrm>
          <a:prstGeom prst="rect">
            <a:avLst/>
          </a:prstGeom>
        </p:spPr>
      </p:pic>
      <p:sp>
        <p:nvSpPr>
          <p:cNvPr id="4" name="Abgerundetes Rechteck 3"/>
          <p:cNvSpPr/>
          <p:nvPr/>
        </p:nvSpPr>
        <p:spPr>
          <a:xfrm>
            <a:off x="6035040" y="842838"/>
            <a:ext cx="795130" cy="556592"/>
          </a:xfrm>
          <a:prstGeom prst="roundRect">
            <a:avLst/>
          </a:prstGeom>
          <a:noFill/>
          <a:ln w="38100" cap="flat" cmpd="sng" algn="ctr">
            <a:solidFill>
              <a:srgbClr val="DB007A"/>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e-DE"/>
          </a:p>
        </p:txBody>
      </p:sp>
      <p:sp>
        <p:nvSpPr>
          <p:cNvPr id="6" name="Abgerundetes Rechteck 5"/>
          <p:cNvSpPr/>
          <p:nvPr/>
        </p:nvSpPr>
        <p:spPr>
          <a:xfrm>
            <a:off x="7030277" y="1280160"/>
            <a:ext cx="865368" cy="413468"/>
          </a:xfrm>
          <a:prstGeom prst="roundRect">
            <a:avLst/>
          </a:prstGeom>
          <a:noFill/>
          <a:ln w="38100" cap="flat" cmpd="sng" algn="ctr">
            <a:solidFill>
              <a:srgbClr val="DB007A"/>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e-DE"/>
          </a:p>
        </p:txBody>
      </p:sp>
      <p:sp>
        <p:nvSpPr>
          <p:cNvPr id="7" name="Abgerundetes Rechteck 6"/>
          <p:cNvSpPr/>
          <p:nvPr/>
        </p:nvSpPr>
        <p:spPr>
          <a:xfrm>
            <a:off x="7205207" y="3213651"/>
            <a:ext cx="795130" cy="849465"/>
          </a:xfrm>
          <a:prstGeom prst="roundRect">
            <a:avLst/>
          </a:prstGeom>
          <a:noFill/>
          <a:ln w="38100" cap="flat" cmpd="sng" algn="ctr">
            <a:solidFill>
              <a:srgbClr val="DB007A"/>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e-DE"/>
          </a:p>
        </p:txBody>
      </p:sp>
      <p:sp>
        <p:nvSpPr>
          <p:cNvPr id="8" name="Abgerundetes Rechteck 7"/>
          <p:cNvSpPr/>
          <p:nvPr/>
        </p:nvSpPr>
        <p:spPr>
          <a:xfrm>
            <a:off x="6178163" y="5669282"/>
            <a:ext cx="875967" cy="478404"/>
          </a:xfrm>
          <a:prstGeom prst="roundRect">
            <a:avLst/>
          </a:prstGeom>
          <a:noFill/>
          <a:ln w="38100" cap="flat" cmpd="sng" algn="ctr">
            <a:solidFill>
              <a:srgbClr val="DB007A"/>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e-DE"/>
          </a:p>
        </p:txBody>
      </p:sp>
      <p:sp>
        <p:nvSpPr>
          <p:cNvPr id="9" name="Abgerundetes Rechteck 8"/>
          <p:cNvSpPr/>
          <p:nvPr/>
        </p:nvSpPr>
        <p:spPr>
          <a:xfrm>
            <a:off x="6178163" y="5284971"/>
            <a:ext cx="1027044" cy="384311"/>
          </a:xfrm>
          <a:prstGeom prst="roundRect">
            <a:avLst/>
          </a:prstGeom>
          <a:noFill/>
          <a:ln w="38100" cap="flat" cmpd="sng" algn="ctr">
            <a:solidFill>
              <a:srgbClr val="DB007A"/>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e-DE"/>
          </a:p>
        </p:txBody>
      </p:sp>
    </p:spTree>
    <p:extLst>
      <p:ext uri="{BB962C8B-B14F-4D97-AF65-F5344CB8AC3E}">
        <p14:creationId xmlns:p14="http://schemas.microsoft.com/office/powerpoint/2010/main" val="307251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p:cNvSpPr>
            <a:spLocks noGrp="1"/>
          </p:cNvSpPr>
          <p:nvPr>
            <p:ph type="body" sz="quarter" idx="19"/>
          </p:nvPr>
        </p:nvSpPr>
        <p:spPr>
          <a:solidFill>
            <a:srgbClr val="019BA5"/>
          </a:solidFill>
        </p:spPr>
        <p:txBody>
          <a:bodyPr/>
          <a:lstStyle/>
          <a:p>
            <a:endParaRPr lang="de-DE" dirty="0"/>
          </a:p>
        </p:txBody>
      </p:sp>
      <p:sp>
        <p:nvSpPr>
          <p:cNvPr id="12" name="Textplatzhalter 11"/>
          <p:cNvSpPr>
            <a:spLocks noGrp="1"/>
          </p:cNvSpPr>
          <p:nvPr>
            <p:ph type="body" sz="quarter" idx="15"/>
          </p:nvPr>
        </p:nvSpPr>
        <p:spPr>
          <a:solidFill>
            <a:srgbClr val="019BA5">
              <a:alpha val="75000"/>
            </a:srgbClr>
          </a:solidFill>
        </p:spPr>
        <p:txBody>
          <a:bodyPr/>
          <a:lstStyle/>
          <a:p>
            <a:endParaRPr lang="de-DE" dirty="0"/>
          </a:p>
        </p:txBody>
      </p:sp>
      <p:sp>
        <p:nvSpPr>
          <p:cNvPr id="8" name="Titel 7"/>
          <p:cNvSpPr>
            <a:spLocks noGrp="1"/>
          </p:cNvSpPr>
          <p:nvPr>
            <p:ph type="title"/>
          </p:nvPr>
        </p:nvSpPr>
        <p:spPr/>
        <p:txBody>
          <a:bodyPr/>
          <a:lstStyle/>
          <a:p>
            <a:r>
              <a:rPr lang="de-DE" dirty="0" smtClean="0"/>
              <a:t>Warm-Up</a:t>
            </a:r>
            <a:endParaRPr lang="de-DE" dirty="0"/>
          </a:p>
        </p:txBody>
      </p:sp>
      <p:pic>
        <p:nvPicPr>
          <p:cNvPr id="9" name="Onlinebild-Platzhalter 4"/>
          <p:cNvPicPr>
            <a:picLocks noGrp="1" noChangeAspect="1"/>
          </p:cNvPicPr>
          <p:nvPr>
            <p:ph type="clipArt" sz="quarter" idx="18"/>
          </p:nvPr>
        </p:nvPicPr>
        <p:blipFill>
          <a:blip r:embed="rId3" cstate="print">
            <a:extLst>
              <a:ext uri="{28A0092B-C50C-407E-A947-70E740481C1C}">
                <a14:useLocalDpi xmlns:a14="http://schemas.microsoft.com/office/drawing/2010/main" val="0"/>
              </a:ext>
            </a:extLst>
          </a:blip>
          <a:stretch>
            <a:fillRect/>
          </a:stretch>
        </p:blipFill>
        <p:spPr>
          <a:xfrm>
            <a:off x="7924800" y="6175707"/>
            <a:ext cx="1219200" cy="215567"/>
          </a:xfrm>
        </p:spPr>
      </p:pic>
      <p:sp>
        <p:nvSpPr>
          <p:cNvPr id="7" name="Fußzeilenplatzhalter 7"/>
          <p:cNvSpPr>
            <a:spLocks noGrp="1"/>
          </p:cNvSpPr>
          <p:nvPr>
            <p:ph type="ftr" sz="quarter" idx="11"/>
          </p:nvPr>
        </p:nvSpPr>
        <p:spPr>
          <a:xfrm>
            <a:off x="396000" y="6516000"/>
            <a:ext cx="5886000" cy="138499"/>
          </a:xfrm>
        </p:spPr>
        <p:txBody>
          <a:bodyPr/>
          <a:lstStyle/>
          <a:p>
            <a:r>
              <a:rPr lang="de-DE" dirty="0" smtClean="0"/>
              <a:t>Stand: 24. Januar 2024, Verbraucherzentrale Bundesverband e.V.</a:t>
            </a:r>
            <a:endParaRPr lang="de-DE" dirty="0"/>
          </a:p>
        </p:txBody>
      </p:sp>
    </p:spTree>
    <p:extLst>
      <p:ext uri="{BB962C8B-B14F-4D97-AF65-F5344CB8AC3E}">
        <p14:creationId xmlns:p14="http://schemas.microsoft.com/office/powerpoint/2010/main" val="341437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19150" y="1150177"/>
            <a:ext cx="7238999" cy="5085681"/>
          </a:xfrm>
        </p:spPr>
      </p:pic>
      <p:sp>
        <p:nvSpPr>
          <p:cNvPr id="2" name="Textplatzhalter 1"/>
          <p:cNvSpPr>
            <a:spLocks noGrp="1"/>
          </p:cNvSpPr>
          <p:nvPr>
            <p:ph type="body" sz="quarter" idx="15"/>
          </p:nvPr>
        </p:nvSpPr>
        <p:spPr>
          <a:solidFill>
            <a:srgbClr val="019BA5">
              <a:alpha val="75000"/>
            </a:srgbClr>
          </a:solidFill>
        </p:spPr>
        <p:txBody>
          <a:bodyPr/>
          <a:lstStyle/>
          <a:p>
            <a:endParaRPr lang="de-DE" dirty="0"/>
          </a:p>
        </p:txBody>
      </p:sp>
      <p:pic>
        <p:nvPicPr>
          <p:cNvPr id="3" name="Onlinebild-Platzhalter 2"/>
          <p:cNvPicPr>
            <a:picLocks noGrp="1" noChangeAspect="1"/>
          </p:cNvPicPr>
          <p:nvPr>
            <p:ph type="clipArt" sz="quarter" idx="18"/>
          </p:nvPr>
        </p:nvPicPr>
        <p:blipFill>
          <a:blip r:embed="rId4" cstate="print">
            <a:extLst>
              <a:ext uri="{28A0092B-C50C-407E-A947-70E740481C1C}">
                <a14:useLocalDpi xmlns:a14="http://schemas.microsoft.com/office/drawing/2010/main" val="0"/>
              </a:ext>
            </a:extLst>
          </a:blip>
          <a:stretch>
            <a:fillRect/>
          </a:stretch>
        </p:blipFill>
        <p:spPr>
          <a:xfrm>
            <a:off x="7924800" y="6171235"/>
            <a:ext cx="1219200" cy="215567"/>
          </a:xfrm>
        </p:spPr>
      </p:pic>
      <p:sp>
        <p:nvSpPr>
          <p:cNvPr id="9" name="Titel 2"/>
          <p:cNvSpPr>
            <a:spLocks noGrp="1"/>
          </p:cNvSpPr>
          <p:nvPr>
            <p:ph type="title"/>
          </p:nvPr>
        </p:nvSpPr>
        <p:spPr/>
        <p:txBody>
          <a:bodyPr/>
          <a:lstStyle/>
          <a:p>
            <a:r>
              <a:rPr lang="de-DE" dirty="0" smtClean="0"/>
              <a:t>Warm-Up:</a:t>
            </a:r>
            <a:endParaRPr lang="de-DE" dirty="0"/>
          </a:p>
        </p:txBody>
      </p:sp>
      <p:sp>
        <p:nvSpPr>
          <p:cNvPr id="6" name="Rechteck 5"/>
          <p:cNvSpPr/>
          <p:nvPr/>
        </p:nvSpPr>
        <p:spPr>
          <a:xfrm>
            <a:off x="4581525" y="1273638"/>
            <a:ext cx="1511833" cy="785612"/>
          </a:xfrm>
          <a:prstGeom prst="rect">
            <a:avLst/>
          </a:prstGeom>
          <a:solidFill>
            <a:srgbClr val="019BA5"/>
          </a:solidFill>
          <a:ln>
            <a:solidFill>
              <a:srgbClr val="019B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ußzeilenplatzhalter 7"/>
          <p:cNvSpPr>
            <a:spLocks noGrp="1"/>
          </p:cNvSpPr>
          <p:nvPr>
            <p:ph type="ftr" sz="quarter" idx="11"/>
          </p:nvPr>
        </p:nvSpPr>
        <p:spPr>
          <a:xfrm>
            <a:off x="396000" y="6516000"/>
            <a:ext cx="5886000" cy="138499"/>
          </a:xfrm>
        </p:spPr>
        <p:txBody>
          <a:bodyPr/>
          <a:lstStyle/>
          <a:p>
            <a:r>
              <a:rPr lang="de-DE" dirty="0" smtClean="0"/>
              <a:t>Stand: 24. Januar 2024, Verbraucherzentrale Bundesverband e.V.</a:t>
            </a:r>
            <a:endParaRPr lang="de-DE" dirty="0"/>
          </a:p>
        </p:txBody>
      </p:sp>
      <p:sp>
        <p:nvSpPr>
          <p:cNvPr id="11" name="Rechteck 10"/>
          <p:cNvSpPr/>
          <p:nvPr/>
        </p:nvSpPr>
        <p:spPr>
          <a:xfrm>
            <a:off x="6412967" y="1273638"/>
            <a:ext cx="1511833" cy="785612"/>
          </a:xfrm>
          <a:prstGeom prst="rect">
            <a:avLst/>
          </a:prstGeom>
          <a:solidFill>
            <a:srgbClr val="019BA5"/>
          </a:solidFill>
          <a:ln>
            <a:solidFill>
              <a:srgbClr val="019B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1867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19150" y="1150177"/>
            <a:ext cx="7238999" cy="5085681"/>
          </a:xfrm>
        </p:spPr>
      </p:pic>
      <p:sp>
        <p:nvSpPr>
          <p:cNvPr id="2" name="Textplatzhalter 1"/>
          <p:cNvSpPr>
            <a:spLocks noGrp="1"/>
          </p:cNvSpPr>
          <p:nvPr>
            <p:ph type="body" sz="quarter" idx="15"/>
          </p:nvPr>
        </p:nvSpPr>
        <p:spPr>
          <a:solidFill>
            <a:srgbClr val="019BA5">
              <a:alpha val="75000"/>
            </a:srgbClr>
          </a:solidFill>
        </p:spPr>
        <p:txBody>
          <a:bodyPr/>
          <a:lstStyle/>
          <a:p>
            <a:endParaRPr lang="de-DE" dirty="0"/>
          </a:p>
        </p:txBody>
      </p:sp>
      <p:pic>
        <p:nvPicPr>
          <p:cNvPr id="3" name="Onlinebild-Platzhalter 2"/>
          <p:cNvPicPr>
            <a:picLocks noGrp="1" noChangeAspect="1"/>
          </p:cNvPicPr>
          <p:nvPr>
            <p:ph type="clipArt" sz="quarter" idx="18"/>
          </p:nvPr>
        </p:nvPicPr>
        <p:blipFill>
          <a:blip r:embed="rId4" cstate="print">
            <a:extLst>
              <a:ext uri="{28A0092B-C50C-407E-A947-70E740481C1C}">
                <a14:useLocalDpi xmlns:a14="http://schemas.microsoft.com/office/drawing/2010/main" val="0"/>
              </a:ext>
            </a:extLst>
          </a:blip>
          <a:stretch>
            <a:fillRect/>
          </a:stretch>
        </p:blipFill>
        <p:spPr>
          <a:xfrm>
            <a:off x="7924800" y="6171235"/>
            <a:ext cx="1219200" cy="215567"/>
          </a:xfrm>
        </p:spPr>
      </p:pic>
      <p:sp>
        <p:nvSpPr>
          <p:cNvPr id="9" name="Titel 2"/>
          <p:cNvSpPr>
            <a:spLocks noGrp="1"/>
          </p:cNvSpPr>
          <p:nvPr>
            <p:ph type="title"/>
          </p:nvPr>
        </p:nvSpPr>
        <p:spPr/>
        <p:txBody>
          <a:bodyPr/>
          <a:lstStyle/>
          <a:p>
            <a:r>
              <a:rPr lang="de-DE" dirty="0" smtClean="0"/>
              <a:t>Warm-Up:</a:t>
            </a:r>
            <a:endParaRPr lang="de-DE" dirty="0"/>
          </a:p>
        </p:txBody>
      </p:sp>
      <p:sp>
        <p:nvSpPr>
          <p:cNvPr id="10" name="Fußzeilenplatzhalter 7"/>
          <p:cNvSpPr>
            <a:spLocks noGrp="1"/>
          </p:cNvSpPr>
          <p:nvPr>
            <p:ph type="ftr" sz="quarter" idx="11"/>
          </p:nvPr>
        </p:nvSpPr>
        <p:spPr>
          <a:xfrm>
            <a:off x="396000" y="6516000"/>
            <a:ext cx="5886000" cy="138499"/>
          </a:xfrm>
        </p:spPr>
        <p:txBody>
          <a:bodyPr/>
          <a:lstStyle/>
          <a:p>
            <a:r>
              <a:rPr lang="de-DE" dirty="0" smtClean="0"/>
              <a:t>Stand: 24. Januar 2024, Verbraucherzentrale Bundesverband e.V.</a:t>
            </a:r>
            <a:endParaRPr lang="de-DE" dirty="0"/>
          </a:p>
        </p:txBody>
      </p:sp>
      <p:sp>
        <p:nvSpPr>
          <p:cNvPr id="11" name="Rechteck 10"/>
          <p:cNvSpPr/>
          <p:nvPr/>
        </p:nvSpPr>
        <p:spPr>
          <a:xfrm>
            <a:off x="6412967" y="1273638"/>
            <a:ext cx="1511833" cy="785612"/>
          </a:xfrm>
          <a:prstGeom prst="rect">
            <a:avLst/>
          </a:prstGeom>
          <a:solidFill>
            <a:srgbClr val="019BA5"/>
          </a:solidFill>
          <a:ln>
            <a:solidFill>
              <a:srgbClr val="019B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0094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19150" y="1150177"/>
            <a:ext cx="7238999" cy="5085681"/>
          </a:xfrm>
        </p:spPr>
      </p:pic>
      <p:sp>
        <p:nvSpPr>
          <p:cNvPr id="2" name="Textplatzhalter 1"/>
          <p:cNvSpPr>
            <a:spLocks noGrp="1"/>
          </p:cNvSpPr>
          <p:nvPr>
            <p:ph type="body" sz="quarter" idx="15"/>
          </p:nvPr>
        </p:nvSpPr>
        <p:spPr>
          <a:solidFill>
            <a:srgbClr val="019BA5">
              <a:alpha val="75000"/>
            </a:srgbClr>
          </a:solidFill>
        </p:spPr>
        <p:txBody>
          <a:bodyPr/>
          <a:lstStyle/>
          <a:p>
            <a:endParaRPr lang="de-DE" dirty="0"/>
          </a:p>
        </p:txBody>
      </p:sp>
      <p:pic>
        <p:nvPicPr>
          <p:cNvPr id="3" name="Onlinebild-Platzhalter 2"/>
          <p:cNvPicPr>
            <a:picLocks noGrp="1" noChangeAspect="1"/>
          </p:cNvPicPr>
          <p:nvPr>
            <p:ph type="clipArt" sz="quarter" idx="18"/>
          </p:nvPr>
        </p:nvPicPr>
        <p:blipFill>
          <a:blip r:embed="rId4" cstate="print">
            <a:extLst>
              <a:ext uri="{28A0092B-C50C-407E-A947-70E740481C1C}">
                <a14:useLocalDpi xmlns:a14="http://schemas.microsoft.com/office/drawing/2010/main" val="0"/>
              </a:ext>
            </a:extLst>
          </a:blip>
          <a:stretch>
            <a:fillRect/>
          </a:stretch>
        </p:blipFill>
        <p:spPr>
          <a:xfrm>
            <a:off x="7924800" y="6171235"/>
            <a:ext cx="1219200" cy="215567"/>
          </a:xfrm>
        </p:spPr>
      </p:pic>
      <p:sp>
        <p:nvSpPr>
          <p:cNvPr id="9" name="Titel 2"/>
          <p:cNvSpPr>
            <a:spLocks noGrp="1"/>
          </p:cNvSpPr>
          <p:nvPr>
            <p:ph type="title"/>
          </p:nvPr>
        </p:nvSpPr>
        <p:spPr/>
        <p:txBody>
          <a:bodyPr/>
          <a:lstStyle/>
          <a:p>
            <a:r>
              <a:rPr lang="de-DE" dirty="0" smtClean="0"/>
              <a:t>Warm-Up:</a:t>
            </a:r>
            <a:endParaRPr lang="de-DE" dirty="0"/>
          </a:p>
        </p:txBody>
      </p:sp>
      <p:sp>
        <p:nvSpPr>
          <p:cNvPr id="10" name="Fußzeilenplatzhalter 7"/>
          <p:cNvSpPr>
            <a:spLocks noGrp="1"/>
          </p:cNvSpPr>
          <p:nvPr>
            <p:ph type="ftr" sz="quarter" idx="11"/>
          </p:nvPr>
        </p:nvSpPr>
        <p:spPr>
          <a:xfrm>
            <a:off x="396000" y="6516000"/>
            <a:ext cx="5886000" cy="138499"/>
          </a:xfrm>
        </p:spPr>
        <p:txBody>
          <a:bodyPr/>
          <a:lstStyle/>
          <a:p>
            <a:r>
              <a:rPr lang="de-DE" dirty="0" smtClean="0"/>
              <a:t>Stand: 24. Januar 2024, Verbraucherzentrale Bundesverband e.V.</a:t>
            </a:r>
            <a:endParaRPr lang="de-DE" dirty="0"/>
          </a:p>
        </p:txBody>
      </p:sp>
    </p:spTree>
    <p:extLst>
      <p:ext uri="{BB962C8B-B14F-4D97-AF65-F5344CB8AC3E}">
        <p14:creationId xmlns:p14="http://schemas.microsoft.com/office/powerpoint/2010/main" val="944150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p:cNvSpPr>
            <a:spLocks noGrp="1"/>
          </p:cNvSpPr>
          <p:nvPr>
            <p:ph type="body" sz="quarter" idx="19"/>
          </p:nvPr>
        </p:nvSpPr>
        <p:spPr>
          <a:solidFill>
            <a:srgbClr val="019BA5"/>
          </a:solidFill>
        </p:spPr>
        <p:txBody>
          <a:bodyPr/>
          <a:lstStyle/>
          <a:p>
            <a:endParaRPr lang="de-DE" dirty="0"/>
          </a:p>
        </p:txBody>
      </p:sp>
      <p:sp>
        <p:nvSpPr>
          <p:cNvPr id="12" name="Textplatzhalter 11"/>
          <p:cNvSpPr>
            <a:spLocks noGrp="1"/>
          </p:cNvSpPr>
          <p:nvPr>
            <p:ph type="body" sz="quarter" idx="15"/>
          </p:nvPr>
        </p:nvSpPr>
        <p:spPr>
          <a:solidFill>
            <a:srgbClr val="019BA5">
              <a:alpha val="75000"/>
            </a:srgbClr>
          </a:solidFill>
        </p:spPr>
        <p:txBody>
          <a:bodyPr/>
          <a:lstStyle/>
          <a:p>
            <a:endParaRPr lang="de-DE" dirty="0"/>
          </a:p>
        </p:txBody>
      </p:sp>
      <p:sp>
        <p:nvSpPr>
          <p:cNvPr id="8" name="Titel 7"/>
          <p:cNvSpPr>
            <a:spLocks noGrp="1"/>
          </p:cNvSpPr>
          <p:nvPr>
            <p:ph type="title"/>
          </p:nvPr>
        </p:nvSpPr>
        <p:spPr/>
        <p:txBody>
          <a:bodyPr/>
          <a:lstStyle/>
          <a:p>
            <a:r>
              <a:rPr lang="de-DE" dirty="0" smtClean="0"/>
              <a:t>Fakten</a:t>
            </a:r>
            <a:endParaRPr lang="de-DE" dirty="0"/>
          </a:p>
        </p:txBody>
      </p:sp>
      <p:pic>
        <p:nvPicPr>
          <p:cNvPr id="9" name="Onlinebild-Platzhalter 4"/>
          <p:cNvPicPr>
            <a:picLocks noGrp="1" noChangeAspect="1"/>
          </p:cNvPicPr>
          <p:nvPr>
            <p:ph type="clipArt" sz="quarter" idx="18"/>
          </p:nvPr>
        </p:nvPicPr>
        <p:blipFill>
          <a:blip r:embed="rId3" cstate="print">
            <a:extLst>
              <a:ext uri="{28A0092B-C50C-407E-A947-70E740481C1C}">
                <a14:useLocalDpi xmlns:a14="http://schemas.microsoft.com/office/drawing/2010/main" val="0"/>
              </a:ext>
            </a:extLst>
          </a:blip>
          <a:stretch>
            <a:fillRect/>
          </a:stretch>
        </p:blipFill>
        <p:spPr>
          <a:xfrm>
            <a:off x="7924800" y="6175707"/>
            <a:ext cx="1219200" cy="215567"/>
          </a:xfrm>
        </p:spPr>
      </p:pic>
      <p:sp>
        <p:nvSpPr>
          <p:cNvPr id="10" name="Fußzeilenplatzhalter 7"/>
          <p:cNvSpPr>
            <a:spLocks noGrp="1"/>
          </p:cNvSpPr>
          <p:nvPr>
            <p:ph type="ftr" sz="quarter" idx="11"/>
          </p:nvPr>
        </p:nvSpPr>
        <p:spPr>
          <a:xfrm>
            <a:off x="396000" y="6516000"/>
            <a:ext cx="5886000" cy="138499"/>
          </a:xfrm>
        </p:spPr>
        <p:txBody>
          <a:bodyPr/>
          <a:lstStyle/>
          <a:p>
            <a:r>
              <a:rPr lang="de-DE" dirty="0" smtClean="0"/>
              <a:t>Stand: 24. Januar 2024, Verbraucherzentrale Bundesverband e.V.</a:t>
            </a:r>
            <a:endParaRPr lang="de-DE" dirty="0"/>
          </a:p>
        </p:txBody>
      </p:sp>
    </p:spTree>
    <p:extLst>
      <p:ext uri="{BB962C8B-B14F-4D97-AF65-F5344CB8AC3E}">
        <p14:creationId xmlns:p14="http://schemas.microsoft.com/office/powerpoint/2010/main" val="38822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arissa">
  <a:themeElements>
    <a:clrScheme name="Verbraucherzentrale">
      <a:dk1>
        <a:sysClr val="windowText" lastClr="000000"/>
      </a:dk1>
      <a:lt1>
        <a:sysClr val="window" lastClr="FFFFFF"/>
      </a:lt1>
      <a:dk2>
        <a:srgbClr val="000000"/>
      </a:dk2>
      <a:lt2>
        <a:srgbClr val="C83F3F"/>
      </a:lt2>
      <a:accent1>
        <a:srgbClr val="4B4B4D"/>
      </a:accent1>
      <a:accent2>
        <a:srgbClr val="B1C800"/>
      </a:accent2>
      <a:accent3>
        <a:srgbClr val="66B257"/>
      </a:accent3>
      <a:accent4>
        <a:srgbClr val="009BDE"/>
      </a:accent4>
      <a:accent5>
        <a:srgbClr val="0068AE"/>
      </a:accent5>
      <a:accent6>
        <a:srgbClr val="6B368A"/>
      </a:accent6>
      <a:hlink>
        <a:srgbClr val="009BDE"/>
      </a:hlink>
      <a:folHlink>
        <a:srgbClr val="4B4B4D"/>
      </a:folHlink>
    </a:clrScheme>
    <a:fontScheme name="Verbraucherzentral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inProz xmlns="446c0d59-f66a-4060-bae3-8764579e2e6d">
      <Url xsi:nil="true"/>
      <Description xsi:nil="true"/>
    </HinProz>
    <Kommentare xmlns="446c0d59-f66a-4060-bae3-8764579e2e6d">Für vzbv-Präsentationen</Kommentare>
    <Datierung xmlns="d540912d-11cb-4d6d-801a-15c3aa0f66d3">2017-09-04T22:00:00+00:00</Datierung>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Vorlage_Antrag_Formular" ma:contentTypeID="0x010100EC052A67ADE24248B0AF982A597396A100C3A78E44F3A88C4AB35D7B9E7105E825" ma:contentTypeVersion="4" ma:contentTypeDescription="" ma:contentTypeScope="" ma:versionID="cad2e3d7dea94c95a78c9ff4254164d3">
  <xsd:schema xmlns:xsd="http://www.w3.org/2001/XMLSchema" xmlns:xs="http://www.w3.org/2001/XMLSchema" xmlns:p="http://schemas.microsoft.com/office/2006/metadata/properties" xmlns:ns2="d540912d-11cb-4d6d-801a-15c3aa0f66d3" xmlns:ns3="446c0d59-f66a-4060-bae3-8764579e2e6d" targetNamespace="http://schemas.microsoft.com/office/2006/metadata/properties" ma:root="true" ma:fieldsID="0e511cd661d69526ac7f9128207859e8" ns2:_="" ns3:_="">
    <xsd:import namespace="d540912d-11cb-4d6d-801a-15c3aa0f66d3"/>
    <xsd:import namespace="446c0d59-f66a-4060-bae3-8764579e2e6d"/>
    <xsd:element name="properties">
      <xsd:complexType>
        <xsd:sequence>
          <xsd:element name="documentManagement">
            <xsd:complexType>
              <xsd:all>
                <xsd:element ref="ns2:Datierung" minOccurs="0"/>
                <xsd:element ref="ns3:Kommentare" minOccurs="0"/>
                <xsd:element ref="ns3:HinProz"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40912d-11cb-4d6d-801a-15c3aa0f66d3" elementFormDefault="qualified">
    <xsd:import namespace="http://schemas.microsoft.com/office/2006/documentManagement/types"/>
    <xsd:import namespace="http://schemas.microsoft.com/office/infopath/2007/PartnerControls"/>
    <xsd:element name="Datierung" ma:index="8" nillable="true" ma:displayName="Datierung" ma:format="DateOnly" ma:internalName="Datierung">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46c0d59-f66a-4060-bae3-8764579e2e6d" elementFormDefault="qualified">
    <xsd:import namespace="http://schemas.microsoft.com/office/2006/documentManagement/types"/>
    <xsd:import namespace="http://schemas.microsoft.com/office/infopath/2007/PartnerControls"/>
    <xsd:element name="Kommentare" ma:index="9" nillable="true" ma:displayName="Kommentare" ma:internalName="Kommentare">
      <xsd:simpleType>
        <xsd:restriction base="dms:Note">
          <xsd:maxLength value="255"/>
        </xsd:restriction>
      </xsd:simpleType>
    </xsd:element>
    <xsd:element name="HinProz" ma:index="10" nillable="true" ma:displayName="Hinweise zum Prozess" ma:format="Hyperlink" ma:internalName="HinProz">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692E32-694D-4BF9-BABF-E198FA8CEA12}">
  <ds:schemaRefs>
    <ds:schemaRef ds:uri="446c0d59-f66a-4060-bae3-8764579e2e6d"/>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d540912d-11cb-4d6d-801a-15c3aa0f66d3"/>
    <ds:schemaRef ds:uri="http://www.w3.org/XML/1998/namespace"/>
  </ds:schemaRefs>
</ds:datastoreItem>
</file>

<file path=customXml/itemProps2.xml><?xml version="1.0" encoding="utf-8"?>
<ds:datastoreItem xmlns:ds="http://schemas.openxmlformats.org/officeDocument/2006/customXml" ds:itemID="{4F397440-2C2C-4F66-8351-A5EAFDBB18D4}">
  <ds:schemaRefs>
    <ds:schemaRef ds:uri="http://schemas.microsoft.com/sharepoint/v3/contenttype/forms"/>
  </ds:schemaRefs>
</ds:datastoreItem>
</file>

<file path=customXml/itemProps3.xml><?xml version="1.0" encoding="utf-8"?>
<ds:datastoreItem xmlns:ds="http://schemas.openxmlformats.org/officeDocument/2006/customXml" ds:itemID="{3A4AA933-0AD6-41BC-8DF3-D0E51E947D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40912d-11cb-4d6d-801a-15c3aa0f66d3"/>
    <ds:schemaRef ds:uri="446c0d59-f66a-4060-bae3-8764579e2e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1977</Words>
  <Application>Microsoft Office PowerPoint</Application>
  <PresentationFormat>Bildschirmpräsentation (4:3)</PresentationFormat>
  <Paragraphs>183</Paragraphs>
  <Slides>24</Slides>
  <Notes>24</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24</vt:i4>
      </vt:variant>
    </vt:vector>
  </HeadingPairs>
  <TitlesOfParts>
    <vt:vector size="32" baseType="lpstr">
      <vt:lpstr>MS PGothic</vt:lpstr>
      <vt:lpstr>MS PGothic</vt:lpstr>
      <vt:lpstr>Arial</vt:lpstr>
      <vt:lpstr>Calibri</vt:lpstr>
      <vt:lpstr>Symbol</vt:lpstr>
      <vt:lpstr>Wingdings</vt:lpstr>
      <vt:lpstr>Larissa</vt:lpstr>
      <vt:lpstr>think-cell Folie</vt:lpstr>
      <vt:lpstr>PowerPoint-Präsentation</vt:lpstr>
      <vt:lpstr>Inhalt und Ablauf</vt:lpstr>
      <vt:lpstr>PowerPoint-Präsentation</vt:lpstr>
      <vt:lpstr>PowerPoint-Präsentation</vt:lpstr>
      <vt:lpstr>Warm-Up</vt:lpstr>
      <vt:lpstr>Warm-Up:</vt:lpstr>
      <vt:lpstr>Warm-Up:</vt:lpstr>
      <vt:lpstr>Warm-Up:</vt:lpstr>
      <vt:lpstr>Fakten</vt:lpstr>
      <vt:lpstr>Aufgabenstellung</vt:lpstr>
      <vt:lpstr>Ergebnisaustausch</vt:lpstr>
      <vt:lpstr>Ergebnispräsentation</vt:lpstr>
      <vt:lpstr>Fairtrade</vt:lpstr>
      <vt:lpstr>EU – Bio - Siegel</vt:lpstr>
      <vt:lpstr>Nutri-Score</vt:lpstr>
      <vt:lpstr>Initiative Tierwohl</vt:lpstr>
      <vt:lpstr>Methode</vt:lpstr>
      <vt:lpstr>PowerPoint-Präsentation</vt:lpstr>
      <vt:lpstr>Infografiken erstellen</vt:lpstr>
      <vt:lpstr>Aufgabenstellung</vt:lpstr>
      <vt:lpstr>Ergebnispräsentation</vt:lpstr>
      <vt:lpstr>Feedback</vt:lpstr>
      <vt:lpstr>Abschluss - Blitzlicht</vt:lpstr>
      <vt:lpstr>Impressum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mit vzbv-Logo</dc:title>
  <dc:creator>Windows-Benutzer</dc:creator>
  <cp:lastModifiedBy>Adam-Gutsch, Dörte (vzbv)</cp:lastModifiedBy>
  <cp:revision>516</cp:revision>
  <dcterms:created xsi:type="dcterms:W3CDTF">2016-01-06T11:59:04Z</dcterms:created>
  <dcterms:modified xsi:type="dcterms:W3CDTF">2024-01-25T13:45:44Z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0x010100EC052A67ADE24248B0AF982A597396A100C3A78E44F3A88C4AB35D7B9E7105E825</vt:lpwstr>
  </property>
  <property fmtid="{D5CDD505-2E9C-101B-9397-08002B2CF9AE}" pid="3" name="_dlc_DocIdUrl">
    <vt:lpwstr>, </vt:lpwstr>
  </property>
</Properties>
</file>