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591" r:id="rId5"/>
    <p:sldId id="594" r:id="rId6"/>
    <p:sldId id="720" r:id="rId7"/>
    <p:sldId id="622" r:id="rId8"/>
    <p:sldId id="635" r:id="rId9"/>
    <p:sldId id="721" r:id="rId10"/>
    <p:sldId id="699" r:id="rId11"/>
    <p:sldId id="700" r:id="rId12"/>
    <p:sldId id="701" r:id="rId13"/>
    <p:sldId id="702" r:id="rId14"/>
    <p:sldId id="703" r:id="rId15"/>
    <p:sldId id="724" r:id="rId16"/>
    <p:sldId id="705" r:id="rId17"/>
    <p:sldId id="706" r:id="rId18"/>
    <p:sldId id="707" r:id="rId19"/>
    <p:sldId id="708" r:id="rId20"/>
    <p:sldId id="709" r:id="rId21"/>
    <p:sldId id="710" r:id="rId22"/>
    <p:sldId id="711" r:id="rId23"/>
    <p:sldId id="712" r:id="rId24"/>
    <p:sldId id="713" r:id="rId25"/>
    <p:sldId id="714" r:id="rId26"/>
    <p:sldId id="715" r:id="rId27"/>
    <p:sldId id="716" r:id="rId28"/>
    <p:sldId id="717" r:id="rId29"/>
    <p:sldId id="718" r:id="rId30"/>
    <p:sldId id="722" r:id="rId31"/>
    <p:sldId id="631" r:id="rId32"/>
    <p:sldId id="632" r:id="rId33"/>
    <p:sldId id="681" r:id="rId34"/>
    <p:sldId id="723" r:id="rId35"/>
    <p:sldId id="664" r:id="rId36"/>
    <p:sldId id="550" r:id="rId37"/>
  </p:sldIdLst>
  <p:sldSz cx="9144000" cy="6858000" type="screen4x3"/>
  <p:notesSz cx="6794500" cy="9931400"/>
  <p:custDataLst>
    <p:tags r:id="rId3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2">
          <p15:clr>
            <a:srgbClr val="A4A3A4"/>
          </p15:clr>
        </p15:guide>
        <p15:guide id="2" orient="horz" pos="786">
          <p15:clr>
            <a:srgbClr val="A4A3A4"/>
          </p15:clr>
        </p15:guide>
        <p15:guide id="3" orient="horz" pos="3752">
          <p15:clr>
            <a:srgbClr val="A4A3A4"/>
          </p15:clr>
        </p15:guide>
        <p15:guide id="4" orient="horz" pos="4026">
          <p15:clr>
            <a:srgbClr val="A4A3A4"/>
          </p15:clr>
        </p15:guide>
        <p15:guide id="5" orient="horz" pos="106">
          <p15:clr>
            <a:srgbClr val="A4A3A4"/>
          </p15:clr>
        </p15:guide>
        <p15:guide id="6" pos="2880">
          <p15:clr>
            <a:srgbClr val="A4A3A4"/>
          </p15:clr>
        </p15:guide>
        <p15:guide id="7" pos="249">
          <p15:clr>
            <a:srgbClr val="A4A3A4"/>
          </p15:clr>
        </p15:guide>
        <p15:guide id="8" pos="5509">
          <p15:clr>
            <a:srgbClr val="A4A3A4"/>
          </p15:clr>
        </p15:guide>
        <p15:guide id="9" pos="2949">
          <p15:clr>
            <a:srgbClr val="A4A3A4"/>
          </p15:clr>
        </p15:guide>
        <p15:guide id="10" pos="281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iesemer, Florence (vzbv)" initials="ZF(" lastIdx="13" clrIdx="0">
    <p:extLst>
      <p:ext uri="{19B8F6BF-5375-455C-9EA6-DF929625EA0E}">
        <p15:presenceInfo xmlns:p15="http://schemas.microsoft.com/office/powerpoint/2012/main" userId="S-1-5-21-1202660629-1500820517-725345543-12679" providerId="AD"/>
      </p:ext>
    </p:extLst>
  </p:cmAuthor>
  <p:cmAuthor id="2" name="Meier, Lisa (vzbv)" initials="ML(" lastIdx="15" clrIdx="1">
    <p:extLst>
      <p:ext uri="{19B8F6BF-5375-455C-9EA6-DF929625EA0E}">
        <p15:presenceInfo xmlns:p15="http://schemas.microsoft.com/office/powerpoint/2012/main" userId="S-1-5-21-1202660629-1500820517-725345543-12677" providerId="AD"/>
      </p:ext>
    </p:extLst>
  </p:cmAuthor>
  <p:cmAuthor id="3" name="Fricke, Vera (vzbv)" initials="FV(" lastIdx="48" clrIdx="2">
    <p:extLst>
      <p:ext uri="{19B8F6BF-5375-455C-9EA6-DF929625EA0E}">
        <p15:presenceInfo xmlns:p15="http://schemas.microsoft.com/office/powerpoint/2012/main" userId="S-1-5-21-1202660629-1500820517-725345543-7058" providerId="AD"/>
      </p:ext>
    </p:extLst>
  </p:cmAuthor>
  <p:cmAuthor id="4" name="Schnieder, Lena (vzbv)" initials="SL(" lastIdx="6" clrIdx="3">
    <p:extLst>
      <p:ext uri="{19B8F6BF-5375-455C-9EA6-DF929625EA0E}">
        <p15:presenceInfo xmlns:p15="http://schemas.microsoft.com/office/powerpoint/2012/main" userId="S-1-5-21-1202660629-1500820517-725345543-12725" providerId="AD"/>
      </p:ext>
    </p:extLst>
  </p:cmAuthor>
  <p:cmAuthor id="5" name="Rothe, Florence (vzbv)" initials="RF(" lastIdx="20" clrIdx="4">
    <p:extLst>
      <p:ext uri="{19B8F6BF-5375-455C-9EA6-DF929625EA0E}">
        <p15:presenceInfo xmlns:p15="http://schemas.microsoft.com/office/powerpoint/2012/main" userId="Rothe, Florence (vzbv)" providerId="None"/>
      </p:ext>
    </p:extLst>
  </p:cmAuthor>
  <p:cmAuthor id="6" name="Adam-Gutsch, Dörte (vzbv)" initials="AD(" lastIdx="1" clrIdx="5">
    <p:extLst>
      <p:ext uri="{19B8F6BF-5375-455C-9EA6-DF929625EA0E}">
        <p15:presenceInfo xmlns:p15="http://schemas.microsoft.com/office/powerpoint/2012/main" userId="S-1-5-21-1202660629-1500820517-725345543-90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9BA5"/>
    <a:srgbClr val="6B368A"/>
    <a:srgbClr val="DB007A"/>
    <a:srgbClr val="FFFF66"/>
    <a:srgbClr val="EB6A27"/>
    <a:srgbClr val="C83F3F"/>
    <a:srgbClr val="DB0016"/>
    <a:srgbClr val="E3B63B"/>
    <a:srgbClr val="E6E6E6"/>
    <a:srgbClr val="0098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Helle Formatvorlage 3 - Akz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1523" autoAdjust="0"/>
  </p:normalViewPr>
  <p:slideViewPr>
    <p:cSldViewPr snapToGrid="0" snapToObjects="1">
      <p:cViewPr>
        <p:scale>
          <a:sx n="120" d="100"/>
          <a:sy n="120" d="100"/>
        </p:scale>
        <p:origin x="187" y="-1834"/>
      </p:cViewPr>
      <p:guideLst>
        <p:guide orient="horz" pos="692"/>
        <p:guide orient="horz" pos="786"/>
        <p:guide orient="horz" pos="3752"/>
        <p:guide orient="horz" pos="4026"/>
        <p:guide orient="horz" pos="106"/>
        <p:guide pos="2880"/>
        <p:guide pos="249"/>
        <p:guide pos="5509"/>
        <p:guide pos="2949"/>
        <p:guide pos="2814"/>
      </p:guideLst>
    </p:cSldViewPr>
  </p:slideViewPr>
  <p:notesTextViewPr>
    <p:cViewPr>
      <p:scale>
        <a:sx n="3" d="2"/>
        <a:sy n="3" d="2"/>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97ECD77B-8327-4F0D-9503-2EB37784C396}" type="datetimeFigureOut">
              <a:rPr lang="de-DE" smtClean="0"/>
              <a:t>25.01.2024</a:t>
            </a:fld>
            <a:endParaRPr lang="de-DE"/>
          </a:p>
        </p:txBody>
      </p:sp>
      <p:sp>
        <p:nvSpPr>
          <p:cNvPr id="4" name="Folienbildplatzhalt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A13CF0C2-5947-4F99-BAC1-70BEDFF82D5A}" type="slidenum">
              <a:rPr lang="de-DE" smtClean="0"/>
              <a:t>‹Nr.›</a:t>
            </a:fld>
            <a:endParaRPr lang="de-DE"/>
          </a:p>
        </p:txBody>
      </p:sp>
    </p:spTree>
    <p:extLst>
      <p:ext uri="{BB962C8B-B14F-4D97-AF65-F5344CB8AC3E}">
        <p14:creationId xmlns:p14="http://schemas.microsoft.com/office/powerpoint/2010/main" val="173812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fnHOwPXisJ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73_3icYYnT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i="0" kern="1200" dirty="0" smtClean="0">
                <a:solidFill>
                  <a:schemeClr val="tx1"/>
                </a:solidFill>
                <a:effectLst/>
                <a:latin typeface="+mn-lt"/>
                <a:ea typeface="+mn-ea"/>
                <a:cs typeface="+mn-cs"/>
              </a:rPr>
              <a:t>Sprechtext</a:t>
            </a:r>
            <a:r>
              <a:rPr lang="de-DE" sz="1200" i="0" kern="1200" baseline="0" dirty="0" smtClean="0">
                <a:solidFill>
                  <a:schemeClr val="tx1"/>
                </a:solidFill>
                <a:effectLst/>
                <a:latin typeface="+mn-lt"/>
                <a:ea typeface="+mn-ea"/>
                <a:cs typeface="+mn-cs"/>
              </a:rPr>
              <a:t> (Vorschlag):</a:t>
            </a:r>
          </a:p>
          <a:p>
            <a:r>
              <a:rPr lang="de-DE" sz="1200" i="1" kern="1200" dirty="0" smtClean="0">
                <a:solidFill>
                  <a:schemeClr val="tx1"/>
                </a:solidFill>
                <a:effectLst/>
                <a:latin typeface="+mn-lt"/>
                <a:ea typeface="+mn-ea"/>
                <a:cs typeface="+mn-cs"/>
              </a:rPr>
              <a:t>„Willkommen im Modul „Schnelles Geld oder schnelle Pleite?! Finanz-Tipps auf </a:t>
            </a:r>
            <a:r>
              <a:rPr lang="de-DE" sz="1200" i="1" kern="1200" dirty="0" err="1" smtClean="0">
                <a:solidFill>
                  <a:schemeClr val="tx1"/>
                </a:solidFill>
                <a:effectLst/>
                <a:latin typeface="+mn-lt"/>
                <a:ea typeface="+mn-ea"/>
                <a:cs typeface="+mn-cs"/>
              </a:rPr>
              <a:t>Social</a:t>
            </a:r>
            <a:r>
              <a:rPr lang="de-DE" sz="1200" i="1" kern="1200" dirty="0" smtClean="0">
                <a:solidFill>
                  <a:schemeClr val="tx1"/>
                </a:solidFill>
                <a:effectLst/>
                <a:latin typeface="+mn-lt"/>
                <a:ea typeface="+mn-ea"/>
                <a:cs typeface="+mn-cs"/>
              </a:rPr>
              <a:t> Media“.</a:t>
            </a:r>
          </a:p>
          <a:p>
            <a:r>
              <a:rPr lang="de-DE" sz="1200" i="1" kern="1200" dirty="0" smtClean="0">
                <a:solidFill>
                  <a:schemeClr val="tx1"/>
                </a:solidFill>
                <a:effectLst/>
                <a:latin typeface="+mn-lt"/>
                <a:ea typeface="+mn-ea"/>
                <a:cs typeface="+mn-cs"/>
              </a:rPr>
              <a:t>In diesem Modul beschäftigen</a:t>
            </a:r>
            <a:r>
              <a:rPr lang="de-DE" sz="1200" i="1" kern="1200" baseline="0" dirty="0" smtClean="0">
                <a:solidFill>
                  <a:schemeClr val="tx1"/>
                </a:solidFill>
                <a:effectLst/>
                <a:latin typeface="+mn-lt"/>
                <a:ea typeface="+mn-ea"/>
                <a:cs typeface="+mn-cs"/>
              </a:rPr>
              <a:t> wir uns mit verschiedenen </a:t>
            </a:r>
            <a:r>
              <a:rPr lang="de-DE" sz="1200" i="1" kern="1200" baseline="0" dirty="0" err="1" smtClean="0">
                <a:solidFill>
                  <a:schemeClr val="tx1"/>
                </a:solidFill>
                <a:effectLst/>
                <a:latin typeface="+mn-lt"/>
                <a:ea typeface="+mn-ea"/>
                <a:cs typeface="+mn-cs"/>
              </a:rPr>
              <a:t>Finanz-Tipp-Geber:innen</a:t>
            </a:r>
            <a:r>
              <a:rPr lang="de-DE" sz="1200" i="1" kern="1200" baseline="0" dirty="0" smtClean="0">
                <a:solidFill>
                  <a:schemeClr val="tx1"/>
                </a:solidFill>
                <a:effectLst/>
                <a:latin typeface="+mn-lt"/>
                <a:ea typeface="+mn-ea"/>
                <a:cs typeface="+mn-cs"/>
              </a:rPr>
              <a:t> auf sozialen Medien. Wir schauen genau hin, wer uns Tipps gibt und erfahren worauf wir achten können, um seriöse von unseriösen </a:t>
            </a:r>
            <a:r>
              <a:rPr lang="de-DE" sz="1200" i="1" kern="1200" baseline="0" dirty="0" err="1" smtClean="0">
                <a:solidFill>
                  <a:schemeClr val="tx1"/>
                </a:solidFill>
                <a:effectLst/>
                <a:latin typeface="+mn-lt"/>
                <a:ea typeface="+mn-ea"/>
                <a:cs typeface="+mn-cs"/>
              </a:rPr>
              <a:t>Tipp-Geber:innen</a:t>
            </a:r>
            <a:r>
              <a:rPr lang="de-DE" sz="1200" i="1" kern="1200" baseline="0" dirty="0" smtClean="0">
                <a:solidFill>
                  <a:schemeClr val="tx1"/>
                </a:solidFill>
                <a:effectLst/>
                <a:latin typeface="+mn-lt"/>
                <a:ea typeface="+mn-ea"/>
                <a:cs typeface="+mn-cs"/>
              </a:rPr>
              <a:t> zu unterscheiden.</a:t>
            </a:r>
            <a:r>
              <a:rPr lang="de-DE" sz="1200" i="1" kern="1200" dirty="0" smtClean="0">
                <a:solidFill>
                  <a:schemeClr val="tx1"/>
                </a:solidFill>
                <a:effectLst/>
                <a:latin typeface="+mn-lt"/>
                <a:ea typeface="+mn-ea"/>
                <a:cs typeface="+mn-cs"/>
              </a:rPr>
              <a:t>“</a:t>
            </a:r>
            <a:endParaRPr lang="de-DE" b="1" cap="all" baseline="0"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1</a:t>
            </a:fld>
            <a:endParaRPr lang="de-DE"/>
          </a:p>
        </p:txBody>
      </p:sp>
    </p:spTree>
    <p:extLst>
      <p:ext uri="{BB962C8B-B14F-4D97-AF65-F5344CB8AC3E}">
        <p14:creationId xmlns:p14="http://schemas.microsoft.com/office/powerpoint/2010/main" val="1447513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smtClean="0">
                <a:solidFill>
                  <a:schemeClr val="tx1"/>
                </a:solidFill>
                <a:effectLst/>
                <a:latin typeface="+mn-lt"/>
                <a:ea typeface="+mn-ea"/>
                <a:cs typeface="+mn-cs"/>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smtClean="0">
                <a:solidFill>
                  <a:schemeClr val="tx1"/>
                </a:solidFill>
                <a:effectLst/>
                <a:latin typeface="+mn-lt"/>
                <a:ea typeface="+mn-ea"/>
                <a:cs typeface="+mn-cs"/>
              </a:rPr>
              <a:t>„</a:t>
            </a:r>
            <a:r>
              <a:rPr lang="de-DE" sz="1200" i="1" kern="1200" baseline="0" dirty="0" smtClean="0">
                <a:solidFill>
                  <a:schemeClr val="tx1"/>
                </a:solidFill>
                <a:effectLst/>
                <a:latin typeface="+mn-lt"/>
                <a:ea typeface="+mn-ea"/>
                <a:cs typeface="+mn-cs"/>
              </a:rPr>
              <a:t>Typ B steht für </a:t>
            </a:r>
            <a:r>
              <a:rPr lang="de-DE" sz="1200" i="1" kern="1200" baseline="0" dirty="0" err="1" smtClean="0">
                <a:solidFill>
                  <a:schemeClr val="tx1"/>
                </a:solidFill>
                <a:effectLst/>
                <a:latin typeface="+mn-lt"/>
                <a:ea typeface="+mn-ea"/>
                <a:cs typeface="+mn-cs"/>
              </a:rPr>
              <a:t>Influencer:innen</a:t>
            </a:r>
            <a:r>
              <a:rPr lang="de-DE" sz="1200" i="1" kern="1200" baseline="0" dirty="0" smtClean="0">
                <a:solidFill>
                  <a:schemeClr val="tx1"/>
                </a:solidFill>
                <a:effectLst/>
                <a:latin typeface="+mn-lt"/>
                <a:ea typeface="+mn-ea"/>
                <a:cs typeface="+mn-cs"/>
              </a:rPr>
              <a:t>, die Werbung für ein Produkt machen, auch wenn sie selbst nicht einschätzen können, ob dieses Produkt wirklich gut ist. Ein absichtlicher Betrug steht hier in der Regel aber nicht dahinter.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Wie geht das? Unternehmen schauen auf sozialen Plattformen, welche </a:t>
            </a:r>
            <a:r>
              <a:rPr lang="de-DE" sz="1200" i="1" kern="1200" baseline="0" dirty="0" err="1" smtClean="0">
                <a:solidFill>
                  <a:schemeClr val="tx1"/>
                </a:solidFill>
                <a:effectLst/>
                <a:latin typeface="+mn-lt"/>
                <a:ea typeface="+mn-ea"/>
                <a:cs typeface="+mn-cs"/>
              </a:rPr>
              <a:t>Influencer:innen</a:t>
            </a:r>
            <a:r>
              <a:rPr lang="de-DE" sz="1200" i="1" kern="1200" baseline="0" dirty="0" smtClean="0">
                <a:solidFill>
                  <a:schemeClr val="tx1"/>
                </a:solidFill>
                <a:effectLst/>
                <a:latin typeface="+mn-lt"/>
                <a:ea typeface="+mn-ea"/>
                <a:cs typeface="+mn-cs"/>
              </a:rPr>
              <a:t> eine hohe </a:t>
            </a:r>
            <a:r>
              <a:rPr lang="de-DE" sz="1200" i="1" kern="1200" baseline="0" dirty="0" err="1" smtClean="0">
                <a:solidFill>
                  <a:schemeClr val="tx1"/>
                </a:solidFill>
                <a:effectLst/>
                <a:latin typeface="+mn-lt"/>
                <a:ea typeface="+mn-ea"/>
                <a:cs typeface="+mn-cs"/>
              </a:rPr>
              <a:t>Follower:innen-Zahl</a:t>
            </a:r>
            <a:r>
              <a:rPr lang="de-DE" sz="1200" i="1" kern="1200" baseline="0" dirty="0" smtClean="0">
                <a:solidFill>
                  <a:schemeClr val="tx1"/>
                </a:solidFill>
                <a:effectLst/>
                <a:latin typeface="+mn-lt"/>
                <a:ea typeface="+mn-ea"/>
                <a:cs typeface="+mn-cs"/>
              </a:rPr>
              <a:t> haben und schreiben diese an. Sie fragen, ob diese </a:t>
            </a:r>
            <a:r>
              <a:rPr lang="de-DE" sz="1200" i="1" kern="1200" baseline="0" dirty="0" err="1" smtClean="0">
                <a:solidFill>
                  <a:schemeClr val="tx1"/>
                </a:solidFill>
                <a:effectLst/>
                <a:latin typeface="+mn-lt"/>
                <a:ea typeface="+mn-ea"/>
                <a:cs typeface="+mn-cs"/>
              </a:rPr>
              <a:t>Influencer:innen</a:t>
            </a:r>
            <a:r>
              <a:rPr lang="de-DE" sz="1200" i="1" kern="1200" baseline="0" dirty="0" smtClean="0">
                <a:solidFill>
                  <a:schemeClr val="tx1"/>
                </a:solidFill>
                <a:effectLst/>
                <a:latin typeface="+mn-lt"/>
                <a:ea typeface="+mn-ea"/>
                <a:cs typeface="+mn-cs"/>
              </a:rPr>
              <a:t> ein Produkt auf ihrem Kanal bewerben können. Das wird vertraglich abgesichert und daran verdienen die </a:t>
            </a:r>
            <a:r>
              <a:rPr lang="de-DE" sz="1200" i="1" kern="1200" baseline="0" dirty="0" err="1" smtClean="0">
                <a:solidFill>
                  <a:schemeClr val="tx1"/>
                </a:solidFill>
                <a:effectLst/>
                <a:latin typeface="+mn-lt"/>
                <a:ea typeface="+mn-ea"/>
                <a:cs typeface="+mn-cs"/>
              </a:rPr>
              <a:t>Finfluencer:innen</a:t>
            </a:r>
            <a:r>
              <a:rPr lang="de-DE" sz="1200" i="1"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Ein Problem besteht dann, wenn diese </a:t>
            </a:r>
            <a:r>
              <a:rPr lang="de-DE" sz="1200" i="1" kern="1200" baseline="0" dirty="0" err="1" smtClean="0">
                <a:solidFill>
                  <a:schemeClr val="tx1"/>
                </a:solidFill>
                <a:effectLst/>
                <a:latin typeface="+mn-lt"/>
                <a:ea typeface="+mn-ea"/>
                <a:cs typeface="+mn-cs"/>
              </a:rPr>
              <a:t>Influencer:innen</a:t>
            </a:r>
            <a:r>
              <a:rPr lang="de-DE" sz="1200" i="1" kern="1200" baseline="0" dirty="0" smtClean="0">
                <a:solidFill>
                  <a:schemeClr val="tx1"/>
                </a:solidFill>
                <a:effectLst/>
                <a:latin typeface="+mn-lt"/>
                <a:ea typeface="+mn-ea"/>
                <a:cs typeface="+mn-cs"/>
              </a:rPr>
              <a:t> nicht das Wissen mitbringen, um die Produkte </a:t>
            </a:r>
            <a:r>
              <a:rPr lang="de-DE" sz="1200" i="1" kern="1200" baseline="0" dirty="0" err="1" smtClean="0">
                <a:solidFill>
                  <a:schemeClr val="tx1"/>
                </a:solidFill>
                <a:effectLst/>
                <a:latin typeface="+mn-lt"/>
                <a:ea typeface="+mn-ea"/>
                <a:cs typeface="+mn-cs"/>
              </a:rPr>
              <a:t>realisitisch</a:t>
            </a:r>
            <a:r>
              <a:rPr lang="de-DE" sz="1200" i="1" kern="1200" baseline="0" dirty="0" smtClean="0">
                <a:solidFill>
                  <a:schemeClr val="tx1"/>
                </a:solidFill>
                <a:effectLst/>
                <a:latin typeface="+mn-lt"/>
                <a:ea typeface="+mn-ea"/>
                <a:cs typeface="+mn-cs"/>
              </a:rPr>
              <a:t> einzuschätzen. Zum Beispiel, wenn sie sich nicht mit der Börse und dem Aktienmarkt auskennen, aber dafür werben, in eine bestimmte Aktie zu investieren. </a:t>
            </a:r>
          </a:p>
          <a:p>
            <a:pPr lvl="0">
              <a:defRPr/>
            </a:pPr>
            <a:r>
              <a:rPr lang="de-DE" sz="1200" i="1" kern="1200" dirty="0" smtClean="0">
                <a:solidFill>
                  <a:schemeClr val="tx1"/>
                </a:solidFill>
                <a:effectLst/>
                <a:latin typeface="+mn-lt"/>
                <a:ea typeface="+mn-ea"/>
                <a:cs typeface="+mn-cs"/>
              </a:rPr>
              <a:t>Problematisch wird es dann, wenn aufgrund der Werbung für ein Produkt deren </a:t>
            </a:r>
            <a:r>
              <a:rPr lang="de-DE" sz="1200" i="1" kern="1200" dirty="0" err="1" smtClean="0">
                <a:solidFill>
                  <a:schemeClr val="tx1"/>
                </a:solidFill>
                <a:effectLst/>
                <a:latin typeface="+mn-lt"/>
                <a:ea typeface="+mn-ea"/>
                <a:cs typeface="+mn-cs"/>
              </a:rPr>
              <a:t>Follower:innen</a:t>
            </a:r>
            <a:r>
              <a:rPr lang="de-DE" sz="1200" i="1" kern="1200" dirty="0" smtClean="0">
                <a:solidFill>
                  <a:schemeClr val="tx1"/>
                </a:solidFill>
                <a:effectLst/>
                <a:latin typeface="+mn-lt"/>
                <a:ea typeface="+mn-ea"/>
                <a:cs typeface="+mn-cs"/>
              </a:rPr>
              <a:t> ebendieses Produkt kaufen und dann Geld verlieren, weil sie selbst sich eben auch nicht auskennen.“</a:t>
            </a:r>
          </a:p>
          <a:p>
            <a:pPr lvl="0">
              <a:defRPr/>
            </a:pPr>
            <a:endParaRPr lang="de-DE" sz="1200" i="1" kern="1200" dirty="0" smtClean="0">
              <a:solidFill>
                <a:schemeClr val="tx1"/>
              </a:solidFill>
              <a:effectLst/>
              <a:latin typeface="+mn-lt"/>
              <a:ea typeface="+mn-ea"/>
              <a:cs typeface="+mn-cs"/>
            </a:endParaRPr>
          </a:p>
          <a:p>
            <a:pPr lvl="0">
              <a:defRPr/>
            </a:pPr>
            <a:r>
              <a:rPr lang="de-DE" sz="1200" i="0" kern="1200" dirty="0" smtClean="0">
                <a:solidFill>
                  <a:schemeClr val="tx1"/>
                </a:solidFill>
                <a:effectLst/>
                <a:latin typeface="+mn-lt"/>
                <a:ea typeface="+mn-ea"/>
                <a:cs typeface="+mn-cs"/>
              </a:rPr>
              <a:t>Hinweis für Trainer:innen: konkrete </a:t>
            </a:r>
            <a:r>
              <a:rPr lang="de-DE" sz="1200" i="0" kern="1200" dirty="0" err="1" smtClean="0">
                <a:solidFill>
                  <a:schemeClr val="tx1"/>
                </a:solidFill>
                <a:effectLst/>
                <a:latin typeface="+mn-lt"/>
                <a:ea typeface="+mn-ea"/>
                <a:cs typeface="+mn-cs"/>
              </a:rPr>
              <a:t>Influencer:innen</a:t>
            </a:r>
            <a:r>
              <a:rPr lang="de-DE" sz="1200" i="0" kern="1200" dirty="0" smtClean="0">
                <a:solidFill>
                  <a:schemeClr val="tx1"/>
                </a:solidFill>
                <a:effectLst/>
                <a:latin typeface="+mn-lt"/>
                <a:ea typeface="+mn-ea"/>
                <a:cs typeface="+mn-cs"/>
              </a:rPr>
              <a:t> können wir an dieser Stelle nicht benennen. Sollten die Jugendlichen aber Beispiele habe</a:t>
            </a:r>
            <a:r>
              <a:rPr lang="de-DE" sz="1200" i="0" kern="1200" baseline="0" dirty="0" smtClean="0">
                <a:solidFill>
                  <a:schemeClr val="tx1"/>
                </a:solidFill>
                <a:effectLst/>
                <a:latin typeface="+mn-lt"/>
                <a:ea typeface="+mn-ea"/>
                <a:cs typeface="+mn-cs"/>
              </a:rPr>
              <a:t> oder die Trainer:innen selbst, können diese gern benannt werden. </a:t>
            </a:r>
            <a:endParaRPr lang="de-DE" sz="1200" i="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7393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smtClean="0">
                <a:solidFill>
                  <a:schemeClr val="tx1"/>
                </a:solidFill>
                <a:effectLst/>
                <a:latin typeface="+mn-lt"/>
                <a:ea typeface="+mn-ea"/>
                <a:cs typeface="+mn-cs"/>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smtClean="0">
                <a:solidFill>
                  <a:schemeClr val="tx1"/>
                </a:solidFill>
                <a:effectLst/>
                <a:latin typeface="+mn-lt"/>
                <a:ea typeface="+mn-ea"/>
                <a:cs typeface="+mn-cs"/>
              </a:rPr>
              <a:t>„Typ C gehört zu den unseriösen bis kriminellen </a:t>
            </a:r>
            <a:r>
              <a:rPr lang="de-DE" sz="1200" i="1" kern="1200" dirty="0" err="1" smtClean="0">
                <a:solidFill>
                  <a:schemeClr val="tx1"/>
                </a:solidFill>
                <a:effectLst/>
                <a:latin typeface="+mn-lt"/>
                <a:ea typeface="+mn-ea"/>
                <a:cs typeface="+mn-cs"/>
              </a:rPr>
              <a:t>Finfluencer:innen</a:t>
            </a:r>
            <a:r>
              <a:rPr lang="de-DE" sz="1200" i="1" kern="1200" dirty="0" smtClean="0">
                <a:solidFill>
                  <a:schemeClr val="tx1"/>
                </a:solidFill>
                <a:effectLst/>
                <a:latin typeface="+mn-lt"/>
                <a:ea typeface="+mn-ea"/>
                <a:cs typeface="+mn-cs"/>
              </a:rPr>
              <a:t>. Sie versuchen über verschiedene Wege, Werbung für eigene Produkte, Aktien</a:t>
            </a:r>
            <a:r>
              <a:rPr lang="de-DE" sz="1200" i="1" kern="1200" baseline="0" dirty="0" smtClean="0">
                <a:solidFill>
                  <a:schemeClr val="tx1"/>
                </a:solidFill>
                <a:effectLst/>
                <a:latin typeface="+mn-lt"/>
                <a:ea typeface="+mn-ea"/>
                <a:cs typeface="+mn-cs"/>
              </a:rPr>
              <a:t> und</a:t>
            </a:r>
            <a:r>
              <a:rPr lang="de-DE" sz="1200" i="1" kern="1200" dirty="0" smtClean="0">
                <a:solidFill>
                  <a:schemeClr val="tx1"/>
                </a:solidFill>
                <a:effectLst/>
                <a:latin typeface="+mn-lt"/>
                <a:ea typeface="+mn-ea"/>
                <a:cs typeface="+mn-cs"/>
              </a:rPr>
              <a:t> Finanz-Modelle zu machen oder durch gezieltes Marketing möglichst das eigene Vermögen zu erhöhen.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Die verschiedenen Maschen können dabei sein: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i="1" kern="1200" baseline="0" dirty="0" smtClean="0">
                <a:solidFill>
                  <a:schemeClr val="tx1"/>
                </a:solidFill>
                <a:effectLst/>
                <a:latin typeface="+mn-lt"/>
                <a:ea typeface="+mn-ea"/>
                <a:cs typeface="+mn-cs"/>
              </a:rPr>
              <a:t>Coaching oder Mentoring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i="1" kern="1200" baseline="0" dirty="0" smtClean="0">
                <a:solidFill>
                  <a:schemeClr val="tx1"/>
                </a:solidFill>
                <a:effectLst/>
                <a:latin typeface="+mn-lt"/>
                <a:ea typeface="+mn-ea"/>
                <a:cs typeface="+mn-cs"/>
              </a:rPr>
              <a:t>Network-Marketing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i="1" kern="1200" baseline="0" dirty="0" err="1" smtClean="0">
                <a:solidFill>
                  <a:schemeClr val="tx1"/>
                </a:solidFill>
                <a:effectLst/>
                <a:latin typeface="+mn-lt"/>
                <a:ea typeface="+mn-ea"/>
                <a:cs typeface="+mn-cs"/>
              </a:rPr>
              <a:t>Affiliate</a:t>
            </a:r>
            <a:r>
              <a:rPr lang="de-DE" sz="1200" i="1" kern="1200" baseline="0" dirty="0" smtClean="0">
                <a:solidFill>
                  <a:schemeClr val="tx1"/>
                </a:solidFill>
                <a:effectLst/>
                <a:latin typeface="+mn-lt"/>
                <a:ea typeface="+mn-ea"/>
                <a:cs typeface="+mn-cs"/>
              </a:rPr>
              <a:t>-Marketing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i="1" kern="1200" baseline="0" dirty="0" err="1" smtClean="0">
                <a:solidFill>
                  <a:schemeClr val="tx1"/>
                </a:solidFill>
                <a:effectLst/>
                <a:latin typeface="+mn-lt"/>
                <a:ea typeface="+mn-ea"/>
                <a:cs typeface="+mn-cs"/>
              </a:rPr>
              <a:t>Copy</a:t>
            </a:r>
            <a:r>
              <a:rPr lang="de-DE" sz="1200" i="1" kern="1200" baseline="0" dirty="0" smtClean="0">
                <a:solidFill>
                  <a:schemeClr val="tx1"/>
                </a:solidFill>
                <a:effectLst/>
                <a:latin typeface="+mn-lt"/>
                <a:ea typeface="+mn-ea"/>
                <a:cs typeface="+mn-cs"/>
              </a:rPr>
              <a:t>-Trading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1" kern="1200" baseline="0" dirty="0" smtClean="0">
                <a:solidFill>
                  <a:schemeClr val="tx1"/>
                </a:solidFill>
                <a:effectLst/>
                <a:latin typeface="+mn-lt"/>
                <a:ea typeface="+mn-ea"/>
                <a:cs typeface="+mn-cs"/>
              </a:rPr>
              <a:t>Ihnen allen gemein ist, dass sie oft hohe Gewinnversprechen abgeben – teilweise Rendite in dreistelliger Höhe. Dabei unterschlagen sie meist die teilweise erheblichen Risiken, die mit bestimmten Investitionen einhergehen.“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smtClean="0">
                <a:solidFill>
                  <a:schemeClr val="tx1"/>
                </a:solidFill>
                <a:effectLst/>
                <a:latin typeface="+mn-lt"/>
                <a:ea typeface="+mn-ea"/>
                <a:cs typeface="+mn-cs"/>
              </a:rPr>
              <a:t>Hinweis für Trainer:innen: Abgebildet sind Beispiele von Coaches und Tradern: Lukas </a:t>
            </a:r>
            <a:r>
              <a:rPr lang="de-DE" sz="1200" b="0" i="0" kern="1200" baseline="0" dirty="0" err="1" smtClean="0">
                <a:solidFill>
                  <a:schemeClr val="tx1"/>
                </a:solidFill>
                <a:effectLst/>
                <a:latin typeface="+mn-lt"/>
                <a:ea typeface="+mn-ea"/>
                <a:cs typeface="+mn-cs"/>
              </a:rPr>
              <a:t>Lindler</a:t>
            </a:r>
            <a:r>
              <a:rPr lang="de-DE" sz="1200" b="0" i="0" kern="1200" baseline="0" dirty="0" smtClean="0">
                <a:solidFill>
                  <a:schemeClr val="tx1"/>
                </a:solidFill>
                <a:effectLst/>
                <a:latin typeface="+mn-lt"/>
                <a:ea typeface="+mn-ea"/>
                <a:cs typeface="+mn-cs"/>
              </a:rPr>
              <a:t>, Dirk </a:t>
            </a:r>
            <a:r>
              <a:rPr lang="de-DE" sz="1200" b="0" i="0" kern="1200" baseline="0" dirty="0" err="1" smtClean="0">
                <a:solidFill>
                  <a:schemeClr val="tx1"/>
                </a:solidFill>
                <a:effectLst/>
                <a:latin typeface="+mn-lt"/>
                <a:ea typeface="+mn-ea"/>
                <a:cs typeface="+mn-cs"/>
              </a:rPr>
              <a:t>Kreuter</a:t>
            </a:r>
            <a:r>
              <a:rPr lang="de-DE" sz="1200" b="0" i="0" kern="1200" baseline="0" dirty="0" smtClean="0">
                <a:solidFill>
                  <a:schemeClr val="tx1"/>
                </a:solidFill>
                <a:effectLst/>
                <a:latin typeface="+mn-lt"/>
                <a:ea typeface="+mn-ea"/>
                <a:cs typeface="+mn-cs"/>
              </a:rPr>
              <a:t>, Lorenz </a:t>
            </a:r>
            <a:r>
              <a:rPr lang="de-DE" sz="1200" b="0" i="0" kern="1200" baseline="0" dirty="0" err="1" smtClean="0">
                <a:solidFill>
                  <a:schemeClr val="tx1"/>
                </a:solidFill>
                <a:effectLst/>
                <a:latin typeface="+mn-lt"/>
                <a:ea typeface="+mn-ea"/>
                <a:cs typeface="+mn-cs"/>
              </a:rPr>
              <a:t>Konat</a:t>
            </a:r>
            <a:r>
              <a:rPr lang="de-DE" sz="1200" b="0" i="0" kern="1200" baseline="0" dirty="0" smtClean="0">
                <a:solidFill>
                  <a:schemeClr val="tx1"/>
                </a:solidFill>
                <a:effectLst/>
                <a:latin typeface="+mn-lt"/>
                <a:ea typeface="+mn-ea"/>
                <a:cs typeface="+mn-cs"/>
              </a:rPr>
              <a:t>, Marcus Schulz</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2901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smtClean="0">
                <a:solidFill>
                  <a:schemeClr val="tx1"/>
                </a:solidFill>
                <a:effectLst/>
                <a:latin typeface="+mn-lt"/>
                <a:ea typeface="+mn-ea"/>
                <a:cs typeface="+mn-cs"/>
              </a:rPr>
              <a:t>Sprechtext (Vorschlag):</a:t>
            </a:r>
          </a:p>
          <a:p>
            <a:r>
              <a:rPr lang="de-DE" sz="1200" i="1" kern="1200" dirty="0" smtClean="0">
                <a:solidFill>
                  <a:schemeClr val="tx1"/>
                </a:solidFill>
                <a:effectLst/>
                <a:latin typeface="+mn-lt"/>
                <a:ea typeface="+mn-ea"/>
                <a:cs typeface="+mn-cs"/>
              </a:rPr>
              <a:t>„</a:t>
            </a:r>
            <a:r>
              <a:rPr lang="de-DE" sz="1200" i="1" kern="1200" dirty="0" err="1" smtClean="0">
                <a:solidFill>
                  <a:schemeClr val="tx1"/>
                </a:solidFill>
                <a:effectLst/>
                <a:latin typeface="+mn-lt"/>
                <a:ea typeface="+mn-ea"/>
                <a:cs typeface="+mn-cs"/>
              </a:rPr>
              <a:t>Affiliate</a:t>
            </a:r>
            <a:r>
              <a:rPr lang="de-DE" sz="1200" i="1" kern="1200" dirty="0" smtClean="0">
                <a:solidFill>
                  <a:schemeClr val="tx1"/>
                </a:solidFill>
                <a:effectLst/>
                <a:latin typeface="+mn-lt"/>
                <a:ea typeface="+mn-ea"/>
                <a:cs typeface="+mn-cs"/>
              </a:rPr>
              <a:t>-Marketing</a:t>
            </a:r>
            <a:r>
              <a:rPr lang="de-DE" sz="1200" i="1" kern="1200" baseline="0" dirty="0" smtClean="0">
                <a:solidFill>
                  <a:schemeClr val="tx1"/>
                </a:solidFill>
                <a:effectLst/>
                <a:latin typeface="+mn-lt"/>
                <a:ea typeface="+mn-ea"/>
                <a:cs typeface="+mn-cs"/>
              </a:rPr>
              <a:t> bedeutet, dass Personen auf ihren Seiten oder Accounts auf sozialen Plattformen für ein Produkt werben und eine Provision erhalten. Wie funktioniert das? </a:t>
            </a:r>
            <a:r>
              <a:rPr lang="de-DE" sz="1200" i="1" kern="1200" dirty="0" err="1" smtClean="0">
                <a:solidFill>
                  <a:schemeClr val="tx1"/>
                </a:solidFill>
                <a:effectLst/>
                <a:latin typeface="+mn-lt"/>
                <a:ea typeface="+mn-ea"/>
                <a:cs typeface="+mn-cs"/>
              </a:rPr>
              <a:t>Finfluencer:innen</a:t>
            </a:r>
            <a:r>
              <a:rPr lang="de-DE" sz="1200" i="1" kern="1200" dirty="0" smtClean="0">
                <a:solidFill>
                  <a:schemeClr val="tx1"/>
                </a:solidFill>
                <a:effectLst/>
                <a:latin typeface="+mn-lt"/>
                <a:ea typeface="+mn-ea"/>
                <a:cs typeface="+mn-cs"/>
              </a:rPr>
              <a:t> kooperieren mit Unternehmen und</a:t>
            </a:r>
            <a:r>
              <a:rPr lang="de-DE" sz="1200" i="1" kern="1200" baseline="0" dirty="0" smtClean="0">
                <a:solidFill>
                  <a:schemeClr val="tx1"/>
                </a:solidFill>
                <a:effectLst/>
                <a:latin typeface="+mn-lt"/>
                <a:ea typeface="+mn-ea"/>
                <a:cs typeface="+mn-cs"/>
              </a:rPr>
              <a:t> platzieren a</a:t>
            </a:r>
            <a:r>
              <a:rPr lang="de-DE" sz="1200" i="1" kern="1200" dirty="0" smtClean="0">
                <a:solidFill>
                  <a:schemeClr val="tx1"/>
                </a:solidFill>
                <a:effectLst/>
                <a:latin typeface="+mn-lt"/>
                <a:ea typeface="+mn-ea"/>
                <a:cs typeface="+mn-cs"/>
              </a:rPr>
              <a:t>uf ihren Accounts Werbung und Links zu diesen</a:t>
            </a:r>
            <a:r>
              <a:rPr lang="de-DE" sz="1200" i="1" kern="1200" baseline="0" dirty="0" smtClean="0">
                <a:solidFill>
                  <a:schemeClr val="tx1"/>
                </a:solidFill>
                <a:effectLst/>
                <a:latin typeface="+mn-lt"/>
                <a:ea typeface="+mn-ea"/>
                <a:cs typeface="+mn-cs"/>
              </a:rPr>
              <a:t> </a:t>
            </a:r>
            <a:r>
              <a:rPr lang="de-DE" sz="1200" i="1" kern="1200" dirty="0" smtClean="0">
                <a:solidFill>
                  <a:schemeClr val="tx1"/>
                </a:solidFill>
                <a:effectLst/>
                <a:latin typeface="+mn-lt"/>
                <a:ea typeface="+mn-ea"/>
                <a:cs typeface="+mn-cs"/>
              </a:rPr>
              <a:t>Unternehmen. </a:t>
            </a:r>
            <a:r>
              <a:rPr lang="de-DE" i="1" dirty="0" err="1" smtClean="0"/>
              <a:t>Nutzer:innen</a:t>
            </a:r>
            <a:r>
              <a:rPr lang="de-DE" i="1" dirty="0" smtClean="0"/>
              <a:t> auf den Accounts oder Seiten der </a:t>
            </a:r>
            <a:r>
              <a:rPr lang="de-DE" i="1" dirty="0" err="1" smtClean="0"/>
              <a:t>Finfluencer:innen</a:t>
            </a:r>
            <a:r>
              <a:rPr lang="de-DE" i="1" dirty="0" smtClean="0"/>
              <a:t> klicken auf diese </a:t>
            </a:r>
            <a:r>
              <a:rPr lang="de-DE" i="1" dirty="0" err="1" smtClean="0"/>
              <a:t>Affiliate</a:t>
            </a:r>
            <a:r>
              <a:rPr lang="de-DE" i="1" dirty="0" smtClean="0"/>
              <a:t>-Links</a:t>
            </a:r>
            <a:r>
              <a:rPr lang="de-DE" i="1" baseline="0" dirty="0" smtClean="0"/>
              <a:t> </a:t>
            </a:r>
            <a:r>
              <a:rPr lang="de-DE" i="1" dirty="0" smtClean="0"/>
              <a:t>und werden auf die Seiten der </a:t>
            </a:r>
            <a:r>
              <a:rPr lang="de-DE" i="1" dirty="0" err="1" smtClean="0"/>
              <a:t>Partner:innen</a:t>
            </a:r>
            <a:r>
              <a:rPr lang="de-DE" i="1" baseline="0" dirty="0" smtClean="0"/>
              <a:t> </a:t>
            </a:r>
            <a:r>
              <a:rPr lang="de-DE" i="1" dirty="0" smtClean="0"/>
              <a:t>weitergeleitet und kaufen vielleicht sogar die Produkte. Die </a:t>
            </a:r>
            <a:r>
              <a:rPr lang="de-DE" i="1" dirty="0" err="1" smtClean="0"/>
              <a:t>Finfluencer:innen</a:t>
            </a:r>
            <a:r>
              <a:rPr lang="de-DE" i="1" dirty="0" smtClean="0"/>
              <a:t> erhalten dafür dann eine Provision,</a:t>
            </a:r>
            <a:r>
              <a:rPr lang="de-DE" i="1" baseline="0" dirty="0" smtClean="0"/>
              <a:t> </a:t>
            </a:r>
            <a:r>
              <a:rPr lang="de-DE" i="1" dirty="0" smtClean="0"/>
              <a:t>lassen sich also von Werbepartnern bezahlen.“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kern="1200" baseline="0" dirty="0" smtClean="0">
                <a:solidFill>
                  <a:schemeClr val="tx1"/>
                </a:solidFill>
                <a:effectLst/>
                <a:latin typeface="+mn-lt"/>
                <a:ea typeface="+mn-ea"/>
                <a:cs typeface="+mn-cs"/>
              </a:rPr>
              <a:t>Hinweis für Trainer:innen:  </a:t>
            </a:r>
            <a:r>
              <a:rPr lang="de-DE" sz="1200" i="0" kern="1200" baseline="0" dirty="0" err="1" smtClean="0">
                <a:solidFill>
                  <a:schemeClr val="tx1"/>
                </a:solidFill>
                <a:effectLst/>
                <a:latin typeface="+mn-lt"/>
                <a:ea typeface="+mn-ea"/>
                <a:cs typeface="+mn-cs"/>
              </a:rPr>
              <a:t>Affiliate</a:t>
            </a:r>
            <a:r>
              <a:rPr lang="de-DE" sz="1200" i="0" kern="1200" baseline="0" dirty="0" smtClean="0">
                <a:solidFill>
                  <a:schemeClr val="tx1"/>
                </a:solidFill>
                <a:effectLst/>
                <a:latin typeface="+mn-lt"/>
                <a:ea typeface="+mn-ea"/>
                <a:cs typeface="+mn-cs"/>
              </a:rPr>
              <a:t>-Marketing ist nicht per se unseriös. So soll das hier auch nicht vermittelt werden. Unseriös </a:t>
            </a:r>
            <a:r>
              <a:rPr lang="de-DE" sz="1200" kern="1200" dirty="0" smtClean="0">
                <a:solidFill>
                  <a:schemeClr val="tx1"/>
                </a:solidFill>
                <a:effectLst/>
                <a:latin typeface="+mn-lt"/>
                <a:ea typeface="+mn-ea"/>
                <a:cs typeface="+mn-cs"/>
              </a:rPr>
              <a:t>ist es nur, wenn es nicht klar kenntlich gemacht wird. Der weiter oben erwähnte</a:t>
            </a:r>
            <a:r>
              <a:rPr lang="de-DE" sz="1200" kern="1200" baseline="0" dirty="0" smtClean="0">
                <a:solidFill>
                  <a:schemeClr val="tx1"/>
                </a:solidFill>
                <a:effectLst/>
                <a:latin typeface="+mn-lt"/>
                <a:ea typeface="+mn-ea"/>
                <a:cs typeface="+mn-cs"/>
              </a:rPr>
              <a:t> Anbieter</a:t>
            </a:r>
            <a:r>
              <a:rPr lang="de-DE" sz="1200" kern="1200" dirty="0" smtClean="0">
                <a:solidFill>
                  <a:schemeClr val="tx1"/>
                </a:solidFill>
                <a:effectLst/>
                <a:latin typeface="+mn-lt"/>
                <a:ea typeface="+mn-ea"/>
                <a:cs typeface="+mn-cs"/>
              </a:rPr>
              <a:t> Finanztip.de betreibt auch </a:t>
            </a:r>
            <a:r>
              <a:rPr lang="de-DE" sz="1200" kern="1200" dirty="0" err="1" smtClean="0">
                <a:solidFill>
                  <a:schemeClr val="tx1"/>
                </a:solidFill>
                <a:effectLst/>
                <a:latin typeface="+mn-lt"/>
                <a:ea typeface="+mn-ea"/>
                <a:cs typeface="+mn-cs"/>
              </a:rPr>
              <a:t>Affiliate</a:t>
            </a:r>
            <a:r>
              <a:rPr lang="de-DE" sz="1200" kern="1200" dirty="0" smtClean="0">
                <a:solidFill>
                  <a:schemeClr val="tx1"/>
                </a:solidFill>
                <a:effectLst/>
                <a:latin typeface="+mn-lt"/>
                <a:ea typeface="+mn-ea"/>
                <a:cs typeface="+mn-cs"/>
              </a:rPr>
              <a:t>-Marketing und ist durchaus seriös. Ähnliches gilt für Network-Marketing auf der nächsten Folie. Auch Coaching oder </a:t>
            </a:r>
            <a:r>
              <a:rPr lang="de-DE" sz="1200" kern="1200" dirty="0" err="1" smtClean="0">
                <a:solidFill>
                  <a:schemeClr val="tx1"/>
                </a:solidFill>
                <a:effectLst/>
                <a:latin typeface="+mn-lt"/>
                <a:ea typeface="+mn-ea"/>
                <a:cs typeface="+mn-cs"/>
              </a:rPr>
              <a:t>Copy</a:t>
            </a:r>
            <a:r>
              <a:rPr lang="de-DE" sz="1200" kern="1200" dirty="0" smtClean="0">
                <a:solidFill>
                  <a:schemeClr val="tx1"/>
                </a:solidFill>
                <a:effectLst/>
                <a:latin typeface="+mn-lt"/>
                <a:ea typeface="+mn-ea"/>
                <a:cs typeface="+mn-cs"/>
              </a:rPr>
              <a:t>-Trading sind nicht per se unseriös. Es können aber unter Umständen Maschen sein, die sich Kriminelle zunutze machen. Allerdings ist dann z.B. auch fraglich, ob überhaupt seriöse </a:t>
            </a:r>
            <a:r>
              <a:rPr lang="de-DE" sz="1200" kern="1200" dirty="0" err="1" smtClean="0">
                <a:solidFill>
                  <a:schemeClr val="tx1"/>
                </a:solidFill>
                <a:effectLst/>
                <a:latin typeface="+mn-lt"/>
                <a:ea typeface="+mn-ea"/>
                <a:cs typeface="+mn-cs"/>
              </a:rPr>
              <a:t>Affiliate</a:t>
            </a:r>
            <a:r>
              <a:rPr lang="de-DE" sz="1200" kern="1200" dirty="0" smtClean="0">
                <a:solidFill>
                  <a:schemeClr val="tx1"/>
                </a:solidFill>
                <a:effectLst/>
                <a:latin typeface="+mn-lt"/>
                <a:ea typeface="+mn-ea"/>
                <a:cs typeface="+mn-cs"/>
              </a:rPr>
              <a:t>-Partner mit diesen zusammenarbeiten (würden).</a:t>
            </a:r>
            <a:endParaRPr lang="de-DE" i="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538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smtClean="0">
                <a:solidFill>
                  <a:schemeClr val="tx1"/>
                </a:solidFill>
                <a:effectLst/>
                <a:latin typeface="+mn-lt"/>
                <a:ea typeface="+mn-ea"/>
                <a:cs typeface="+mn-cs"/>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smtClean="0">
                <a:solidFill>
                  <a:schemeClr val="tx1"/>
                </a:solidFill>
                <a:effectLst/>
                <a:latin typeface="+mn-lt"/>
                <a:ea typeface="+mn-ea"/>
                <a:cs typeface="+mn-cs"/>
              </a:rPr>
              <a:t>„</a:t>
            </a:r>
            <a:r>
              <a:rPr lang="de-DE" sz="1200" i="1" kern="1200" baseline="0" dirty="0" smtClean="0">
                <a:solidFill>
                  <a:schemeClr val="tx1"/>
                </a:solidFill>
                <a:effectLst/>
                <a:latin typeface="+mn-lt"/>
                <a:ea typeface="+mn-ea"/>
                <a:cs typeface="+mn-cs"/>
              </a:rPr>
              <a:t>Schnellballsystem oder Pyramidensystem: Beides ist illegal. Ein Beispiel: Hannes möchte gern Vermögen generieren und das möglichst passiv neben seinem Beruf. Ein Unternehmen bietet ihm an, Werbung für ein Produkt über seine Accounts auf sozialen Plattformen zu machen. Dafür muss er ein Startpaket dieses Produkts im Wert von 300 Euro kaufen – schließlich soll er das Produkt ja selbst testen, um es bewerben zu können. Damit er die investierten 300 Euro wieder ausgleichen kann und dann auch noch ein Plus macht, muss er mindestens zwei neue </a:t>
            </a:r>
            <a:r>
              <a:rPr lang="de-DE" sz="1200" i="1" kern="1200" baseline="0" dirty="0" err="1" smtClean="0">
                <a:solidFill>
                  <a:schemeClr val="tx1"/>
                </a:solidFill>
                <a:effectLst/>
                <a:latin typeface="+mn-lt"/>
                <a:ea typeface="+mn-ea"/>
                <a:cs typeface="+mn-cs"/>
              </a:rPr>
              <a:t>Kund:innen</a:t>
            </a:r>
            <a:r>
              <a:rPr lang="de-DE" sz="1200" i="1" kern="1200" baseline="0" dirty="0" smtClean="0">
                <a:solidFill>
                  <a:schemeClr val="tx1"/>
                </a:solidFill>
                <a:effectLst/>
                <a:latin typeface="+mn-lt"/>
                <a:ea typeface="+mn-ea"/>
                <a:cs typeface="+mn-cs"/>
              </a:rPr>
              <a:t> gewinnen, denen er jeweils ein Paket verkauft.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Bei Schneeball- und Pyramidensystemen wird darauf abgezielt, immer neue </a:t>
            </a:r>
            <a:r>
              <a:rPr lang="de-DE" sz="1200" i="1" kern="1200" baseline="0" dirty="0" err="1" smtClean="0">
                <a:solidFill>
                  <a:schemeClr val="tx1"/>
                </a:solidFill>
                <a:effectLst/>
                <a:latin typeface="+mn-lt"/>
                <a:ea typeface="+mn-ea"/>
                <a:cs typeface="+mn-cs"/>
              </a:rPr>
              <a:t>Kund:innen</a:t>
            </a:r>
            <a:r>
              <a:rPr lang="de-DE" sz="1200" i="1" kern="1200" baseline="0" dirty="0" smtClean="0">
                <a:solidFill>
                  <a:schemeClr val="tx1"/>
                </a:solidFill>
                <a:effectLst/>
                <a:latin typeface="+mn-lt"/>
                <a:ea typeface="+mn-ea"/>
                <a:cs typeface="+mn-cs"/>
              </a:rPr>
              <a:t> zu gewinnen, anstatt ehrlich ein bestimmtes Produkt zu vermarkten. An diesem Beispiel zeigt sich, dass Hannes noch die besten Chancen hat, einen hohen Gewinn durch diese illegale Form von „passivem Einkommen“ zu erzielen. Für alle weiteren </a:t>
            </a:r>
            <a:r>
              <a:rPr lang="de-DE" sz="1200" i="1" kern="1200" baseline="0" dirty="0" err="1" smtClean="0">
                <a:solidFill>
                  <a:schemeClr val="tx1"/>
                </a:solidFill>
                <a:effectLst/>
                <a:latin typeface="+mn-lt"/>
                <a:ea typeface="+mn-ea"/>
                <a:cs typeface="+mn-cs"/>
              </a:rPr>
              <a:t>Kund:innen</a:t>
            </a:r>
            <a:r>
              <a:rPr lang="de-DE" sz="1200" i="1" kern="1200" baseline="0" dirty="0" smtClean="0">
                <a:solidFill>
                  <a:schemeClr val="tx1"/>
                </a:solidFill>
                <a:effectLst/>
                <a:latin typeface="+mn-lt"/>
                <a:ea typeface="+mn-ea"/>
                <a:cs typeface="+mn-cs"/>
              </a:rPr>
              <a:t> wird es immer schwerer, die Produkte zu verkaufen, sodass am Ende das System zusammenbricht und viele </a:t>
            </a:r>
            <a:r>
              <a:rPr lang="de-DE" sz="1200" i="1" kern="1200" baseline="0" dirty="0" err="1" smtClean="0">
                <a:solidFill>
                  <a:schemeClr val="tx1"/>
                </a:solidFill>
                <a:effectLst/>
                <a:latin typeface="+mn-lt"/>
                <a:ea typeface="+mn-ea"/>
                <a:cs typeface="+mn-cs"/>
              </a:rPr>
              <a:t>Kund:innen</a:t>
            </a:r>
            <a:r>
              <a:rPr lang="de-DE" sz="1200" i="1" kern="1200" baseline="0" dirty="0" smtClean="0">
                <a:solidFill>
                  <a:schemeClr val="tx1"/>
                </a:solidFill>
                <a:effectLst/>
                <a:latin typeface="+mn-lt"/>
                <a:ea typeface="+mn-ea"/>
                <a:cs typeface="+mn-cs"/>
              </a:rPr>
              <a:t> Geld verlieren.“</a:t>
            </a:r>
            <a:endParaRPr lang="de-DE" i="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436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smtClean="0">
                <a:solidFill>
                  <a:schemeClr val="tx1"/>
                </a:solidFill>
                <a:effectLst/>
                <a:latin typeface="+mn-lt"/>
                <a:ea typeface="+mn-ea"/>
                <a:cs typeface="+mn-cs"/>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smtClean="0">
                <a:solidFill>
                  <a:schemeClr val="tx1"/>
                </a:solidFill>
                <a:effectLst/>
                <a:latin typeface="+mn-lt"/>
                <a:ea typeface="+mn-ea"/>
                <a:cs typeface="+mn-cs"/>
              </a:rPr>
              <a:t>„</a:t>
            </a:r>
            <a:r>
              <a:rPr lang="de-DE" sz="1200" i="1" kern="1200" baseline="0" dirty="0" smtClean="0">
                <a:solidFill>
                  <a:schemeClr val="tx1"/>
                </a:solidFill>
                <a:effectLst/>
                <a:latin typeface="+mn-lt"/>
                <a:ea typeface="+mn-ea"/>
                <a:cs typeface="+mn-cs"/>
              </a:rPr>
              <a:t>Zunächst möchten wir euch den Begriff „Trader“ erklären: Trader sind </a:t>
            </a:r>
            <a:r>
              <a:rPr lang="de-DE" sz="1200" i="1" kern="1200" baseline="0" dirty="0" err="1" smtClean="0">
                <a:solidFill>
                  <a:schemeClr val="tx1"/>
                </a:solidFill>
                <a:effectLst/>
                <a:latin typeface="+mn-lt"/>
                <a:ea typeface="+mn-ea"/>
                <a:cs typeface="+mn-cs"/>
              </a:rPr>
              <a:t>Händler:innen</a:t>
            </a:r>
            <a:r>
              <a:rPr lang="de-DE" sz="1200" i="1" kern="1200" baseline="0" dirty="0" smtClean="0">
                <a:solidFill>
                  <a:schemeClr val="tx1"/>
                </a:solidFill>
                <a:effectLst/>
                <a:latin typeface="+mn-lt"/>
                <a:ea typeface="+mn-ea"/>
                <a:cs typeface="+mn-cs"/>
              </a:rPr>
              <a:t> oder </a:t>
            </a:r>
            <a:r>
              <a:rPr lang="de-DE" sz="1200" i="1" kern="1200" baseline="0" dirty="0" err="1" smtClean="0">
                <a:solidFill>
                  <a:schemeClr val="tx1"/>
                </a:solidFill>
                <a:effectLst/>
                <a:latin typeface="+mn-lt"/>
                <a:ea typeface="+mn-ea"/>
                <a:cs typeface="+mn-cs"/>
              </a:rPr>
              <a:t>Signal-Geber:innen</a:t>
            </a:r>
            <a:r>
              <a:rPr lang="de-DE" sz="1200" i="1" kern="1200" baseline="0" dirty="0" smtClean="0">
                <a:solidFill>
                  <a:schemeClr val="tx1"/>
                </a:solidFill>
                <a:effectLst/>
                <a:latin typeface="+mn-lt"/>
                <a:ea typeface="+mn-ea"/>
                <a:cs typeface="+mn-cs"/>
              </a:rPr>
              <a:t>, die Finanzprodukte wie Aktien, kaufen und verkaufen und dabei auf kurzfristige Kursschwankungen zu ihren Gunsten wetten. Bei hohen Kursschwankung sind auch die Gewinnchancen hoch, aber auch das Risiko eines Verlustes (Quelle: https://www.finanztip.de/boerse/trading/).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Es gibt eine Vielzahl an Börsen-erfahrenen </a:t>
            </a:r>
            <a:r>
              <a:rPr lang="de-DE" sz="1200" i="1" kern="1200" baseline="0" dirty="0" err="1" smtClean="0">
                <a:solidFill>
                  <a:schemeClr val="tx1"/>
                </a:solidFill>
                <a:effectLst/>
                <a:latin typeface="+mn-lt"/>
                <a:ea typeface="+mn-ea"/>
                <a:cs typeface="+mn-cs"/>
              </a:rPr>
              <a:t>Händler:innen</a:t>
            </a:r>
            <a:r>
              <a:rPr lang="de-DE" sz="1200" i="1" kern="1200" baseline="0" dirty="0" smtClean="0">
                <a:solidFill>
                  <a:schemeClr val="tx1"/>
                </a:solidFill>
                <a:effectLst/>
                <a:latin typeface="+mn-lt"/>
                <a:ea typeface="+mn-ea"/>
                <a:cs typeface="+mn-cs"/>
              </a:rPr>
              <a:t>, die mehr oder weniger erfolgreich sind.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Das </a:t>
            </a:r>
            <a:r>
              <a:rPr lang="de-DE" sz="1200" i="1" kern="1200" baseline="0" dirty="0" err="1" smtClean="0">
                <a:solidFill>
                  <a:schemeClr val="tx1"/>
                </a:solidFill>
                <a:effectLst/>
                <a:latin typeface="+mn-lt"/>
                <a:ea typeface="+mn-ea"/>
                <a:cs typeface="+mn-cs"/>
              </a:rPr>
              <a:t>Copy</a:t>
            </a:r>
            <a:r>
              <a:rPr lang="de-DE" sz="1200" i="1" kern="1200" baseline="0" dirty="0" smtClean="0">
                <a:solidFill>
                  <a:schemeClr val="tx1"/>
                </a:solidFill>
                <a:effectLst/>
                <a:latin typeface="+mn-lt"/>
                <a:ea typeface="+mn-ea"/>
                <a:cs typeface="+mn-cs"/>
              </a:rPr>
              <a:t>-Trading ermöglicht Privatpersonen, die Investment-Strategie eines Traders zu kopieren. Was heißt das? Ein Beispiel: Kilian Mauer ist Angestellter bei einer Bank. Durch seine berufliche Expertise kennt er sich auf dem Börsenmarkt aus und kauft und verkauft Aktien je nach Kurs. Mit seiner Strategie ist er ziemlich erfolgreich und konnte sich so einen finanziellen Puffer aufbauen. Armin, Cloé und Sebastian möchten sich auch ein finanzielles Polster aufbauen, haben aber mit Börsenhandel bisher nicht viel zu tun. Sie können mit Hilfe von Trading-Plattformen die Investment-Strategie von Kilian kopieren. Das klingt erst einmal ganz einfach, kann aber auch Risiken mit sich bringen. Welche Risiken können das sein:</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de-DE" sz="1200" i="1" kern="1200" baseline="0" dirty="0" smtClean="0">
                <a:solidFill>
                  <a:schemeClr val="tx1"/>
                </a:solidFill>
                <a:effectLst/>
                <a:latin typeface="+mn-lt"/>
                <a:ea typeface="+mn-ea"/>
                <a:cs typeface="+mn-cs"/>
              </a:rPr>
              <a:t>Nur weil Kilian bisher erfolgreich bei seinen Investments war, muss das nicht auch in Zukunft so sein. Der Wert von Finanzprodukten unterliegt ständigen Schwankungen, die auch von sehr guten Tradern nicht beeinflusst werden können. Sein bisheriger Erfolg ist also kein Garant für zukünftigen Erfolg.</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de-DE" sz="1200" i="1" kern="1200" baseline="0" dirty="0" smtClean="0">
                <a:solidFill>
                  <a:schemeClr val="tx1"/>
                </a:solidFill>
                <a:effectLst/>
                <a:latin typeface="+mn-lt"/>
                <a:ea typeface="+mn-ea"/>
                <a:cs typeface="+mn-cs"/>
              </a:rPr>
              <a:t>Trader-Plattformen veröffentlichen, wie hoch die Gewinne der </a:t>
            </a:r>
            <a:r>
              <a:rPr lang="de-DE" sz="1200" i="1" kern="1200" baseline="0" dirty="0" err="1" smtClean="0">
                <a:solidFill>
                  <a:schemeClr val="tx1"/>
                </a:solidFill>
                <a:effectLst/>
                <a:latin typeface="+mn-lt"/>
                <a:ea typeface="+mn-ea"/>
                <a:cs typeface="+mn-cs"/>
              </a:rPr>
              <a:t>Copy</a:t>
            </a:r>
            <a:r>
              <a:rPr lang="de-DE" sz="1200" i="1" kern="1200" baseline="0" dirty="0" smtClean="0">
                <a:solidFill>
                  <a:schemeClr val="tx1"/>
                </a:solidFill>
                <a:effectLst/>
                <a:latin typeface="+mn-lt"/>
                <a:ea typeface="+mn-ea"/>
                <a:cs typeface="+mn-cs"/>
              </a:rPr>
              <a:t>-Trader sind. Hier zeigt sich immer wieder, dass die meisten </a:t>
            </a:r>
            <a:r>
              <a:rPr lang="de-DE" sz="1200" i="1" kern="1200" baseline="0" dirty="0" err="1" smtClean="0">
                <a:solidFill>
                  <a:schemeClr val="tx1"/>
                </a:solidFill>
                <a:effectLst/>
                <a:latin typeface="+mn-lt"/>
                <a:ea typeface="+mn-ea"/>
                <a:cs typeface="+mn-cs"/>
              </a:rPr>
              <a:t>Copy</a:t>
            </a:r>
            <a:r>
              <a:rPr lang="de-DE" sz="1200" i="1" kern="1200" baseline="0" dirty="0" smtClean="0">
                <a:solidFill>
                  <a:schemeClr val="tx1"/>
                </a:solidFill>
                <a:effectLst/>
                <a:latin typeface="+mn-lt"/>
                <a:ea typeface="+mn-ea"/>
                <a:cs typeface="+mn-cs"/>
              </a:rPr>
              <a:t>-Trader eher Geld verlieren, als Gewinne zu machen.</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de-DE" sz="1200" i="1" kern="1200" baseline="0" dirty="0" smtClean="0">
                <a:solidFill>
                  <a:schemeClr val="tx1"/>
                </a:solidFill>
                <a:effectLst/>
                <a:latin typeface="+mn-lt"/>
                <a:ea typeface="+mn-ea"/>
                <a:cs typeface="+mn-cs"/>
              </a:rPr>
              <a:t>Mangelnde Expertise seitens der </a:t>
            </a:r>
            <a:r>
              <a:rPr lang="de-DE" sz="1200" i="1" kern="1200" baseline="0" dirty="0" err="1" smtClean="0">
                <a:solidFill>
                  <a:schemeClr val="tx1"/>
                </a:solidFill>
                <a:effectLst/>
                <a:latin typeface="+mn-lt"/>
                <a:ea typeface="+mn-ea"/>
                <a:cs typeface="+mn-cs"/>
              </a:rPr>
              <a:t>Copy</a:t>
            </a:r>
            <a:r>
              <a:rPr lang="de-DE" sz="1200" i="1" kern="1200" baseline="0" dirty="0" smtClean="0">
                <a:solidFill>
                  <a:schemeClr val="tx1"/>
                </a:solidFill>
                <a:effectLst/>
                <a:latin typeface="+mn-lt"/>
                <a:ea typeface="+mn-ea"/>
                <a:cs typeface="+mn-cs"/>
              </a:rPr>
              <a:t>-Trader geht mit einer gewissen Verunsicherung einher. Dies kann dafür sorgen, dass die </a:t>
            </a:r>
            <a:r>
              <a:rPr lang="de-DE" sz="1200" i="1" kern="1200" baseline="0" dirty="0" err="1" smtClean="0">
                <a:solidFill>
                  <a:schemeClr val="tx1"/>
                </a:solidFill>
                <a:effectLst/>
                <a:latin typeface="+mn-lt"/>
                <a:ea typeface="+mn-ea"/>
                <a:cs typeface="+mn-cs"/>
              </a:rPr>
              <a:t>Copy</a:t>
            </a:r>
            <a:r>
              <a:rPr lang="de-DE" sz="1200" i="1" kern="1200" baseline="0" dirty="0" smtClean="0">
                <a:solidFill>
                  <a:schemeClr val="tx1"/>
                </a:solidFill>
                <a:effectLst/>
                <a:latin typeface="+mn-lt"/>
                <a:ea typeface="+mn-ea"/>
                <a:cs typeface="+mn-cs"/>
              </a:rPr>
              <a:t>-Trader ihre Investition zurückziehen (zum Beispiel Aktien verkaufen), wenn bei durchaus regulären Kursschwankungen ein gehandelter Wert gerade sinkt. Dadurch entstehen Verluste.“</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endParaRPr lang="de-DE"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kern="1200" baseline="0" dirty="0" smtClean="0">
                <a:solidFill>
                  <a:schemeClr val="tx1"/>
                </a:solidFill>
                <a:effectLst/>
                <a:latin typeface="+mn-lt"/>
                <a:ea typeface="+mn-ea"/>
                <a:cs typeface="+mn-cs"/>
              </a:rPr>
              <a:t>Textquelle: https://www.finanztip.de/boerse/trading/ und vzbv</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kern="1200" baseline="0" dirty="0" smtClean="0">
                <a:solidFill>
                  <a:schemeClr val="tx1"/>
                </a:solidFill>
                <a:effectLst/>
                <a:latin typeface="+mn-lt"/>
                <a:ea typeface="+mn-ea"/>
                <a:cs typeface="+mn-cs"/>
              </a:rPr>
              <a:t>Hinweis für Trainer:innen: </a:t>
            </a:r>
            <a:r>
              <a:rPr lang="de-DE" sz="1200" kern="1200" dirty="0" smtClean="0">
                <a:solidFill>
                  <a:schemeClr val="tx1"/>
                </a:solidFill>
                <a:effectLst/>
                <a:latin typeface="+mn-lt"/>
                <a:ea typeface="+mn-ea"/>
                <a:cs typeface="+mn-cs"/>
              </a:rPr>
              <a:t>Es ist nicht möglich, dauerhaft und langfristig den Markt zu schlagen und eine Überrendite zu erzielen. Laut der Effizienzmarkthypothese (Eugene F. Fama, 1970) spiegelt der Markt die gesamte derzeit bekannte Information wider; es gibt somit keine unter- oder überbewerteten Wertanlagen. Es sei daher unmöglich, den Markt dauerhaft zu schlagen. Auf effizienten Märkten, wie sie Wertpapiermärkte darstellten, seien unter normalen Umständen keine Überrenditen erzielbar (außer durch den u.a. in Deutschland verbotenen sog. Insiderhandel).</a:t>
            </a:r>
            <a:endParaRPr lang="de-DE" sz="1200" i="1" kern="1200" baseline="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8530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smtClean="0">
                <a:solidFill>
                  <a:schemeClr val="tx1"/>
                </a:solidFill>
                <a:effectLst/>
                <a:latin typeface="+mn-lt"/>
                <a:ea typeface="+mn-ea"/>
                <a:cs typeface="+mn-cs"/>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smtClean="0">
                <a:solidFill>
                  <a:schemeClr val="tx1"/>
                </a:solidFill>
                <a:effectLst/>
                <a:latin typeface="+mn-lt"/>
                <a:ea typeface="+mn-ea"/>
                <a:cs typeface="+mn-cs"/>
              </a:rPr>
              <a:t>„</a:t>
            </a:r>
            <a:r>
              <a:rPr lang="de-DE" i="1" dirty="0" smtClean="0"/>
              <a:t>Wer Tipps aus dem Netz blind folgt, riskiert einen hohen oder totalen Geldverlust.</a:t>
            </a:r>
            <a:r>
              <a:rPr lang="de-DE" i="1" baseline="0" dirty="0" smtClean="0"/>
              <a:t> Erfahrungsberichte auf trustpilot.de wie diese hier [siehe Folie] illustrieren das.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baseline="0" dirty="0" smtClean="0"/>
              <a:t>Aber nur selten finden sich negative Erfahrungsberichte. Oft schämen sich Betroffene, dass sie „reingefallen“ sind, sich nicht gut informiert haben oder sich von hohen Gewinnversprechen haben blenden lassen.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Umso wichtiger ist es, selbst genau hinzuschauen und zu prüfen, ob die </a:t>
            </a:r>
            <a:r>
              <a:rPr lang="de-DE" sz="1200" i="1" kern="1200" baseline="0" dirty="0" err="1" smtClean="0">
                <a:solidFill>
                  <a:schemeClr val="tx1"/>
                </a:solidFill>
                <a:effectLst/>
                <a:latin typeface="+mn-lt"/>
                <a:ea typeface="+mn-ea"/>
                <a:cs typeface="+mn-cs"/>
              </a:rPr>
              <a:t>Finfluencer:innen</a:t>
            </a:r>
            <a:r>
              <a:rPr lang="de-DE" sz="1200" i="1" kern="1200" baseline="0" dirty="0" smtClean="0">
                <a:solidFill>
                  <a:schemeClr val="tx1"/>
                </a:solidFill>
                <a:effectLst/>
                <a:latin typeface="+mn-lt"/>
                <a:ea typeface="+mn-ea"/>
                <a:cs typeface="+mn-cs"/>
              </a:rPr>
              <a:t> und ihre Tipps seriös sind.“</a:t>
            </a:r>
            <a:endParaRPr lang="de-DE" i="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4810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Bef>
                <a:spcPts val="720"/>
              </a:spcBef>
              <a:spcAft>
                <a:spcPts val="720"/>
              </a:spcAft>
            </a:pPr>
            <a:r>
              <a:rPr lang="de-DE" b="0" i="0" cap="none" dirty="0" smtClean="0">
                <a:solidFill>
                  <a:srgbClr val="000000"/>
                </a:solidFill>
                <a:latin typeface="+mn-lt"/>
                <a:ea typeface="Calibri" panose="020F0502020204030204" pitchFamily="34" charset="0"/>
              </a:rPr>
              <a:t>Hinweis für</a:t>
            </a:r>
            <a:r>
              <a:rPr lang="de-DE" b="0" i="0" cap="none" baseline="0" dirty="0" smtClean="0">
                <a:solidFill>
                  <a:srgbClr val="000000"/>
                </a:solidFill>
                <a:latin typeface="+mn-lt"/>
                <a:ea typeface="Calibri" panose="020F0502020204030204" pitchFamily="34" charset="0"/>
              </a:rPr>
              <a:t> </a:t>
            </a:r>
            <a:r>
              <a:rPr lang="de-DE" b="0" i="0" cap="none" baseline="0" dirty="0" err="1" smtClean="0">
                <a:solidFill>
                  <a:srgbClr val="000000"/>
                </a:solidFill>
                <a:latin typeface="+mn-lt"/>
                <a:ea typeface="Calibri" panose="020F0502020204030204" pitchFamily="34" charset="0"/>
              </a:rPr>
              <a:t>Trainer:innen</a:t>
            </a:r>
            <a:r>
              <a:rPr lang="de-DE" b="0" i="0" cap="none" baseline="0" dirty="0" smtClean="0">
                <a:solidFill>
                  <a:srgbClr val="000000"/>
                </a:solidFill>
                <a:latin typeface="+mn-lt"/>
                <a:ea typeface="Calibri" panose="020F0502020204030204" pitchFamily="34" charset="0"/>
              </a:rPr>
              <a:t>: </a:t>
            </a:r>
          </a:p>
          <a:p>
            <a:pPr algn="just">
              <a:lnSpc>
                <a:spcPct val="150000"/>
              </a:lnSpc>
              <a:spcBef>
                <a:spcPts val="720"/>
              </a:spcBef>
              <a:spcAft>
                <a:spcPts val="720"/>
              </a:spcAft>
            </a:pPr>
            <a:r>
              <a:rPr lang="de-DE" b="0" i="0" cap="none" baseline="0" dirty="0" smtClean="0">
                <a:solidFill>
                  <a:srgbClr val="000000"/>
                </a:solidFill>
                <a:latin typeface="+mn-lt"/>
                <a:ea typeface="Calibri" panose="020F0502020204030204" pitchFamily="34" charset="0"/>
              </a:rPr>
              <a:t>Videos am besten schon vor Beginn des Workshops laden und evtl. vorgeschaltete Werbung bereits abspielen lassen, damit sie nicht während des Workshops stört.</a:t>
            </a:r>
          </a:p>
          <a:p>
            <a:pPr algn="just">
              <a:lnSpc>
                <a:spcPct val="150000"/>
              </a:lnSpc>
              <a:spcBef>
                <a:spcPts val="720"/>
              </a:spcBef>
              <a:spcAft>
                <a:spcPts val="720"/>
              </a:spcAft>
            </a:pPr>
            <a:endParaRPr lang="de-DE" b="0" i="0" cap="none" dirty="0" smtClean="0">
              <a:solidFill>
                <a:srgbClr val="000000"/>
              </a:solidFill>
              <a:latin typeface="+mn-lt"/>
              <a:ea typeface="Calibri" panose="020F0502020204030204" pitchFamily="34" charset="0"/>
            </a:endParaRPr>
          </a:p>
          <a:p>
            <a:pPr algn="just">
              <a:lnSpc>
                <a:spcPct val="150000"/>
              </a:lnSpc>
              <a:spcBef>
                <a:spcPts val="720"/>
              </a:spcBef>
              <a:spcAft>
                <a:spcPts val="720"/>
              </a:spcAft>
            </a:pPr>
            <a:r>
              <a:rPr lang="de-DE" b="0" i="0" cap="none" dirty="0" smtClean="0">
                <a:solidFill>
                  <a:srgbClr val="000000"/>
                </a:solidFill>
                <a:latin typeface="+mn-lt"/>
                <a:ea typeface="Calibri" panose="020F0502020204030204" pitchFamily="34" charset="0"/>
              </a:rPr>
              <a:t>Vorschlag</a:t>
            </a:r>
            <a:r>
              <a:rPr lang="de-DE" b="0" i="0" cap="none" baseline="0" dirty="0" smtClean="0">
                <a:solidFill>
                  <a:srgbClr val="000000"/>
                </a:solidFill>
                <a:latin typeface="+mn-lt"/>
                <a:ea typeface="Calibri" panose="020F0502020204030204" pitchFamily="34" charset="0"/>
              </a:rPr>
              <a:t> Sprechtext</a:t>
            </a:r>
            <a:r>
              <a:rPr lang="de-DE" b="0" i="0" cap="none" dirty="0" smtClean="0">
                <a:solidFill>
                  <a:srgbClr val="000000"/>
                </a:solidFill>
                <a:latin typeface="+mn-lt"/>
                <a:ea typeface="Calibri" panose="020F0502020204030204" pitchFamily="34" charset="0"/>
              </a:rPr>
              <a:t>:</a:t>
            </a:r>
            <a:endParaRPr lang="de-DE" b="0" i="0" cap="none" dirty="0" smtClean="0">
              <a:solidFill>
                <a:schemeClr val="tx1"/>
              </a:solidFill>
              <a:latin typeface="+mn-lt"/>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de-DE" b="0" i="1" cap="none" dirty="0" smtClean="0">
                <a:solidFill>
                  <a:srgbClr val="000000"/>
                </a:solidFill>
                <a:latin typeface="+mn-lt"/>
                <a:ea typeface="Calibri" panose="020F0502020204030204" pitchFamily="34" charset="0"/>
              </a:rPr>
              <a:t>„Bevor wir in die</a:t>
            </a:r>
            <a:r>
              <a:rPr lang="de-DE" b="0" i="1" cap="none" baseline="0" dirty="0" smtClean="0">
                <a:solidFill>
                  <a:srgbClr val="000000"/>
                </a:solidFill>
                <a:latin typeface="+mn-lt"/>
                <a:ea typeface="Calibri" panose="020F0502020204030204" pitchFamily="34" charset="0"/>
              </a:rPr>
              <a:t> Recherche starten, </a:t>
            </a:r>
            <a:r>
              <a:rPr lang="de-DE" b="0" i="1" cap="none" dirty="0" smtClean="0">
                <a:solidFill>
                  <a:srgbClr val="000000"/>
                </a:solidFill>
                <a:latin typeface="+mn-lt"/>
                <a:ea typeface="Calibri" panose="020F0502020204030204" pitchFamily="34" charset="0"/>
              </a:rPr>
              <a:t>spielen</a:t>
            </a:r>
            <a:r>
              <a:rPr lang="de-DE" b="0" i="1" cap="none" baseline="0" dirty="0" smtClean="0">
                <a:solidFill>
                  <a:srgbClr val="000000"/>
                </a:solidFill>
                <a:latin typeface="+mn-lt"/>
                <a:ea typeface="Calibri" panose="020F0502020204030204" pitchFamily="34" charset="0"/>
              </a:rPr>
              <a:t> wir euch Ausschnitte von vier verschiedenen Videoclips vor. Sie alle beschäftigen sich mit dem Thema: passives Einkommen. Wir werden die Video-Clips nicht kommentieren, aber eure Eindrücke danach gemeinsam besprechen.</a:t>
            </a:r>
          </a:p>
          <a:p>
            <a:pPr algn="l">
              <a:lnSpc>
                <a:spcPct val="150000"/>
              </a:lnSpc>
              <a:spcBef>
                <a:spcPts val="720"/>
              </a:spcBef>
              <a:spcAft>
                <a:spcPts val="720"/>
              </a:spcAft>
            </a:pPr>
            <a:r>
              <a:rPr lang="de-DE" b="0" i="1" cap="none" baseline="0" dirty="0" smtClean="0">
                <a:solidFill>
                  <a:srgbClr val="000000"/>
                </a:solidFill>
                <a:latin typeface="+mn-lt"/>
                <a:ea typeface="Calibri" panose="020F0502020204030204" pitchFamily="34" charset="0"/>
              </a:rPr>
              <a:t>Euch möchten wir aber bitten genau hinzuschauen und hinzuhören. Was fällt euch auf? Wer wirkt auf euch sympathisch? </a:t>
            </a:r>
            <a:br>
              <a:rPr lang="de-DE" b="0" i="1" cap="none" baseline="0" dirty="0" smtClean="0">
                <a:solidFill>
                  <a:srgbClr val="000000"/>
                </a:solidFill>
                <a:latin typeface="+mn-lt"/>
                <a:ea typeface="Calibri" panose="020F0502020204030204" pitchFamily="34" charset="0"/>
              </a:rPr>
            </a:br>
            <a:r>
              <a:rPr lang="de-DE" b="0" i="1" cap="none" baseline="0" dirty="0" smtClean="0">
                <a:solidFill>
                  <a:srgbClr val="000000"/>
                </a:solidFill>
                <a:latin typeface="+mn-lt"/>
                <a:ea typeface="Calibri" panose="020F0502020204030204" pitchFamily="34" charset="0"/>
              </a:rPr>
              <a:t>Macht euch sehr gern Notizen zu euren Gedanken.“</a:t>
            </a:r>
          </a:p>
        </p:txBody>
      </p:sp>
      <p:sp>
        <p:nvSpPr>
          <p:cNvPr id="4" name="Foliennummernplatzhalter 3"/>
          <p:cNvSpPr>
            <a:spLocks noGrp="1"/>
          </p:cNvSpPr>
          <p:nvPr>
            <p:ph type="sldNum" sz="quarter" idx="10"/>
          </p:nvPr>
        </p:nvSpPr>
        <p:spPr/>
        <p:txBody>
          <a:bodyPr/>
          <a:lstStyle/>
          <a:p>
            <a:fld id="{A13CF0C2-5947-4F99-BAC1-70BEDFF82D5A}" type="slidenum">
              <a:rPr lang="de-DE" smtClean="0"/>
              <a:t>16</a:t>
            </a:fld>
            <a:endParaRPr lang="de-DE"/>
          </a:p>
        </p:txBody>
      </p:sp>
    </p:spTree>
    <p:extLst>
      <p:ext uri="{BB962C8B-B14F-4D97-AF65-F5344CB8AC3E}">
        <p14:creationId xmlns:p14="http://schemas.microsoft.com/office/powerpoint/2010/main" val="1553490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Bef>
                <a:spcPts val="720"/>
              </a:spcBef>
              <a:spcAft>
                <a:spcPts val="720"/>
              </a:spcAft>
            </a:pPr>
            <a:r>
              <a:rPr lang="de-DE" b="0" i="0" cap="none" dirty="0" smtClean="0">
                <a:solidFill>
                  <a:srgbClr val="000000"/>
                </a:solidFill>
                <a:latin typeface="+mn-lt"/>
                <a:ea typeface="Calibri" panose="020F0502020204030204" pitchFamily="34" charset="0"/>
              </a:rPr>
              <a:t>Vorschlag</a:t>
            </a:r>
            <a:r>
              <a:rPr lang="de-DE" b="0" i="0" cap="none" baseline="0" dirty="0" smtClean="0">
                <a:solidFill>
                  <a:srgbClr val="000000"/>
                </a:solidFill>
                <a:latin typeface="+mn-lt"/>
                <a:ea typeface="Calibri" panose="020F0502020204030204" pitchFamily="34" charset="0"/>
              </a:rPr>
              <a:t> Sprechtext</a:t>
            </a:r>
            <a:r>
              <a:rPr lang="de-DE" b="0" i="0" cap="none" dirty="0" smtClean="0">
                <a:solidFill>
                  <a:srgbClr val="000000"/>
                </a:solidFill>
                <a:latin typeface="+mn-lt"/>
                <a:ea typeface="Calibri" panose="020F0502020204030204" pitchFamily="34" charset="0"/>
              </a:rPr>
              <a:t>:</a:t>
            </a:r>
            <a:endParaRPr lang="de-DE" b="0" i="0" cap="none" dirty="0" smtClean="0">
              <a:solidFill>
                <a:schemeClr val="tx1"/>
              </a:solidFill>
              <a:latin typeface="+mn-lt"/>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de-DE" b="0" i="1" cap="none" dirty="0" smtClean="0">
                <a:solidFill>
                  <a:srgbClr val="000000"/>
                </a:solidFill>
                <a:latin typeface="+mn-lt"/>
                <a:ea typeface="Calibri" panose="020F0502020204030204" pitchFamily="34" charset="0"/>
              </a:rPr>
              <a:t>„</a:t>
            </a:r>
            <a:r>
              <a:rPr lang="de-DE" b="0" i="1" cap="none" baseline="0" dirty="0" smtClean="0">
                <a:solidFill>
                  <a:srgbClr val="000000"/>
                </a:solidFill>
                <a:latin typeface="+mn-lt"/>
                <a:ea typeface="Calibri" panose="020F0502020204030204" pitchFamily="34" charset="0"/>
              </a:rPr>
              <a:t>Wir beginnen mit Beispiel 1.“</a:t>
            </a:r>
            <a:endParaRPr lang="de-DE" b="0" i="1" cap="none" dirty="0" smtClean="0">
              <a:solidFill>
                <a:srgbClr val="000000"/>
              </a:solidFill>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Link zum Video: https://www.youtube.com/watch?v=HUYI3pOdD70 </a:t>
            </a:r>
            <a:r>
              <a:rPr lang="de-DE" sz="1200" kern="1200" baseline="0" dirty="0" smtClean="0">
                <a:solidFill>
                  <a:schemeClr val="tx1"/>
                </a:solidFill>
                <a:effectLst/>
                <a:latin typeface="+mn-lt"/>
                <a:ea typeface="+mn-ea"/>
                <a:cs typeface="+mn-cs"/>
              </a:rPr>
              <a:t>– </a:t>
            </a:r>
            <a:r>
              <a:rPr lang="de-DE" sz="1200" b="0" kern="1200" baseline="0" dirty="0" smtClean="0">
                <a:solidFill>
                  <a:schemeClr val="tx1"/>
                </a:solidFill>
                <a:effectLst/>
                <a:latin typeface="+mn-lt"/>
                <a:ea typeface="+mn-ea"/>
                <a:cs typeface="+mn-cs"/>
              </a:rPr>
              <a:t>maximal bis 2:20 Minute abspielen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kern="1200" baseline="0" dirty="0" smtClean="0">
              <a:solidFill>
                <a:schemeClr val="tx1"/>
              </a:solidFill>
              <a:effectLst/>
              <a:latin typeface="+mn-lt"/>
              <a:ea typeface="+mn-ea"/>
              <a:cs typeface="+mn-cs"/>
            </a:endParaRPr>
          </a:p>
          <a:p>
            <a:r>
              <a:rPr lang="de-DE" sz="1200" b="0" kern="1200" cap="none" dirty="0" smtClean="0">
                <a:solidFill>
                  <a:schemeClr val="tx1"/>
                </a:solidFill>
                <a:effectLst/>
                <a:latin typeface="+mn-lt"/>
                <a:ea typeface="+mn-ea"/>
                <a:cs typeface="+mn-cs"/>
              </a:rPr>
              <a:t>Hintergrundinfos für</a:t>
            </a:r>
            <a:r>
              <a:rPr lang="de-DE" sz="1200" b="0" kern="1200" cap="none" baseline="0" dirty="0" smtClean="0">
                <a:solidFill>
                  <a:schemeClr val="tx1"/>
                </a:solidFill>
                <a:effectLst/>
                <a:latin typeface="+mn-lt"/>
                <a:ea typeface="+mn-ea"/>
                <a:cs typeface="+mn-cs"/>
              </a:rPr>
              <a:t> die Trainer:innen: </a:t>
            </a:r>
          </a:p>
          <a:p>
            <a:endParaRPr lang="de-DE" sz="1200" b="1" kern="1200" cap="none" baseline="0" dirty="0" smtClean="0">
              <a:solidFill>
                <a:schemeClr val="tx1"/>
              </a:solidFill>
              <a:effectLst/>
              <a:latin typeface="+mn-lt"/>
              <a:ea typeface="+mn-ea"/>
              <a:cs typeface="+mn-cs"/>
            </a:endParaRPr>
          </a:p>
          <a:p>
            <a:r>
              <a:rPr lang="de-DE" b="0" dirty="0" err="1" smtClean="0"/>
              <a:t>Aleks</a:t>
            </a:r>
            <a:r>
              <a:rPr lang="de-DE" b="0" dirty="0" smtClean="0"/>
              <a:t> Bleck v</a:t>
            </a:r>
            <a:r>
              <a:rPr lang="de-DE" sz="1200" kern="1200" baseline="0" dirty="0" smtClean="0">
                <a:solidFill>
                  <a:schemeClr val="tx1"/>
                </a:solidFill>
                <a:effectLst/>
                <a:latin typeface="+mn-lt"/>
                <a:ea typeface="+mn-ea"/>
                <a:cs typeface="+mn-cs"/>
                <a:sym typeface="Wingdings" panose="05000000000000000000" pitchFamily="2" charset="2"/>
              </a:rPr>
              <a:t>ia </a:t>
            </a:r>
            <a:r>
              <a:rPr lang="de-DE" sz="1200" kern="1200" baseline="0" dirty="0" err="1" smtClean="0">
                <a:solidFill>
                  <a:schemeClr val="tx1"/>
                </a:solidFill>
                <a:effectLst/>
                <a:latin typeface="+mn-lt"/>
                <a:ea typeface="+mn-ea"/>
                <a:cs typeface="+mn-cs"/>
                <a:sym typeface="Wingdings" panose="05000000000000000000" pitchFamily="2" charset="2"/>
              </a:rPr>
              <a:t>youtube</a:t>
            </a:r>
            <a:r>
              <a:rPr lang="de-DE" sz="1200" kern="1200" baseline="0" dirty="0" smtClean="0">
                <a:solidFill>
                  <a:schemeClr val="tx1"/>
                </a:solidFill>
                <a:effectLst/>
                <a:latin typeface="+mn-lt"/>
                <a:ea typeface="+mn-ea"/>
                <a:cs typeface="+mn-cs"/>
                <a:sym typeface="Wingdings" panose="05000000000000000000" pitchFamily="2" charset="2"/>
              </a:rPr>
              <a:t> über sich: „</a:t>
            </a:r>
            <a:r>
              <a:rPr lang="de-DE" dirty="0" smtClean="0"/>
              <a:t>Langfristig mehr Rendite, um dich und deine Familie finanziell abzusichern.</a:t>
            </a:r>
            <a:r>
              <a:rPr lang="de-DE" baseline="0" dirty="0" smtClean="0"/>
              <a:t> </a:t>
            </a:r>
            <a:r>
              <a:rPr lang="de-DE" dirty="0" smtClean="0"/>
              <a:t>Als mittlerweile reichweitenstärkster Blog für P2P-Kredite in der DACH-Region können Anleger nicht nur die passende Plattform finden, mehr über deren Risiken und Chancen erfahren und ihre Fragen für Interviews vor Ort mitgeben, sondern natürlich auch die neuesten Entwicklungen 2023 stets eingeordnet mitverfolgen. Zu ETFs erfahren Zuschauer, wie sie in diese Produkte einsteigen können, falls sie noch nie ein solches Produkt genutzt haben und weshalb es sich für sie langfristig lohnen kann. Fortgeschrittene Anleger bekommen die wichtigsten Fakten zu Kosten, Diversifikation, Anlagehorizont, ETF-Anbietern und Produkten, Brokern und neuen Entwicklungen im Markt, um langfristig erfolgreich nach eigener Strategie im Sparplan Geld anzulegen.“ </a:t>
            </a:r>
          </a:p>
          <a:p>
            <a:endParaRPr lang="de-DE" sz="1200" kern="1200" baseline="0" dirty="0" smtClean="0">
              <a:solidFill>
                <a:schemeClr val="tx1"/>
              </a:solidFill>
              <a:effectLst/>
              <a:latin typeface="+mn-lt"/>
              <a:ea typeface="+mn-ea"/>
              <a:cs typeface="+mn-cs"/>
              <a:sym typeface="Wingdings" panose="05000000000000000000" pitchFamily="2" charset="2"/>
            </a:endParaRPr>
          </a:p>
          <a:p>
            <a:r>
              <a:rPr lang="de-DE" sz="1200" kern="1200" baseline="0" dirty="0" smtClean="0">
                <a:solidFill>
                  <a:schemeClr val="tx1"/>
                </a:solidFill>
                <a:effectLst/>
                <a:latin typeface="+mn-lt"/>
                <a:ea typeface="+mn-ea"/>
                <a:cs typeface="+mn-cs"/>
                <a:sym typeface="Wingdings" panose="05000000000000000000" pitchFamily="2" charset="2"/>
              </a:rPr>
              <a:t>Sendung auf </a:t>
            </a:r>
            <a:r>
              <a:rPr lang="de-DE" sz="1200" kern="1200" baseline="0" dirty="0" err="1" smtClean="0">
                <a:solidFill>
                  <a:schemeClr val="tx1"/>
                </a:solidFill>
                <a:effectLst/>
                <a:latin typeface="+mn-lt"/>
                <a:ea typeface="+mn-ea"/>
                <a:cs typeface="+mn-cs"/>
                <a:sym typeface="Wingdings" panose="05000000000000000000" pitchFamily="2" charset="2"/>
              </a:rPr>
              <a:t>zdf</a:t>
            </a:r>
            <a:r>
              <a:rPr lang="de-DE" sz="1200" kern="1200" baseline="0" dirty="0" smtClean="0">
                <a:solidFill>
                  <a:schemeClr val="tx1"/>
                </a:solidFill>
                <a:effectLst/>
                <a:latin typeface="+mn-lt"/>
                <a:ea typeface="+mn-ea"/>
                <a:cs typeface="+mn-cs"/>
                <a:sym typeface="Wingdings" panose="05000000000000000000" pitchFamily="2" charset="2"/>
              </a:rPr>
              <a:t> mit </a:t>
            </a:r>
            <a:r>
              <a:rPr lang="de-DE" sz="1200" kern="1200" baseline="0" dirty="0" err="1" smtClean="0">
                <a:solidFill>
                  <a:schemeClr val="tx1"/>
                </a:solidFill>
                <a:effectLst/>
                <a:latin typeface="+mn-lt"/>
                <a:ea typeface="+mn-ea"/>
                <a:cs typeface="+mn-cs"/>
                <a:sym typeface="Wingdings" panose="05000000000000000000" pitchFamily="2" charset="2"/>
              </a:rPr>
              <a:t>Aleks</a:t>
            </a:r>
            <a:r>
              <a:rPr lang="de-DE" sz="1200" kern="1200" baseline="0" dirty="0" smtClean="0">
                <a:solidFill>
                  <a:schemeClr val="tx1"/>
                </a:solidFill>
                <a:effectLst/>
                <a:latin typeface="+mn-lt"/>
                <a:ea typeface="+mn-ea"/>
                <a:cs typeface="+mn-cs"/>
                <a:sym typeface="Wingdings" panose="05000000000000000000" pitchFamily="2" charset="2"/>
              </a:rPr>
              <a:t> Bleck: https://www.zdf.de/kultur/sags-mir/steuern-sam-100.html</a:t>
            </a:r>
          </a:p>
          <a:p>
            <a:endParaRPr lang="de-DE" sz="1200" kern="1200" baseline="0" dirty="0" smtClean="0">
              <a:solidFill>
                <a:schemeClr val="tx1"/>
              </a:solidFill>
              <a:effectLst/>
              <a:latin typeface="+mn-lt"/>
              <a:ea typeface="+mn-ea"/>
              <a:cs typeface="+mn-cs"/>
              <a:sym typeface="Wingdings" panose="05000000000000000000" pitchFamily="2" charset="2"/>
            </a:endParaRPr>
          </a:p>
          <a:p>
            <a:r>
              <a:rPr lang="de-DE" b="0" dirty="0" err="1" smtClean="0"/>
              <a:t>Aleks</a:t>
            </a:r>
            <a:r>
              <a:rPr lang="de-DE" b="0" dirty="0" smtClean="0"/>
              <a:t> Bleck ü</a:t>
            </a:r>
            <a:r>
              <a:rPr lang="de-DE" sz="1200" b="0" kern="1200" baseline="0" dirty="0" smtClean="0">
                <a:solidFill>
                  <a:schemeClr val="tx1"/>
                </a:solidFill>
                <a:effectLst/>
                <a:latin typeface="+mn-lt"/>
                <a:ea typeface="+mn-ea"/>
                <a:cs typeface="+mn-cs"/>
                <a:sym typeface="Wingdings" panose="05000000000000000000" pitchFamily="2" charset="2"/>
              </a:rPr>
              <a:t>ber sich: „</a:t>
            </a:r>
            <a:r>
              <a:rPr lang="de-DE" sz="1200" b="0" kern="1200" dirty="0" smtClean="0">
                <a:solidFill>
                  <a:schemeClr val="tx1"/>
                </a:solidFill>
                <a:effectLst/>
                <a:latin typeface="+mn-lt"/>
                <a:ea typeface="+mn-ea"/>
                <a:cs typeface="+mn-cs"/>
              </a:rPr>
              <a:t>Mein Name ist </a:t>
            </a:r>
            <a:r>
              <a:rPr lang="de-DE" sz="1200" b="0" kern="1200" dirty="0" err="1" smtClean="0">
                <a:solidFill>
                  <a:schemeClr val="tx1"/>
                </a:solidFill>
                <a:effectLst/>
                <a:latin typeface="+mn-lt"/>
                <a:ea typeface="+mn-ea"/>
                <a:cs typeface="+mn-cs"/>
              </a:rPr>
              <a:t>Aleks</a:t>
            </a:r>
            <a:r>
              <a:rPr lang="de-DE" sz="1200" b="0" kern="1200" dirty="0" smtClean="0">
                <a:solidFill>
                  <a:schemeClr val="tx1"/>
                </a:solidFill>
                <a:effectLst/>
                <a:latin typeface="+mn-lt"/>
                <a:ea typeface="+mn-ea"/>
                <a:cs typeface="+mn-cs"/>
              </a:rPr>
              <a:t> Bleck und ich betreibe mit Northern </a:t>
            </a:r>
            <a:r>
              <a:rPr lang="de-DE" sz="1200" b="0" kern="1200" dirty="0" err="1" smtClean="0">
                <a:solidFill>
                  <a:schemeClr val="tx1"/>
                </a:solidFill>
                <a:effectLst/>
                <a:latin typeface="+mn-lt"/>
                <a:ea typeface="+mn-ea"/>
                <a:cs typeface="+mn-cs"/>
              </a:rPr>
              <a:t>Finance</a:t>
            </a:r>
            <a:r>
              <a:rPr lang="de-DE" sz="1200" b="0" kern="1200" dirty="0" smtClean="0">
                <a:solidFill>
                  <a:schemeClr val="tx1"/>
                </a:solidFill>
                <a:effectLst/>
                <a:latin typeface="+mn-lt"/>
                <a:ea typeface="+mn-ea"/>
                <a:cs typeface="+mn-cs"/>
              </a:rPr>
              <a:t> den größten und am schnellsten wachsenden Channel mit einem Fokus auf P2P-Kredite im deutschsprachigen Raum. Ich investiere seit neun und blogge seit fünf Jahren über diese spannende Anlageklasse und verdiene dabei selbst 10-15% pro Jahr.“ </a:t>
            </a:r>
            <a:r>
              <a:rPr lang="de-DE" sz="1200" b="0" kern="1200" dirty="0" smtClean="0">
                <a:solidFill>
                  <a:schemeClr val="tx1"/>
                </a:solidFill>
                <a:effectLst/>
                <a:latin typeface="+mn-lt"/>
                <a:ea typeface="+mn-ea"/>
                <a:cs typeface="+mn-cs"/>
                <a:sym typeface="Wingdings" panose="05000000000000000000" pitchFamily="2" charset="2"/>
              </a:rPr>
              <a:t> Quelle: https://northern.finance/</a:t>
            </a:r>
            <a:endParaRPr lang="de-DE" b="0" dirty="0" smtClean="0"/>
          </a:p>
          <a:p>
            <a:endParaRPr lang="de-DE" sz="1200" kern="1200" baseline="0" dirty="0" smtClean="0">
              <a:solidFill>
                <a:schemeClr val="tx1"/>
              </a:solidFill>
              <a:effectLst/>
              <a:latin typeface="+mn-lt"/>
              <a:ea typeface="+mn-ea"/>
              <a:cs typeface="+mn-cs"/>
              <a:sym typeface="Wingdings" panose="05000000000000000000" pitchFamily="2" charset="2"/>
            </a:endParaRPr>
          </a:p>
          <a:p>
            <a:r>
              <a:rPr lang="de-DE" sz="1200" kern="1200" baseline="0" dirty="0" smtClean="0">
                <a:solidFill>
                  <a:schemeClr val="tx1"/>
                </a:solidFill>
                <a:effectLst/>
                <a:latin typeface="+mn-lt"/>
                <a:ea typeface="+mn-ea"/>
                <a:cs typeface="+mn-cs"/>
                <a:sym typeface="Wingdings" panose="05000000000000000000" pitchFamily="2" charset="2"/>
              </a:rPr>
              <a:t>Zahlen auf sozialen Plattformen [Stand: 20.11.2023]: </a:t>
            </a:r>
          </a:p>
          <a:p>
            <a:r>
              <a:rPr lang="de-DE" sz="1200" kern="1200" baseline="0" dirty="0" smtClean="0">
                <a:solidFill>
                  <a:schemeClr val="tx1"/>
                </a:solidFill>
                <a:effectLst/>
                <a:latin typeface="+mn-lt"/>
                <a:ea typeface="+mn-ea"/>
                <a:cs typeface="+mn-cs"/>
                <a:sym typeface="Wingdings" panose="05000000000000000000" pitchFamily="2" charset="2"/>
              </a:rPr>
              <a:t>Webseite: https://northern.finance/</a:t>
            </a:r>
          </a:p>
          <a:p>
            <a:r>
              <a:rPr lang="de-DE" sz="1200" kern="1200" baseline="0" dirty="0" err="1" smtClean="0">
                <a:solidFill>
                  <a:schemeClr val="tx1"/>
                </a:solidFill>
                <a:effectLst/>
                <a:latin typeface="+mn-lt"/>
                <a:ea typeface="+mn-ea"/>
                <a:cs typeface="+mn-cs"/>
                <a:sym typeface="Wingdings" panose="05000000000000000000" pitchFamily="2" charset="2"/>
              </a:rPr>
              <a:t>Youtube</a:t>
            </a:r>
            <a:r>
              <a:rPr lang="de-DE" sz="1200" kern="1200" baseline="0" dirty="0" smtClean="0">
                <a:solidFill>
                  <a:schemeClr val="tx1"/>
                </a:solidFill>
                <a:effectLst/>
                <a:latin typeface="+mn-lt"/>
                <a:ea typeface="+mn-ea"/>
                <a:cs typeface="+mn-cs"/>
                <a:sym typeface="Wingdings" panose="05000000000000000000" pitchFamily="2" charset="2"/>
              </a:rPr>
              <a:t>: </a:t>
            </a:r>
            <a:r>
              <a:rPr lang="de-DE" dirty="0" smtClean="0"/>
              <a:t>39.600 Abonnenten bei 581 Videos</a:t>
            </a:r>
          </a:p>
          <a:p>
            <a:r>
              <a:rPr lang="de-DE" sz="1200" kern="1200" baseline="0" dirty="0" smtClean="0">
                <a:solidFill>
                  <a:schemeClr val="tx1"/>
                </a:solidFill>
                <a:effectLst/>
                <a:latin typeface="+mn-lt"/>
                <a:ea typeface="+mn-ea"/>
                <a:cs typeface="+mn-cs"/>
                <a:sym typeface="Wingdings" panose="05000000000000000000" pitchFamily="2" charset="2"/>
              </a:rPr>
              <a:t>Instagram: 5.383 Follower bei 1.125 Beiträgen</a:t>
            </a:r>
          </a:p>
          <a:p>
            <a:r>
              <a:rPr lang="de-DE" sz="1200" kern="1200" baseline="0" dirty="0" err="1" smtClean="0">
                <a:solidFill>
                  <a:schemeClr val="tx1"/>
                </a:solidFill>
                <a:effectLst/>
                <a:latin typeface="+mn-lt"/>
                <a:ea typeface="+mn-ea"/>
                <a:cs typeface="+mn-cs"/>
                <a:sym typeface="Wingdings" panose="05000000000000000000" pitchFamily="2" charset="2"/>
              </a:rPr>
              <a:t>TikTok</a:t>
            </a:r>
            <a:r>
              <a:rPr lang="de-DE" sz="1200" kern="1200" baseline="0" dirty="0" smtClean="0">
                <a:solidFill>
                  <a:schemeClr val="tx1"/>
                </a:solidFill>
                <a:effectLst/>
                <a:latin typeface="+mn-lt"/>
                <a:ea typeface="+mn-ea"/>
                <a:cs typeface="+mn-cs"/>
                <a:sym typeface="Wingdings" panose="05000000000000000000" pitchFamily="2" charset="2"/>
              </a:rPr>
              <a:t>: 11.8k Follower</a:t>
            </a:r>
          </a:p>
          <a:p>
            <a:r>
              <a:rPr lang="de-DE" sz="1200" kern="1200" dirty="0" smtClean="0">
                <a:solidFill>
                  <a:schemeClr val="tx1"/>
                </a:solidFill>
                <a:effectLst/>
                <a:latin typeface="+mn-lt"/>
                <a:ea typeface="+mn-ea"/>
                <a:cs typeface="+mn-cs"/>
              </a:rPr>
              <a:t>Kein Podcast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smtClean="0"/>
          </a:p>
          <a:p>
            <a:r>
              <a:rPr lang="de-DE" sz="1200" kern="1200" baseline="0" dirty="0" smtClean="0">
                <a:solidFill>
                  <a:schemeClr val="tx1"/>
                </a:solidFill>
                <a:effectLst/>
                <a:latin typeface="+mn-lt"/>
                <a:ea typeface="+mn-ea"/>
                <a:cs typeface="+mn-cs"/>
              </a:rPr>
              <a:t>Durch die Teilnahme von </a:t>
            </a:r>
            <a:r>
              <a:rPr lang="de-DE" sz="1200" kern="1200" baseline="0" dirty="0" err="1" smtClean="0">
                <a:solidFill>
                  <a:schemeClr val="tx1"/>
                </a:solidFill>
                <a:effectLst/>
                <a:latin typeface="+mn-lt"/>
                <a:ea typeface="+mn-ea"/>
                <a:cs typeface="+mn-cs"/>
              </a:rPr>
              <a:t>Aleks</a:t>
            </a:r>
            <a:r>
              <a:rPr lang="de-DE" sz="1200" kern="1200" baseline="0" dirty="0" smtClean="0">
                <a:solidFill>
                  <a:schemeClr val="tx1"/>
                </a:solidFill>
                <a:effectLst/>
                <a:latin typeface="+mn-lt"/>
                <a:ea typeface="+mn-ea"/>
                <a:cs typeface="+mn-cs"/>
              </a:rPr>
              <a:t> Bleck an der Sendung „</a:t>
            </a:r>
            <a:r>
              <a:rPr lang="de-DE" sz="1200" kern="1200" baseline="0" dirty="0" err="1" smtClean="0">
                <a:solidFill>
                  <a:schemeClr val="tx1"/>
                </a:solidFill>
                <a:effectLst/>
                <a:latin typeface="+mn-lt"/>
                <a:ea typeface="+mn-ea"/>
                <a:cs typeface="+mn-cs"/>
              </a:rPr>
              <a:t>Sags</a:t>
            </a:r>
            <a:r>
              <a:rPr lang="de-DE" sz="1200" kern="1200" baseline="0" dirty="0" smtClean="0">
                <a:solidFill>
                  <a:schemeClr val="tx1"/>
                </a:solidFill>
                <a:effectLst/>
                <a:latin typeface="+mn-lt"/>
                <a:ea typeface="+mn-ea"/>
                <a:cs typeface="+mn-cs"/>
              </a:rPr>
              <a:t> mir!“ vom </a:t>
            </a:r>
            <a:r>
              <a:rPr lang="de-DE" sz="1200" kern="1200" baseline="0" dirty="0" err="1" smtClean="0">
                <a:solidFill>
                  <a:schemeClr val="tx1"/>
                </a:solidFill>
                <a:effectLst/>
                <a:latin typeface="+mn-lt"/>
                <a:ea typeface="+mn-ea"/>
                <a:cs typeface="+mn-cs"/>
              </a:rPr>
              <a:t>zdf</a:t>
            </a:r>
            <a:r>
              <a:rPr lang="de-DE" sz="1200" kern="1200" baseline="0" dirty="0" smtClean="0">
                <a:solidFill>
                  <a:schemeClr val="tx1"/>
                </a:solidFill>
                <a:effectLst/>
                <a:latin typeface="+mn-lt"/>
                <a:ea typeface="+mn-ea"/>
                <a:cs typeface="+mn-cs"/>
              </a:rPr>
              <a:t> wirkt er seriös. Aber seine Expertise kann nicht schnell geprüft werden: ein Lebenslauf, Berufsausbildung oder ähnliches, lässt sich nicht leicht finden. Auch Hinweise zu seiner Finanzierung sind nicht schnell auffindbar.</a:t>
            </a:r>
            <a:endParaRPr lang="de-D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17</a:t>
            </a:fld>
            <a:endParaRPr lang="de-DE"/>
          </a:p>
        </p:txBody>
      </p:sp>
    </p:spTree>
    <p:extLst>
      <p:ext uri="{BB962C8B-B14F-4D97-AF65-F5344CB8AC3E}">
        <p14:creationId xmlns:p14="http://schemas.microsoft.com/office/powerpoint/2010/main" val="861413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Bef>
                <a:spcPts val="720"/>
              </a:spcBef>
              <a:spcAft>
                <a:spcPts val="720"/>
              </a:spcAft>
            </a:pPr>
            <a:r>
              <a:rPr lang="de-DE" b="0" i="0" cap="none" dirty="0" smtClean="0">
                <a:solidFill>
                  <a:srgbClr val="000000"/>
                </a:solidFill>
                <a:latin typeface="+mn-lt"/>
                <a:ea typeface="Calibri" panose="020F0502020204030204" pitchFamily="34" charset="0"/>
              </a:rPr>
              <a:t>Vorschlag</a:t>
            </a:r>
            <a:r>
              <a:rPr lang="de-DE" b="0" i="0" cap="none" baseline="0" dirty="0" smtClean="0">
                <a:solidFill>
                  <a:srgbClr val="000000"/>
                </a:solidFill>
                <a:latin typeface="+mn-lt"/>
                <a:ea typeface="Calibri" panose="020F0502020204030204" pitchFamily="34" charset="0"/>
              </a:rPr>
              <a:t> Sprechtext</a:t>
            </a:r>
            <a:r>
              <a:rPr lang="de-DE" b="0" i="0" cap="none" dirty="0" smtClean="0">
                <a:solidFill>
                  <a:srgbClr val="000000"/>
                </a:solidFill>
                <a:latin typeface="+mn-lt"/>
                <a:ea typeface="Calibri" panose="020F0502020204030204" pitchFamily="34" charset="0"/>
              </a:rPr>
              <a:t>:</a:t>
            </a:r>
            <a:endParaRPr lang="de-DE" b="0" i="0" cap="none" dirty="0" smtClean="0">
              <a:solidFill>
                <a:schemeClr val="tx1"/>
              </a:solidFill>
              <a:latin typeface="+mn-lt"/>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de-DE" b="0" i="1" cap="none" dirty="0" smtClean="0">
                <a:solidFill>
                  <a:srgbClr val="000000"/>
                </a:solidFill>
                <a:latin typeface="+mn-lt"/>
                <a:ea typeface="Calibri" panose="020F0502020204030204" pitchFamily="34" charset="0"/>
              </a:rPr>
              <a:t>„Hier folgt</a:t>
            </a:r>
            <a:r>
              <a:rPr lang="de-DE" b="0" i="1" cap="none" baseline="0" dirty="0" smtClean="0">
                <a:solidFill>
                  <a:srgbClr val="000000"/>
                </a:solidFill>
                <a:latin typeface="+mn-lt"/>
                <a:ea typeface="Calibri" panose="020F0502020204030204" pitchFamily="34" charset="0"/>
              </a:rPr>
              <a:t> Beispiel 2.“</a:t>
            </a:r>
            <a:endParaRPr lang="de-DE" b="0" i="1" cap="none" dirty="0" smtClean="0">
              <a:solidFill>
                <a:srgbClr val="000000"/>
              </a:solidFill>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Link zum Video: </a:t>
            </a:r>
            <a:r>
              <a:rPr lang="de-DE" dirty="0" smtClean="0">
                <a:hlinkClick r:id="rId3"/>
              </a:rPr>
              <a:t>https://www.youtube.com/watch?v=fnHOwPXisJk</a:t>
            </a:r>
            <a:r>
              <a:rPr lang="de-DE" dirty="0" smtClean="0"/>
              <a:t> </a:t>
            </a:r>
            <a:r>
              <a:rPr lang="de-DE" b="0" dirty="0" smtClean="0"/>
              <a:t>– maximal bis 1:49 Minute abspielen</a:t>
            </a:r>
          </a:p>
          <a:p>
            <a:endParaRPr lang="de-DE" sz="1200" b="0" kern="1200" dirty="0" smtClean="0">
              <a:solidFill>
                <a:schemeClr val="tx1"/>
              </a:solidFill>
              <a:effectLst/>
              <a:latin typeface="+mn-lt"/>
              <a:ea typeface="+mn-ea"/>
              <a:cs typeface="+mn-cs"/>
            </a:endParaRPr>
          </a:p>
          <a:p>
            <a:r>
              <a:rPr lang="de-DE" sz="1200" b="0" kern="1200" cap="none" dirty="0" smtClean="0">
                <a:solidFill>
                  <a:schemeClr val="tx1"/>
                </a:solidFill>
                <a:effectLst/>
                <a:latin typeface="+mn-lt"/>
                <a:ea typeface="+mn-ea"/>
                <a:cs typeface="+mn-cs"/>
              </a:rPr>
              <a:t>Hintergrundinfos für</a:t>
            </a:r>
            <a:r>
              <a:rPr lang="de-DE" sz="1200" b="0" kern="1200" cap="none" baseline="0" dirty="0" smtClean="0">
                <a:solidFill>
                  <a:schemeClr val="tx1"/>
                </a:solidFill>
                <a:effectLst/>
                <a:latin typeface="+mn-lt"/>
                <a:ea typeface="+mn-ea"/>
                <a:cs typeface="+mn-cs"/>
              </a:rPr>
              <a:t> die Trainer:innen: </a:t>
            </a:r>
          </a:p>
          <a:p>
            <a:endParaRPr lang="de-DE" sz="1200" b="1" kern="1200" cap="none" baseline="0" dirty="0" smtClean="0">
              <a:solidFill>
                <a:schemeClr val="tx1"/>
              </a:solidFill>
              <a:effectLst/>
              <a:latin typeface="+mn-lt"/>
              <a:ea typeface="+mn-ea"/>
              <a:cs typeface="+mn-cs"/>
            </a:endParaRPr>
          </a:p>
          <a:p>
            <a:r>
              <a:rPr lang="de-DE" sz="1200" kern="1200" baseline="0" dirty="0" smtClean="0">
                <a:solidFill>
                  <a:schemeClr val="tx1"/>
                </a:solidFill>
                <a:effectLst/>
                <a:latin typeface="+mn-lt"/>
                <a:ea typeface="+mn-ea"/>
                <a:cs typeface="+mn-cs"/>
                <a:sym typeface="Wingdings" panose="05000000000000000000" pitchFamily="2" charset="2"/>
              </a:rPr>
              <a:t>Artikel über </a:t>
            </a:r>
            <a:r>
              <a:rPr lang="de-DE" dirty="0" smtClean="0"/>
              <a:t>Christopher </a:t>
            </a:r>
            <a:r>
              <a:rPr lang="de-DE" dirty="0" err="1" smtClean="0"/>
              <a:t>Filgertshofer</a:t>
            </a:r>
            <a:r>
              <a:rPr lang="de-DE" sz="1200" kern="1200" baseline="0" dirty="0" smtClean="0">
                <a:solidFill>
                  <a:schemeClr val="tx1"/>
                </a:solidFill>
                <a:effectLst/>
                <a:latin typeface="+mn-lt"/>
                <a:ea typeface="+mn-ea"/>
                <a:cs typeface="+mn-cs"/>
                <a:sym typeface="Wingdings" panose="05000000000000000000" pitchFamily="2" charset="2"/>
              </a:rPr>
              <a:t>  https://www.gruender.de/vertrieb/chrisfil-dropshipping/</a:t>
            </a:r>
          </a:p>
          <a:p>
            <a:endParaRPr lang="de-DE" sz="1200" kern="1200" baseline="0" dirty="0" smtClean="0">
              <a:solidFill>
                <a:schemeClr val="tx1"/>
              </a:solidFill>
              <a:effectLst/>
              <a:latin typeface="+mn-lt"/>
              <a:ea typeface="+mn-ea"/>
              <a:cs typeface="+mn-cs"/>
              <a:sym typeface="Wingdings" panose="05000000000000000000" pitchFamily="2" charset="2"/>
            </a:endParaRPr>
          </a:p>
          <a:p>
            <a:r>
              <a:rPr lang="de-DE" sz="1200" kern="1200" baseline="0" dirty="0" smtClean="0">
                <a:solidFill>
                  <a:schemeClr val="tx1"/>
                </a:solidFill>
                <a:effectLst/>
                <a:latin typeface="+mn-lt"/>
                <a:ea typeface="+mn-ea"/>
                <a:cs typeface="+mn-cs"/>
                <a:sym typeface="Wingdings" panose="05000000000000000000" pitchFamily="2" charset="2"/>
              </a:rPr>
              <a:t>Auszug aus einem Artikel auf https://www.shopify.com/de/partners/blog/affiliate-marketer-werden-christoph-filgertshofer: „</a:t>
            </a:r>
            <a:r>
              <a:rPr lang="de-DE" dirty="0" smtClean="0"/>
              <a:t>Als unabhängiger Finanzberater erzählte Christophs Vater seinem Sohn von der Gründung einer eigenen Firma und der Gewinnung von Kunden. </a:t>
            </a:r>
            <a:r>
              <a:rPr lang="de-DE" sz="1200" kern="1200" baseline="0" dirty="0" smtClean="0">
                <a:solidFill>
                  <a:schemeClr val="tx1"/>
                </a:solidFill>
                <a:effectLst/>
                <a:latin typeface="+mn-lt"/>
                <a:ea typeface="+mn-ea"/>
                <a:cs typeface="+mn-cs"/>
                <a:sym typeface="Wingdings" panose="05000000000000000000" pitchFamily="2" charset="2"/>
              </a:rPr>
              <a:t>Er bietet Coachings an, in denen er darüber Informiert, wie man als </a:t>
            </a:r>
            <a:r>
              <a:rPr lang="de-DE" dirty="0" err="1" smtClean="0"/>
              <a:t>Dropshipping</a:t>
            </a:r>
            <a:r>
              <a:rPr lang="de-DE" dirty="0" smtClean="0"/>
              <a:t>-Händler Geld verdienen kann.“</a:t>
            </a:r>
            <a:endParaRPr lang="de-DE" sz="1200" kern="1200" baseline="0" dirty="0" smtClean="0">
              <a:solidFill>
                <a:schemeClr val="tx1"/>
              </a:solidFill>
              <a:effectLst/>
              <a:latin typeface="+mn-lt"/>
              <a:ea typeface="+mn-ea"/>
              <a:cs typeface="+mn-cs"/>
              <a:sym typeface="Wingdings" panose="05000000000000000000" pitchFamily="2" charset="2"/>
            </a:endParaRPr>
          </a:p>
          <a:p>
            <a:endParaRPr lang="de-DE" sz="1200" kern="1200" baseline="0" dirty="0" smtClean="0">
              <a:solidFill>
                <a:schemeClr val="tx1"/>
              </a:solidFill>
              <a:effectLst/>
              <a:latin typeface="+mn-lt"/>
              <a:ea typeface="+mn-ea"/>
              <a:cs typeface="+mn-cs"/>
              <a:sym typeface="Wingdings" panose="05000000000000000000" pitchFamily="2" charset="2"/>
            </a:endParaRPr>
          </a:p>
          <a:p>
            <a:r>
              <a:rPr lang="de-DE" sz="1200" kern="1200" baseline="0" dirty="0" smtClean="0">
                <a:solidFill>
                  <a:schemeClr val="tx1"/>
                </a:solidFill>
                <a:effectLst/>
                <a:latin typeface="+mn-lt"/>
                <a:ea typeface="+mn-ea"/>
                <a:cs typeface="+mn-cs"/>
                <a:sym typeface="Wingdings" panose="05000000000000000000" pitchFamily="2" charset="2"/>
              </a:rPr>
              <a:t>Zahlen auf sozialen Plattformen [Stand: 20.11.2023]: </a:t>
            </a:r>
          </a:p>
          <a:p>
            <a:r>
              <a:rPr lang="de-DE" sz="1200" kern="1200" baseline="0" dirty="0" smtClean="0">
                <a:solidFill>
                  <a:schemeClr val="tx1"/>
                </a:solidFill>
                <a:effectLst/>
                <a:latin typeface="+mn-lt"/>
                <a:ea typeface="+mn-ea"/>
                <a:cs typeface="+mn-cs"/>
                <a:sym typeface="Wingdings" panose="05000000000000000000" pitchFamily="2" charset="2"/>
              </a:rPr>
              <a:t>Webseite: https://chrisfil.de/</a:t>
            </a:r>
          </a:p>
          <a:p>
            <a:r>
              <a:rPr lang="de-DE" sz="1200" kern="1200" baseline="0" dirty="0" err="1" smtClean="0">
                <a:solidFill>
                  <a:schemeClr val="tx1"/>
                </a:solidFill>
                <a:effectLst/>
                <a:latin typeface="+mn-lt"/>
                <a:ea typeface="+mn-ea"/>
                <a:cs typeface="+mn-cs"/>
                <a:sym typeface="Wingdings" panose="05000000000000000000" pitchFamily="2" charset="2"/>
              </a:rPr>
              <a:t>Youtube</a:t>
            </a:r>
            <a:r>
              <a:rPr lang="de-DE" sz="1200" kern="1200" baseline="0" dirty="0" smtClean="0">
                <a:solidFill>
                  <a:schemeClr val="tx1"/>
                </a:solidFill>
                <a:effectLst/>
                <a:latin typeface="+mn-lt"/>
                <a:ea typeface="+mn-ea"/>
                <a:cs typeface="+mn-cs"/>
                <a:sym typeface="Wingdings" panose="05000000000000000000" pitchFamily="2" charset="2"/>
              </a:rPr>
              <a:t>: 128.000 Abonnenten bei 148 Videos</a:t>
            </a:r>
          </a:p>
          <a:p>
            <a:r>
              <a:rPr lang="de-DE" sz="1200" kern="1200" baseline="0" dirty="0" smtClean="0">
                <a:solidFill>
                  <a:schemeClr val="tx1"/>
                </a:solidFill>
                <a:effectLst/>
                <a:latin typeface="+mn-lt"/>
                <a:ea typeface="+mn-ea"/>
                <a:cs typeface="+mn-cs"/>
                <a:sym typeface="Wingdings" panose="05000000000000000000" pitchFamily="2" charset="2"/>
              </a:rPr>
              <a:t>Instagram: 24.800 Follower bei 36 Beiträgen</a:t>
            </a:r>
          </a:p>
          <a:p>
            <a:r>
              <a:rPr lang="de-DE" sz="1200" kern="1200" baseline="0" dirty="0" err="1" smtClean="0">
                <a:solidFill>
                  <a:schemeClr val="tx1"/>
                </a:solidFill>
                <a:effectLst/>
                <a:latin typeface="+mn-lt"/>
                <a:ea typeface="+mn-ea"/>
                <a:cs typeface="+mn-cs"/>
                <a:sym typeface="Wingdings" panose="05000000000000000000" pitchFamily="2" charset="2"/>
              </a:rPr>
              <a:t>TikTok</a:t>
            </a:r>
            <a:r>
              <a:rPr lang="de-DE" sz="1200" kern="1200" baseline="0" dirty="0" smtClean="0">
                <a:solidFill>
                  <a:schemeClr val="tx1"/>
                </a:solidFill>
                <a:effectLst/>
                <a:latin typeface="+mn-lt"/>
                <a:ea typeface="+mn-ea"/>
                <a:cs typeface="+mn-cs"/>
                <a:sym typeface="Wingdings" panose="05000000000000000000" pitchFamily="2" charset="2"/>
              </a:rPr>
              <a:t>: 2152 Follower</a:t>
            </a:r>
          </a:p>
          <a:p>
            <a:r>
              <a:rPr lang="de-DE" sz="1200" kern="1200" dirty="0" smtClean="0">
                <a:solidFill>
                  <a:schemeClr val="tx1"/>
                </a:solidFill>
                <a:effectLst/>
                <a:latin typeface="+mn-lt"/>
                <a:ea typeface="+mn-ea"/>
                <a:cs typeface="+mn-cs"/>
              </a:rPr>
              <a:t>Kein Podcast</a:t>
            </a:r>
          </a:p>
          <a:p>
            <a:endParaRPr lang="de-D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effectLst/>
                <a:latin typeface="+mn-lt"/>
                <a:ea typeface="+mn-ea"/>
                <a:cs typeface="+mn-cs"/>
              </a:rPr>
              <a:t>Hinweise zu seiner Finanzierung sind nicht schnell auffindbar. </a:t>
            </a:r>
            <a:r>
              <a:rPr lang="de-DE" dirty="0" smtClean="0">
                <a:sym typeface="Wingdings" panose="05000000000000000000" pitchFamily="2" charset="2"/>
              </a:rPr>
              <a:t>Außer</a:t>
            </a:r>
            <a:r>
              <a:rPr lang="de-DE" baseline="0" dirty="0" smtClean="0">
                <a:sym typeface="Wingdings" panose="05000000000000000000" pitchFamily="2" charset="2"/>
              </a:rPr>
              <a:t> der beruflichen Expertise des Vaters gibt es keine Informationen über die Qualifikation (</a:t>
            </a:r>
            <a:r>
              <a:rPr lang="de-DE" dirty="0" smtClean="0"/>
              <a:t>Schulabschluss, Berufsausbildung, Studium) </a:t>
            </a:r>
            <a:r>
              <a:rPr lang="de-DE" baseline="0" dirty="0" smtClean="0">
                <a:sym typeface="Wingdings" panose="05000000000000000000" pitchFamily="2" charset="2"/>
              </a:rPr>
              <a:t>von </a:t>
            </a:r>
            <a:r>
              <a:rPr lang="de-DE" dirty="0" smtClean="0"/>
              <a:t>Christopher </a:t>
            </a:r>
            <a:r>
              <a:rPr lang="de-DE" dirty="0" err="1" smtClean="0"/>
              <a:t>Filgertshofer</a:t>
            </a:r>
            <a:r>
              <a:rPr lang="de-DE" dirty="0" smtClean="0"/>
              <a:t> selbst . Sein Finanzkonzept scheint</a:t>
            </a:r>
            <a:r>
              <a:rPr lang="de-DE" baseline="0" dirty="0" smtClean="0"/>
              <a:t> erfolgreich zu sein. Berichte über ihn scheinen das zu bestätigen. Fraglich bleibt, ob sich sein Erfolgskonzept ohne Weiteres auf andere übertragen lässt. Er deutet an, dass seine Methode kinderleicht und ohne viel Erfahrung realisierbar sei. Es wird daher völlig vernachlässigt, dass nicht alle seiner </a:t>
            </a:r>
            <a:r>
              <a:rPr lang="de-DE" baseline="0" dirty="0" err="1" smtClean="0"/>
              <a:t>Follower:innen</a:t>
            </a:r>
            <a:r>
              <a:rPr lang="de-DE" baseline="0" dirty="0" smtClean="0"/>
              <a:t> weder die finanzielle Basis noch das </a:t>
            </a:r>
            <a:r>
              <a:rPr lang="de-DE" baseline="0" dirty="0" err="1" smtClean="0"/>
              <a:t>Know-How</a:t>
            </a:r>
            <a:r>
              <a:rPr lang="de-DE" baseline="0" dirty="0" smtClean="0"/>
              <a:t> mitbringen, zum Beispiel durch einen Vater, der selbst Finanzberater ist. </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18</a:t>
            </a:fld>
            <a:endParaRPr lang="de-DE"/>
          </a:p>
        </p:txBody>
      </p:sp>
    </p:spTree>
    <p:extLst>
      <p:ext uri="{BB962C8B-B14F-4D97-AF65-F5344CB8AC3E}">
        <p14:creationId xmlns:p14="http://schemas.microsoft.com/office/powerpoint/2010/main" val="1244094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Bef>
                <a:spcPts val="720"/>
              </a:spcBef>
              <a:spcAft>
                <a:spcPts val="720"/>
              </a:spcAft>
            </a:pPr>
            <a:r>
              <a:rPr lang="de-DE" b="0" i="0" cap="none" dirty="0" smtClean="0">
                <a:solidFill>
                  <a:srgbClr val="000000"/>
                </a:solidFill>
                <a:latin typeface="+mn-lt"/>
                <a:ea typeface="Calibri" panose="020F0502020204030204" pitchFamily="34" charset="0"/>
              </a:rPr>
              <a:t>Vorschlag</a:t>
            </a:r>
            <a:r>
              <a:rPr lang="de-DE" b="0" i="0" cap="none" baseline="0" dirty="0" smtClean="0">
                <a:solidFill>
                  <a:srgbClr val="000000"/>
                </a:solidFill>
                <a:latin typeface="+mn-lt"/>
                <a:ea typeface="Calibri" panose="020F0502020204030204" pitchFamily="34" charset="0"/>
              </a:rPr>
              <a:t> Sprechtext</a:t>
            </a:r>
            <a:r>
              <a:rPr lang="de-DE" b="0" i="0" cap="none" dirty="0" smtClean="0">
                <a:solidFill>
                  <a:srgbClr val="000000"/>
                </a:solidFill>
                <a:latin typeface="+mn-lt"/>
                <a:ea typeface="Calibri" panose="020F0502020204030204" pitchFamily="34" charset="0"/>
              </a:rPr>
              <a:t>:</a:t>
            </a:r>
            <a:endParaRPr lang="de-DE" b="0" i="0" cap="none" dirty="0" smtClean="0">
              <a:solidFill>
                <a:schemeClr val="tx1"/>
              </a:solidFill>
              <a:latin typeface="+mn-lt"/>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de-DE" b="0" i="1" cap="none" dirty="0" smtClean="0">
                <a:solidFill>
                  <a:srgbClr val="000000"/>
                </a:solidFill>
                <a:latin typeface="+mn-lt"/>
                <a:ea typeface="Calibri" panose="020F0502020204030204" pitchFamily="34" charset="0"/>
              </a:rPr>
              <a:t>„Hier folgt</a:t>
            </a:r>
            <a:r>
              <a:rPr lang="de-DE" b="0" i="1" cap="none" baseline="0" dirty="0" smtClean="0">
                <a:solidFill>
                  <a:srgbClr val="000000"/>
                </a:solidFill>
                <a:latin typeface="+mn-lt"/>
                <a:ea typeface="Calibri" panose="020F0502020204030204" pitchFamily="34" charset="0"/>
              </a:rPr>
              <a:t> Beispiel 3.“</a:t>
            </a:r>
            <a:endParaRPr lang="de-DE" b="0" i="1" cap="none" dirty="0" smtClean="0">
              <a:solidFill>
                <a:srgbClr val="000000"/>
              </a:solidFill>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Link zum Video: </a:t>
            </a:r>
            <a:r>
              <a:rPr lang="de-DE" dirty="0" smtClean="0"/>
              <a:t>https://www.youtube.com/watch?v=-IUtR-ZGS0s </a:t>
            </a:r>
            <a:r>
              <a:rPr lang="de-DE" b="0" dirty="0" smtClean="0"/>
              <a:t>– maximal bis 3:06 Minute abspielen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kern="1200" dirty="0" smtClean="0">
              <a:solidFill>
                <a:schemeClr val="tx1"/>
              </a:solidFill>
              <a:effectLst/>
              <a:latin typeface="+mn-lt"/>
              <a:ea typeface="+mn-ea"/>
              <a:cs typeface="+mn-cs"/>
            </a:endParaRPr>
          </a:p>
          <a:p>
            <a:r>
              <a:rPr lang="de-DE" sz="1200" b="0" kern="1200" cap="none" dirty="0" smtClean="0">
                <a:solidFill>
                  <a:schemeClr val="tx1"/>
                </a:solidFill>
                <a:effectLst/>
                <a:latin typeface="+mn-lt"/>
                <a:ea typeface="+mn-ea"/>
                <a:cs typeface="+mn-cs"/>
              </a:rPr>
              <a:t>Hintergrundinfos für</a:t>
            </a:r>
            <a:r>
              <a:rPr lang="de-DE" sz="1200" b="0" kern="1200" cap="none" baseline="0" dirty="0" smtClean="0">
                <a:solidFill>
                  <a:schemeClr val="tx1"/>
                </a:solidFill>
                <a:effectLst/>
                <a:latin typeface="+mn-lt"/>
                <a:ea typeface="+mn-ea"/>
                <a:cs typeface="+mn-cs"/>
              </a:rPr>
              <a:t> die Trainer:innen: </a:t>
            </a:r>
          </a:p>
          <a:p>
            <a:endParaRPr lang="de-DE" sz="1200" b="1" kern="1200" cap="none" baseline="0" dirty="0" smtClean="0">
              <a:solidFill>
                <a:schemeClr val="tx1"/>
              </a:solidFill>
              <a:effectLst/>
              <a:latin typeface="+mn-lt"/>
              <a:ea typeface="+mn-ea"/>
              <a:cs typeface="+mn-cs"/>
            </a:endParaRPr>
          </a:p>
          <a:p>
            <a:r>
              <a:rPr lang="de-DE" dirty="0" smtClean="0"/>
              <a:t>Kathrin Lindner via </a:t>
            </a:r>
            <a:r>
              <a:rPr lang="de-DE" dirty="0" err="1" smtClean="0"/>
              <a:t>youtube</a:t>
            </a:r>
            <a:r>
              <a:rPr lang="de-DE" dirty="0" smtClean="0"/>
              <a:t>: „Hi, ich bin Kathrin und auf diesem Kanal teile ich Tipps und Tricks zum Thema Wirtschaft, Geld &amp; Finanzen. Mein Ziel ist es, dir zu helfen das Thema persönliche Finanzen besser zu verstehen und langfristig ein Vermögen aufzubauen. Wenn du kein Video mehr verpassen möchtest, abonniere gern meinen Kanal und vernetze dich mit mir auf </a:t>
            </a:r>
            <a:r>
              <a:rPr lang="de-DE" dirty="0" err="1" smtClean="0"/>
              <a:t>Insta</a:t>
            </a:r>
            <a:r>
              <a:rPr lang="de-DE" dirty="0" smtClean="0"/>
              <a:t> oder </a:t>
            </a:r>
            <a:r>
              <a:rPr lang="de-DE" dirty="0" err="1" smtClean="0"/>
              <a:t>TikTok</a:t>
            </a:r>
            <a:r>
              <a:rPr lang="de-DE" dirty="0" smtClean="0"/>
              <a:t>.“</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Kathrin Lindner via </a:t>
            </a:r>
            <a:r>
              <a:rPr lang="de-DE" sz="1200" kern="1200" dirty="0" err="1" smtClean="0">
                <a:solidFill>
                  <a:schemeClr val="tx1"/>
                </a:solidFill>
                <a:effectLst/>
                <a:latin typeface="+mn-lt"/>
                <a:ea typeface="+mn-ea"/>
                <a:cs typeface="+mn-cs"/>
              </a:rPr>
              <a:t>Linked</a:t>
            </a:r>
            <a:r>
              <a:rPr lang="de-DE" sz="1200" kern="1200" dirty="0" smtClean="0">
                <a:solidFill>
                  <a:schemeClr val="tx1"/>
                </a:solidFill>
                <a:effectLst/>
                <a:latin typeface="+mn-lt"/>
                <a:ea typeface="+mn-ea"/>
                <a:cs typeface="+mn-cs"/>
              </a:rPr>
              <a:t> in: „</a:t>
            </a:r>
            <a:r>
              <a:rPr lang="de-DE" dirty="0" smtClean="0"/>
              <a:t>Ich bin Gründerin und Expertin für Digitale Transformation mit über einem Jahrzehnt an… „</a:t>
            </a:r>
            <a:endParaRPr lang="de-DE" sz="1200" kern="1200" dirty="0" smtClean="0">
              <a:solidFill>
                <a:schemeClr val="tx1"/>
              </a:solidFill>
              <a:effectLst/>
              <a:latin typeface="+mn-lt"/>
              <a:ea typeface="+mn-ea"/>
              <a:cs typeface="+mn-cs"/>
            </a:endParaRPr>
          </a:p>
          <a:p>
            <a:endParaRPr lang="de-DE" sz="1200" kern="1200" baseline="0" dirty="0" smtClean="0">
              <a:solidFill>
                <a:schemeClr val="tx1"/>
              </a:solidFill>
              <a:effectLst/>
              <a:latin typeface="+mn-lt"/>
              <a:ea typeface="+mn-ea"/>
              <a:cs typeface="+mn-cs"/>
              <a:sym typeface="Wingdings" panose="05000000000000000000" pitchFamily="2" charset="2"/>
            </a:endParaRPr>
          </a:p>
          <a:p>
            <a:r>
              <a:rPr lang="de-DE" sz="1200" kern="1200" baseline="0" dirty="0" smtClean="0">
                <a:solidFill>
                  <a:schemeClr val="tx1"/>
                </a:solidFill>
                <a:effectLst/>
                <a:latin typeface="+mn-lt"/>
                <a:ea typeface="+mn-ea"/>
                <a:cs typeface="+mn-cs"/>
                <a:sym typeface="Wingdings" panose="05000000000000000000" pitchFamily="2" charset="2"/>
              </a:rPr>
              <a:t>Zahlen auf sozialen Plattformen [Stand: 20.11.2023]: </a:t>
            </a:r>
          </a:p>
          <a:p>
            <a:r>
              <a:rPr lang="de-DE" sz="1200" kern="1200" baseline="0" dirty="0" err="1" smtClean="0">
                <a:solidFill>
                  <a:schemeClr val="tx1"/>
                </a:solidFill>
                <a:effectLst/>
                <a:latin typeface="+mn-lt"/>
                <a:ea typeface="+mn-ea"/>
                <a:cs typeface="+mn-cs"/>
                <a:sym typeface="Wingdings" panose="05000000000000000000" pitchFamily="2" charset="2"/>
              </a:rPr>
              <a:t>Youtube</a:t>
            </a:r>
            <a:r>
              <a:rPr lang="de-DE" sz="1200" kern="1200" baseline="0" dirty="0" smtClean="0">
                <a:solidFill>
                  <a:schemeClr val="tx1"/>
                </a:solidFill>
                <a:effectLst/>
                <a:latin typeface="+mn-lt"/>
                <a:ea typeface="+mn-ea"/>
                <a:cs typeface="+mn-cs"/>
                <a:sym typeface="Wingdings" panose="05000000000000000000" pitchFamily="2" charset="2"/>
              </a:rPr>
              <a:t>: 8640 Abonnenten bei 312 Videos</a:t>
            </a:r>
          </a:p>
          <a:p>
            <a:r>
              <a:rPr lang="de-DE" sz="1200" kern="1200" baseline="0" dirty="0" smtClean="0">
                <a:solidFill>
                  <a:schemeClr val="tx1"/>
                </a:solidFill>
                <a:effectLst/>
                <a:latin typeface="+mn-lt"/>
                <a:ea typeface="+mn-ea"/>
                <a:cs typeface="+mn-cs"/>
                <a:sym typeface="Wingdings" panose="05000000000000000000" pitchFamily="2" charset="2"/>
              </a:rPr>
              <a:t>Instagram: 70.000 Follower bei 338 Beiträgen</a:t>
            </a:r>
          </a:p>
          <a:p>
            <a:r>
              <a:rPr lang="de-DE" sz="1200" kern="1200" baseline="0" dirty="0" err="1" smtClean="0">
                <a:solidFill>
                  <a:schemeClr val="tx1"/>
                </a:solidFill>
                <a:effectLst/>
                <a:latin typeface="+mn-lt"/>
                <a:ea typeface="+mn-ea"/>
                <a:cs typeface="+mn-cs"/>
                <a:sym typeface="Wingdings" panose="05000000000000000000" pitchFamily="2" charset="2"/>
              </a:rPr>
              <a:t>TikTok</a:t>
            </a:r>
            <a:r>
              <a:rPr lang="de-DE" sz="1200" kern="1200" baseline="0" dirty="0" smtClean="0">
                <a:solidFill>
                  <a:schemeClr val="tx1"/>
                </a:solidFill>
                <a:effectLst/>
                <a:latin typeface="+mn-lt"/>
                <a:ea typeface="+mn-ea"/>
                <a:cs typeface="+mn-cs"/>
                <a:sym typeface="Wingdings" panose="05000000000000000000" pitchFamily="2" charset="2"/>
              </a:rPr>
              <a:t>: 290.7k Follower</a:t>
            </a:r>
          </a:p>
          <a:p>
            <a:r>
              <a:rPr lang="de-DE" sz="1200" kern="1200" dirty="0" smtClean="0">
                <a:solidFill>
                  <a:schemeClr val="tx1"/>
                </a:solidFill>
                <a:effectLst/>
                <a:latin typeface="+mn-lt"/>
                <a:ea typeface="+mn-ea"/>
                <a:cs typeface="+mn-cs"/>
              </a:rPr>
              <a:t>Kein Podcast</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Auch wenn Kathrin Lindner ein Interview mit Christian Lindner (Bundesfinanzminister) führen durfte, bleibt offen, woher</a:t>
            </a:r>
            <a:r>
              <a:rPr lang="de-DE" sz="1200" kern="1200" baseline="0" dirty="0" smtClean="0">
                <a:solidFill>
                  <a:schemeClr val="tx1"/>
                </a:solidFill>
                <a:effectLst/>
                <a:latin typeface="+mn-lt"/>
                <a:ea typeface="+mn-ea"/>
                <a:cs typeface="+mn-cs"/>
              </a:rPr>
              <a:t> sie ihre Finanz-Expertise bezieht.</a:t>
            </a:r>
            <a:r>
              <a:rPr lang="de-DE" sz="1200" kern="1200" dirty="0" smtClean="0">
                <a:solidFill>
                  <a:schemeClr val="tx1"/>
                </a:solidFill>
                <a:effectLst/>
                <a:latin typeface="+mn-lt"/>
                <a:ea typeface="+mn-ea"/>
                <a:cs typeface="+mn-cs"/>
              </a:rPr>
              <a:t> Selbst</a:t>
            </a:r>
            <a:r>
              <a:rPr lang="de-DE" sz="1200" kern="1200" baseline="0" dirty="0" smtClean="0">
                <a:solidFill>
                  <a:schemeClr val="tx1"/>
                </a:solidFill>
                <a:effectLst/>
                <a:latin typeface="+mn-lt"/>
                <a:ea typeface="+mn-ea"/>
                <a:cs typeface="+mn-cs"/>
              </a:rPr>
              <a:t> bei einer intensiveren Recherche f</a:t>
            </a:r>
            <a:r>
              <a:rPr lang="de-DE" sz="1200" kern="1200" dirty="0" smtClean="0">
                <a:solidFill>
                  <a:schemeClr val="tx1"/>
                </a:solidFill>
                <a:effectLst/>
                <a:latin typeface="+mn-lt"/>
                <a:ea typeface="+mn-ea"/>
                <a:cs typeface="+mn-cs"/>
              </a:rPr>
              <a:t>inden</a:t>
            </a:r>
            <a:r>
              <a:rPr lang="de-DE" sz="1200" kern="1200" baseline="0" dirty="0" smtClean="0">
                <a:solidFill>
                  <a:schemeClr val="tx1"/>
                </a:solidFill>
                <a:effectLst/>
                <a:latin typeface="+mn-lt"/>
                <a:ea typeface="+mn-ea"/>
                <a:cs typeface="+mn-cs"/>
              </a:rPr>
              <a:t> sich keine weiteren Informationen über Kathrin Lindner. Ihre Expertise kann nicht geprüft werden. Hinweise zu ihrer Finanzierung sind nicht schnell auffindbar.</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19</a:t>
            </a:fld>
            <a:endParaRPr lang="de-DE"/>
          </a:p>
        </p:txBody>
      </p:sp>
    </p:spTree>
    <p:extLst>
      <p:ext uri="{BB962C8B-B14F-4D97-AF65-F5344CB8AC3E}">
        <p14:creationId xmlns:p14="http://schemas.microsoft.com/office/powerpoint/2010/main" val="331764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Sprechtext</a:t>
            </a:r>
            <a:r>
              <a:rPr lang="de-DE" sz="1200" kern="1200" baseline="0" dirty="0" smtClean="0">
                <a:solidFill>
                  <a:schemeClr val="tx1"/>
                </a:solidFill>
                <a:effectLst/>
                <a:latin typeface="+mn-lt"/>
                <a:ea typeface="+mn-ea"/>
                <a:cs typeface="+mn-cs"/>
              </a:rPr>
              <a:t> (Vorschlag):</a:t>
            </a:r>
            <a:r>
              <a:rPr lang="de-DE" sz="1200" kern="1200" dirty="0" smtClean="0">
                <a:solidFill>
                  <a:schemeClr val="tx1"/>
                </a:solidFill>
                <a:effectLst/>
                <a:latin typeface="+mn-lt"/>
                <a:ea typeface="+mn-ea"/>
                <a:cs typeface="+mn-cs"/>
              </a:rPr>
              <a:t> </a:t>
            </a:r>
          </a:p>
          <a:p>
            <a:r>
              <a:rPr lang="de-DE" sz="1200" i="1" kern="1200" dirty="0" smtClean="0">
                <a:solidFill>
                  <a:schemeClr val="tx1"/>
                </a:solidFill>
                <a:effectLst/>
                <a:latin typeface="+mn-lt"/>
                <a:ea typeface="+mn-ea"/>
                <a:cs typeface="+mn-cs"/>
              </a:rPr>
              <a:t>„Zum</a:t>
            </a:r>
            <a:r>
              <a:rPr lang="de-DE" sz="1200" i="1" kern="1200" baseline="0" dirty="0" smtClean="0">
                <a:solidFill>
                  <a:schemeClr val="tx1"/>
                </a:solidFill>
                <a:effectLst/>
                <a:latin typeface="+mn-lt"/>
                <a:ea typeface="+mn-ea"/>
                <a:cs typeface="+mn-cs"/>
              </a:rPr>
              <a:t> Einstieg reflektieren wir</a:t>
            </a:r>
            <a:r>
              <a:rPr lang="de-DE" sz="1200" i="1" kern="1200" dirty="0" smtClean="0">
                <a:solidFill>
                  <a:schemeClr val="tx1"/>
                </a:solidFill>
                <a:effectLst/>
                <a:latin typeface="+mn-lt"/>
                <a:ea typeface="+mn-ea"/>
                <a:cs typeface="+mn-cs"/>
              </a:rPr>
              <a:t> zunächst unsere individuellen Wünsche und Erwartungen an unsere Zukunft.</a:t>
            </a:r>
          </a:p>
          <a:p>
            <a:r>
              <a:rPr lang="de-DE" sz="1200" i="1" kern="1200" dirty="0" smtClean="0">
                <a:solidFill>
                  <a:schemeClr val="tx1"/>
                </a:solidFill>
                <a:effectLst/>
                <a:latin typeface="+mn-lt"/>
                <a:ea typeface="+mn-ea"/>
                <a:cs typeface="+mn-cs"/>
              </a:rPr>
              <a:t>Daran anschließend zeigen wir euch im Fakten-Teil verschiedene Beispiele von </a:t>
            </a:r>
            <a:r>
              <a:rPr lang="de-DE" sz="1200" i="1" kern="1200" dirty="0" err="1" smtClean="0">
                <a:solidFill>
                  <a:schemeClr val="tx1"/>
                </a:solidFill>
                <a:effectLst/>
                <a:latin typeface="+mn-lt"/>
                <a:ea typeface="+mn-ea"/>
                <a:cs typeface="+mn-cs"/>
              </a:rPr>
              <a:t>Finanz-Influencer:innen</a:t>
            </a:r>
            <a:r>
              <a:rPr lang="de-DE" sz="1200" i="1" kern="1200" baseline="0" dirty="0" smtClean="0">
                <a:solidFill>
                  <a:schemeClr val="tx1"/>
                </a:solidFill>
                <a:effectLst/>
                <a:latin typeface="+mn-lt"/>
                <a:ea typeface="+mn-ea"/>
                <a:cs typeface="+mn-cs"/>
              </a:rPr>
              <a:t> auf Online-Plattformen und vergleichen sie untereinander. </a:t>
            </a:r>
            <a:r>
              <a:rPr lang="de-DE" sz="1200" i="1" kern="1200" dirty="0" smtClean="0">
                <a:solidFill>
                  <a:schemeClr val="tx1"/>
                </a:solidFill>
                <a:effectLst/>
                <a:latin typeface="+mn-lt"/>
                <a:ea typeface="+mn-ea"/>
                <a:cs typeface="+mn-cs"/>
              </a:rPr>
              <a:t>Anschließend findet ihr mit Hilfe eines Arbeitsblatts im </a:t>
            </a:r>
            <a:r>
              <a:rPr lang="de-DE" sz="1200" i="1" kern="1200" dirty="0" err="1" smtClean="0">
                <a:solidFill>
                  <a:schemeClr val="tx1"/>
                </a:solidFill>
                <a:effectLst/>
                <a:latin typeface="+mn-lt"/>
                <a:ea typeface="+mn-ea"/>
                <a:cs typeface="+mn-cs"/>
              </a:rPr>
              <a:t>Checker</a:t>
            </a:r>
            <a:r>
              <a:rPr lang="de-DE" sz="1200" i="1" kern="1200" dirty="0" smtClean="0">
                <a:solidFill>
                  <a:schemeClr val="tx1"/>
                </a:solidFill>
                <a:effectLst/>
                <a:latin typeface="+mn-lt"/>
                <a:ea typeface="+mn-ea"/>
                <a:cs typeface="+mn-cs"/>
              </a:rPr>
              <a:t>-Space selbstständig heraus, worauf</a:t>
            </a:r>
            <a:r>
              <a:rPr lang="de-DE" sz="1200" i="1" kern="1200" baseline="0" dirty="0" smtClean="0">
                <a:solidFill>
                  <a:schemeClr val="tx1"/>
                </a:solidFill>
                <a:effectLst/>
                <a:latin typeface="+mn-lt"/>
                <a:ea typeface="+mn-ea"/>
                <a:cs typeface="+mn-cs"/>
              </a:rPr>
              <a:t> ihr und andere achten sollten, wenn es um </a:t>
            </a:r>
            <a:r>
              <a:rPr lang="de-DE" sz="1200" i="1" kern="1200" dirty="0" smtClean="0">
                <a:solidFill>
                  <a:schemeClr val="tx1"/>
                </a:solidFill>
                <a:effectLst/>
                <a:latin typeface="+mn-lt"/>
                <a:ea typeface="+mn-ea"/>
                <a:cs typeface="+mn-cs"/>
              </a:rPr>
              <a:t>Finanz-Tipps auf sozialen Medien geht. </a:t>
            </a:r>
          </a:p>
          <a:p>
            <a:r>
              <a:rPr lang="de-DE" sz="1200" i="1" kern="1200" dirty="0" smtClean="0">
                <a:solidFill>
                  <a:schemeClr val="tx1"/>
                </a:solidFill>
                <a:effectLst/>
                <a:latin typeface="+mn-lt"/>
                <a:ea typeface="+mn-ea"/>
                <a:cs typeface="+mn-cs"/>
              </a:rPr>
              <a:t>Im Methoden-Teil</a:t>
            </a:r>
            <a:r>
              <a:rPr lang="de-DE" sz="1200" i="1" kern="1200" baseline="0" dirty="0" smtClean="0">
                <a:solidFill>
                  <a:schemeClr val="tx1"/>
                </a:solidFill>
                <a:effectLst/>
                <a:latin typeface="+mn-lt"/>
                <a:ea typeface="+mn-ea"/>
                <a:cs typeface="+mn-cs"/>
              </a:rPr>
              <a:t> erfahrt und übt ihr, w</a:t>
            </a:r>
            <a:r>
              <a:rPr lang="de-DE" sz="1200" i="1" kern="1200" dirty="0" smtClean="0">
                <a:solidFill>
                  <a:schemeClr val="tx1"/>
                </a:solidFill>
                <a:effectLst/>
                <a:latin typeface="+mn-lt"/>
                <a:ea typeface="+mn-ea"/>
                <a:cs typeface="+mn-cs"/>
              </a:rPr>
              <a:t>ie ihr anderen euer</a:t>
            </a:r>
            <a:r>
              <a:rPr lang="de-DE" sz="1200" i="1" kern="1200" baseline="0" dirty="0" smtClean="0">
                <a:solidFill>
                  <a:schemeClr val="tx1"/>
                </a:solidFill>
                <a:effectLst/>
                <a:latin typeface="+mn-lt"/>
                <a:ea typeface="+mn-ea"/>
                <a:cs typeface="+mn-cs"/>
              </a:rPr>
              <a:t> W</a:t>
            </a:r>
            <a:r>
              <a:rPr lang="de-DE" sz="1200" i="1" kern="1200" dirty="0" smtClean="0">
                <a:solidFill>
                  <a:schemeClr val="tx1"/>
                </a:solidFill>
                <a:effectLst/>
                <a:latin typeface="+mn-lt"/>
                <a:ea typeface="+mn-ea"/>
                <a:cs typeface="+mn-cs"/>
              </a:rPr>
              <a:t>issen </a:t>
            </a:r>
            <a:r>
              <a:rPr lang="de-DE" sz="1200" i="1" kern="1200" baseline="0" dirty="0" smtClean="0">
                <a:solidFill>
                  <a:schemeClr val="tx1"/>
                </a:solidFill>
                <a:effectLst/>
                <a:latin typeface="+mn-lt"/>
                <a:ea typeface="+mn-ea"/>
                <a:cs typeface="+mn-cs"/>
              </a:rPr>
              <a:t>kurz und knapp in 60 Sekunden weitergeben könnt. Die Übung dazu nennt sich Elevator Pitch.</a:t>
            </a:r>
          </a:p>
          <a:p>
            <a:r>
              <a:rPr lang="de-DE" sz="1200" i="1" kern="1200" dirty="0" smtClean="0">
                <a:solidFill>
                  <a:schemeClr val="tx1"/>
                </a:solidFill>
                <a:effectLst/>
                <a:latin typeface="+mn-lt"/>
                <a:ea typeface="+mn-ea"/>
                <a:cs typeface="+mn-cs"/>
              </a:rPr>
              <a:t>Abschließend werten wir das Modul mit Hilfe der „Fischernetz und Teich“-Feedbackmethode aus.“</a:t>
            </a:r>
          </a:p>
          <a:p>
            <a:endParaRPr lang="de-DE" i="1" baseline="0" dirty="0" smtClean="0"/>
          </a:p>
          <a:p>
            <a:endParaRPr lang="de-DE" i="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8036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Bef>
                <a:spcPts val="720"/>
              </a:spcBef>
              <a:spcAft>
                <a:spcPts val="720"/>
              </a:spcAft>
            </a:pPr>
            <a:r>
              <a:rPr lang="de-DE" b="0" i="0" cap="none" dirty="0" smtClean="0">
                <a:solidFill>
                  <a:srgbClr val="000000"/>
                </a:solidFill>
                <a:latin typeface="+mn-lt"/>
                <a:ea typeface="Calibri" panose="020F0502020204030204" pitchFamily="34" charset="0"/>
              </a:rPr>
              <a:t>Vorschlag</a:t>
            </a:r>
            <a:r>
              <a:rPr lang="de-DE" b="0" i="0" cap="none" baseline="0" dirty="0" smtClean="0">
                <a:solidFill>
                  <a:srgbClr val="000000"/>
                </a:solidFill>
                <a:latin typeface="+mn-lt"/>
                <a:ea typeface="Calibri" panose="020F0502020204030204" pitchFamily="34" charset="0"/>
              </a:rPr>
              <a:t> Sprechtext</a:t>
            </a:r>
            <a:r>
              <a:rPr lang="de-DE" b="0" i="0" cap="none" dirty="0" smtClean="0">
                <a:solidFill>
                  <a:srgbClr val="000000"/>
                </a:solidFill>
                <a:latin typeface="+mn-lt"/>
                <a:ea typeface="Calibri" panose="020F0502020204030204" pitchFamily="34" charset="0"/>
              </a:rPr>
              <a:t>:</a:t>
            </a:r>
            <a:endParaRPr lang="de-DE" b="0" i="0" cap="none" dirty="0" smtClean="0">
              <a:solidFill>
                <a:schemeClr val="tx1"/>
              </a:solidFill>
              <a:latin typeface="+mn-lt"/>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de-DE" b="0" i="1" cap="none" dirty="0" smtClean="0">
                <a:solidFill>
                  <a:srgbClr val="000000"/>
                </a:solidFill>
                <a:latin typeface="+mn-lt"/>
                <a:ea typeface="Calibri" panose="020F0502020204030204" pitchFamily="34" charset="0"/>
              </a:rPr>
              <a:t>„Und hier Beispiel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Link zum Video: </a:t>
            </a:r>
            <a:r>
              <a:rPr lang="de-DE" dirty="0" smtClean="0">
                <a:hlinkClick r:id="rId3"/>
              </a:rPr>
              <a:t>https://www.youtube.com/watch?v=73_3icYYnT8</a:t>
            </a:r>
            <a:r>
              <a:rPr lang="de-DE" dirty="0" smtClean="0"/>
              <a:t> </a:t>
            </a:r>
            <a:r>
              <a:rPr lang="de-DE" b="0" dirty="0" smtClean="0"/>
              <a:t>– bis maximal 2:36 Minute abspielen</a:t>
            </a:r>
          </a:p>
          <a:p>
            <a:endParaRPr lang="de-DE" sz="1200" b="0" kern="1200" dirty="0" smtClean="0">
              <a:solidFill>
                <a:schemeClr val="tx1"/>
              </a:solidFill>
              <a:effectLst/>
              <a:latin typeface="+mn-lt"/>
              <a:ea typeface="+mn-ea"/>
              <a:cs typeface="+mn-cs"/>
            </a:endParaRPr>
          </a:p>
          <a:p>
            <a:r>
              <a:rPr lang="de-DE" sz="1200" b="0" kern="1200" cap="none" dirty="0" smtClean="0">
                <a:solidFill>
                  <a:schemeClr val="tx1"/>
                </a:solidFill>
                <a:effectLst/>
                <a:latin typeface="+mn-lt"/>
                <a:ea typeface="+mn-ea"/>
                <a:cs typeface="+mn-cs"/>
              </a:rPr>
              <a:t>Hintergrundinfos für</a:t>
            </a:r>
            <a:r>
              <a:rPr lang="de-DE" sz="1200" b="0" kern="1200" cap="none" baseline="0" dirty="0" smtClean="0">
                <a:solidFill>
                  <a:schemeClr val="tx1"/>
                </a:solidFill>
                <a:effectLst/>
                <a:latin typeface="+mn-lt"/>
                <a:ea typeface="+mn-ea"/>
                <a:cs typeface="+mn-cs"/>
              </a:rPr>
              <a:t> die Trainer:innen: </a:t>
            </a:r>
          </a:p>
          <a:p>
            <a:endParaRPr lang="de-DE" sz="1200" b="1" kern="1200" cap="none" baseline="0" dirty="0" smtClean="0">
              <a:solidFill>
                <a:schemeClr val="tx1"/>
              </a:solidFill>
              <a:effectLst/>
              <a:latin typeface="+mn-lt"/>
              <a:ea typeface="+mn-ea"/>
              <a:cs typeface="+mn-cs"/>
            </a:endParaRPr>
          </a:p>
          <a:p>
            <a:r>
              <a:rPr lang="de-DE" sz="1200" kern="1200" baseline="0" dirty="0" smtClean="0">
                <a:solidFill>
                  <a:schemeClr val="tx1"/>
                </a:solidFill>
                <a:effectLst/>
                <a:latin typeface="+mn-lt"/>
                <a:ea typeface="+mn-ea"/>
                <a:cs typeface="+mn-cs"/>
              </a:rPr>
              <a:t>Thomas Kehl bietet mit seiner Firma Finanzfluss eine Vielzahl an Informationsvideos und Podcasts zu verschiedenen Finanzthemen an. </a:t>
            </a:r>
          </a:p>
          <a:p>
            <a:r>
              <a:rPr lang="de-DE" sz="1200" kern="1200" dirty="0" smtClean="0">
                <a:solidFill>
                  <a:schemeClr val="tx1"/>
                </a:solidFill>
                <a:effectLst/>
                <a:latin typeface="+mn-lt"/>
                <a:ea typeface="+mn-ea"/>
                <a:cs typeface="+mn-cs"/>
              </a:rPr>
              <a:t>„Der gelernte Bankkaufmann studierte Finanzen und BWL an der Frankfurt School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Finance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and</a:t>
            </a:r>
            <a:r>
              <a:rPr lang="de-DE" sz="1200" kern="1200" dirty="0" smtClean="0">
                <a:solidFill>
                  <a:schemeClr val="tx1"/>
                </a:solidFill>
                <a:effectLst/>
                <a:latin typeface="+mn-lt"/>
                <a:ea typeface="+mn-ea"/>
                <a:cs typeface="+mn-cs"/>
              </a:rPr>
              <a:t> Management und der ESCP Europe in Paris und London und arbeitete mehrere Jahre als Investmentbanker. 2016 gründete er »Finanzfluss«, um die finanzielle Bildung im deutschsprachigen Raum zu fördern. Mit dem größten Finanzkanal auf YouTube im deutschsprachigen Raum begeistert er mittlerweile über 3 Millionen Menschen im Monat für die Themen Finanzen &amp; Geldanlage.“ (Quelle: https://www.ullstein.de/urheberinnen/thomas-kehl)</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Das</a:t>
            </a:r>
            <a:r>
              <a:rPr lang="de-DE" sz="1200" kern="1200" baseline="0" dirty="0" smtClean="0">
                <a:solidFill>
                  <a:schemeClr val="tx1"/>
                </a:solidFill>
                <a:effectLst/>
                <a:latin typeface="+mn-lt"/>
                <a:ea typeface="+mn-ea"/>
                <a:cs typeface="+mn-cs"/>
              </a:rPr>
              <a:t> ist die Internet-Seite von Finanzfluss: </a:t>
            </a:r>
            <a:r>
              <a:rPr lang="de-DE" sz="1200" kern="1200" dirty="0" smtClean="0">
                <a:solidFill>
                  <a:schemeClr val="tx1"/>
                </a:solidFill>
                <a:effectLst/>
                <a:latin typeface="+mn-lt"/>
                <a:ea typeface="+mn-ea"/>
                <a:cs typeface="+mn-cs"/>
              </a:rPr>
              <a:t>https://www.finanzfluss.de/ueber-uns/</a:t>
            </a:r>
            <a:r>
              <a:rPr lang="de-DE" sz="1200" kern="1200" baseline="0" dirty="0" smtClean="0">
                <a:solidFill>
                  <a:schemeClr val="tx1"/>
                </a:solidFill>
                <a:effectLst/>
                <a:latin typeface="+mn-lt"/>
                <a:ea typeface="+mn-ea"/>
                <a:cs typeface="+mn-cs"/>
              </a:rPr>
              <a:t> </a:t>
            </a:r>
            <a:r>
              <a:rPr lang="de-DE" sz="1200" kern="1200" baseline="0" dirty="0" smtClean="0">
                <a:solidFill>
                  <a:schemeClr val="tx1"/>
                </a:solidFill>
                <a:effectLst/>
                <a:latin typeface="+mn-lt"/>
                <a:ea typeface="+mn-ea"/>
                <a:cs typeface="+mn-cs"/>
                <a:sym typeface="Wingdings" panose="05000000000000000000" pitchFamily="2" charset="2"/>
              </a:rPr>
              <a:t> hier war werden alle </a:t>
            </a:r>
            <a:r>
              <a:rPr lang="de-DE" sz="1200" kern="1200" baseline="0" dirty="0" err="1" smtClean="0">
                <a:solidFill>
                  <a:schemeClr val="tx1"/>
                </a:solidFill>
                <a:effectLst/>
                <a:latin typeface="+mn-lt"/>
                <a:ea typeface="+mn-ea"/>
                <a:cs typeface="+mn-cs"/>
                <a:sym typeface="Wingdings" panose="05000000000000000000" pitchFamily="2" charset="2"/>
              </a:rPr>
              <a:t>Mitarbeiter:innen</a:t>
            </a:r>
            <a:r>
              <a:rPr lang="de-DE" sz="1200" kern="1200" baseline="0" dirty="0" smtClean="0">
                <a:solidFill>
                  <a:schemeClr val="tx1"/>
                </a:solidFill>
                <a:effectLst/>
                <a:latin typeface="+mn-lt"/>
                <a:ea typeface="+mn-ea"/>
                <a:cs typeface="+mn-cs"/>
                <a:sym typeface="Wingdings" panose="05000000000000000000" pitchFamily="2" charset="2"/>
              </a:rPr>
              <a:t> vorgestellt und aufgeklärt, wie sie sich finanzieren. </a:t>
            </a:r>
          </a:p>
          <a:p>
            <a:endParaRPr lang="de-DE" sz="1200" kern="1200" baseline="0" dirty="0" smtClean="0">
              <a:solidFill>
                <a:schemeClr val="tx1"/>
              </a:solidFill>
              <a:effectLst/>
              <a:latin typeface="+mn-lt"/>
              <a:ea typeface="+mn-ea"/>
              <a:cs typeface="+mn-cs"/>
              <a:sym typeface="Wingdings" panose="05000000000000000000" pitchFamily="2" charset="2"/>
            </a:endParaRPr>
          </a:p>
          <a:p>
            <a:r>
              <a:rPr lang="de-DE" sz="1200" kern="1200" baseline="0" dirty="0" smtClean="0">
                <a:solidFill>
                  <a:schemeClr val="tx1"/>
                </a:solidFill>
                <a:effectLst/>
                <a:latin typeface="+mn-lt"/>
                <a:ea typeface="+mn-ea"/>
                <a:cs typeface="+mn-cs"/>
                <a:sym typeface="Wingdings" panose="05000000000000000000" pitchFamily="2" charset="2"/>
              </a:rPr>
              <a:t>Zahlen auf sozialen Plattformen [Stand: 20.11.2023]: </a:t>
            </a:r>
          </a:p>
          <a:p>
            <a:r>
              <a:rPr lang="de-DE" sz="1200" kern="1200" baseline="0" dirty="0" err="1" smtClean="0">
                <a:solidFill>
                  <a:schemeClr val="tx1"/>
                </a:solidFill>
                <a:effectLst/>
                <a:latin typeface="+mn-lt"/>
                <a:ea typeface="+mn-ea"/>
                <a:cs typeface="+mn-cs"/>
                <a:sym typeface="Wingdings" panose="05000000000000000000" pitchFamily="2" charset="2"/>
              </a:rPr>
              <a:t>Youtube</a:t>
            </a:r>
            <a:r>
              <a:rPr lang="de-DE" sz="1200" kern="1200" baseline="0" dirty="0" smtClean="0">
                <a:solidFill>
                  <a:schemeClr val="tx1"/>
                </a:solidFill>
                <a:effectLst/>
                <a:latin typeface="+mn-lt"/>
                <a:ea typeface="+mn-ea"/>
                <a:cs typeface="+mn-cs"/>
                <a:sym typeface="Wingdings" panose="05000000000000000000" pitchFamily="2" charset="2"/>
              </a:rPr>
              <a:t>: 1,2 Millionen Abonnenten bei 733 Videos</a:t>
            </a:r>
          </a:p>
          <a:p>
            <a:r>
              <a:rPr lang="de-DE" sz="1200" kern="1200" baseline="0" dirty="0" smtClean="0">
                <a:solidFill>
                  <a:schemeClr val="tx1"/>
                </a:solidFill>
                <a:effectLst/>
                <a:latin typeface="+mn-lt"/>
                <a:ea typeface="+mn-ea"/>
                <a:cs typeface="+mn-cs"/>
                <a:sym typeface="Wingdings" panose="05000000000000000000" pitchFamily="2" charset="2"/>
              </a:rPr>
              <a:t>Instagram: 392.000 Follower bei 1347 Beiträgen</a:t>
            </a:r>
          </a:p>
          <a:p>
            <a:r>
              <a:rPr lang="de-DE" sz="1200" kern="1200" baseline="0" dirty="0" err="1" smtClean="0">
                <a:solidFill>
                  <a:schemeClr val="tx1"/>
                </a:solidFill>
                <a:effectLst/>
                <a:latin typeface="+mn-lt"/>
                <a:ea typeface="+mn-ea"/>
                <a:cs typeface="+mn-cs"/>
                <a:sym typeface="Wingdings" panose="05000000000000000000" pitchFamily="2" charset="2"/>
              </a:rPr>
              <a:t>TikTok</a:t>
            </a:r>
            <a:r>
              <a:rPr lang="de-DE" sz="1200" kern="1200" baseline="0" dirty="0" smtClean="0">
                <a:solidFill>
                  <a:schemeClr val="tx1"/>
                </a:solidFill>
                <a:effectLst/>
                <a:latin typeface="+mn-lt"/>
                <a:ea typeface="+mn-ea"/>
                <a:cs typeface="+mn-cs"/>
                <a:sym typeface="Wingdings" panose="05000000000000000000" pitchFamily="2" charset="2"/>
              </a:rPr>
              <a:t>: 54.7k Follower</a:t>
            </a:r>
          </a:p>
          <a:p>
            <a:r>
              <a:rPr lang="de-DE" sz="1200" kern="1200" dirty="0" smtClean="0">
                <a:solidFill>
                  <a:schemeClr val="tx1"/>
                </a:solidFill>
                <a:effectLst/>
                <a:latin typeface="+mn-lt"/>
                <a:ea typeface="+mn-ea"/>
                <a:cs typeface="+mn-cs"/>
              </a:rPr>
              <a:t>Podcast auf verschiedenen Kanälen</a:t>
            </a:r>
          </a:p>
          <a:p>
            <a:endParaRPr lang="de-DE"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Kooperationspartner:innen</a:t>
            </a:r>
            <a:r>
              <a:rPr lang="de-DE" sz="1200" kern="1200" baseline="0" dirty="0" smtClean="0">
                <a:solidFill>
                  <a:schemeClr val="tx1"/>
                </a:solidFill>
                <a:effectLst/>
                <a:latin typeface="+mn-lt"/>
                <a:ea typeface="+mn-ea"/>
                <a:cs typeface="+mn-cs"/>
              </a:rPr>
              <a:t> werden mit folgendem Hinweis mit einem Sternchen versehen: </a:t>
            </a:r>
            <a:r>
              <a:rPr lang="de-DE" dirty="0" smtClean="0"/>
              <a:t>* Hierbei handelt es sich um einen Werbe- oder einen </a:t>
            </a:r>
            <a:r>
              <a:rPr lang="de-DE" dirty="0" err="1" smtClean="0"/>
              <a:t>Affiliate</a:t>
            </a:r>
            <a:r>
              <a:rPr lang="de-DE" dirty="0" smtClean="0"/>
              <a:t>-Link. Wenn du auf diesen Link klickst, etwas kaufst oder abschließt, erhalten wir (je nach Anbieter) eine Provision. Dir entstehen dadurch keine Mehrkosten und du unterstützt unser Projekt. Wir danken dir für deinen Support!</a:t>
            </a:r>
          </a:p>
          <a:p>
            <a:endParaRPr lang="de-DE" sz="1200" b="1"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Thomas</a:t>
            </a:r>
            <a:r>
              <a:rPr lang="de-DE" sz="1200" b="1" kern="1200" baseline="0" dirty="0" smtClean="0">
                <a:solidFill>
                  <a:schemeClr val="tx1"/>
                </a:solidFill>
                <a:effectLst/>
                <a:latin typeface="+mn-lt"/>
                <a:ea typeface="+mn-ea"/>
                <a:cs typeface="+mn-cs"/>
              </a:rPr>
              <a:t> Kehl und seine Firma Finanzfluss sind ein Beispiel für einen seriösen </a:t>
            </a:r>
            <a:r>
              <a:rPr lang="de-DE" sz="1200" b="1" kern="1200" baseline="0" dirty="0" err="1" smtClean="0">
                <a:solidFill>
                  <a:schemeClr val="tx1"/>
                </a:solidFill>
                <a:effectLst/>
                <a:latin typeface="+mn-lt"/>
                <a:ea typeface="+mn-ea"/>
                <a:cs typeface="+mn-cs"/>
              </a:rPr>
              <a:t>Finfluencer</a:t>
            </a:r>
            <a:r>
              <a:rPr lang="de-DE" sz="1200" b="1" kern="1200" baseline="0" dirty="0" smtClean="0">
                <a:solidFill>
                  <a:schemeClr val="tx1"/>
                </a:solidFill>
                <a:effectLst/>
                <a:latin typeface="+mn-lt"/>
                <a:ea typeface="+mn-ea"/>
                <a:cs typeface="+mn-cs"/>
              </a:rPr>
              <a:t>. Sie zeigen transparent auf, wie sie sich finanzieren. Die Expertise der </a:t>
            </a:r>
            <a:r>
              <a:rPr lang="de-DE" sz="1200" b="1" kern="1200" baseline="0" dirty="0" err="1" smtClean="0">
                <a:solidFill>
                  <a:schemeClr val="tx1"/>
                </a:solidFill>
                <a:effectLst/>
                <a:latin typeface="+mn-lt"/>
                <a:ea typeface="+mn-ea"/>
                <a:cs typeface="+mn-cs"/>
              </a:rPr>
              <a:t>Mitarbeiter:innen</a:t>
            </a:r>
            <a:r>
              <a:rPr lang="de-DE" sz="1200" b="1" kern="1200" baseline="0" dirty="0" smtClean="0">
                <a:solidFill>
                  <a:schemeClr val="tx1"/>
                </a:solidFill>
                <a:effectLst/>
                <a:latin typeface="+mn-lt"/>
                <a:ea typeface="+mn-ea"/>
                <a:cs typeface="+mn-cs"/>
              </a:rPr>
              <a:t> im Team wird offen gelegt. Ihre Tipps zielen eher auf Information und einen kritischen Blick auf das eigene Konsumverhalten. Anlagetipps werden mit allen Möglichkeiten und Risiken aufgezeigt.</a:t>
            </a:r>
            <a:endParaRPr lang="de-DE" sz="1200" b="1"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20</a:t>
            </a:fld>
            <a:endParaRPr lang="de-DE"/>
          </a:p>
        </p:txBody>
      </p:sp>
    </p:spTree>
    <p:extLst>
      <p:ext uri="{BB962C8B-B14F-4D97-AF65-F5344CB8AC3E}">
        <p14:creationId xmlns:p14="http://schemas.microsoft.com/office/powerpoint/2010/main" val="382681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cap="none" dirty="0" smtClean="0"/>
              <a:t>Sprechtext (Vorschlag):</a:t>
            </a:r>
          </a:p>
          <a:p>
            <a:r>
              <a:rPr lang="de-DE" b="0" i="1" cap="none" dirty="0" smtClean="0"/>
              <a:t>„Nachdem wir uns die verschiedenen Beispiele von </a:t>
            </a:r>
            <a:r>
              <a:rPr lang="de-DE" b="0" i="1" cap="none" dirty="0" err="1" smtClean="0"/>
              <a:t>Finanz-Tipp-Geber:innen</a:t>
            </a:r>
            <a:r>
              <a:rPr lang="de-DE" b="0" i="1" cap="none" baseline="0" dirty="0" smtClean="0"/>
              <a:t> </a:t>
            </a:r>
            <a:r>
              <a:rPr lang="de-DE" b="0" i="1" cap="none" dirty="0" smtClean="0"/>
              <a:t>angeschaut haben, was sind eure Eindrücke? Hat euch etwas besonders angesprochen oder völlig abgeschreckt? Wurde vielleicht sogar direkt an eure vorhin genannten Wünsche appelliert? Was denkt</a:t>
            </a:r>
            <a:r>
              <a:rPr lang="de-DE" b="0" i="1" cap="none" baseline="0" dirty="0" smtClean="0"/>
              <a:t> ihr, w</a:t>
            </a:r>
            <a:r>
              <a:rPr lang="de-DE" b="0" i="1" cap="none" dirty="0" smtClean="0"/>
              <a:t>elche Beispiele sind seriös, welche unseriös? Wie </a:t>
            </a:r>
            <a:r>
              <a:rPr lang="de-DE" b="1" i="1" cap="none" dirty="0" smtClean="0"/>
              <a:t>begründet ihr eure Meinung</a:t>
            </a:r>
            <a:r>
              <a:rPr lang="de-DE" b="0" i="1" cap="none" dirty="0" smtClean="0"/>
              <a:t>?“</a:t>
            </a:r>
          </a:p>
          <a:p>
            <a:endParaRPr lang="de-DE" b="0" cap="none" dirty="0" smtClean="0"/>
          </a:p>
          <a:p>
            <a:r>
              <a:rPr lang="de-DE" b="0" cap="none" dirty="0" smtClean="0"/>
              <a:t>Hinweis für Trainer:innen: Die Trainer:innen sammeln die Rückmeldungen und werten diese mit den Peer-Scouts aus, indem sie die Beispiele vergleichen und deren Ähnlichkeiten und Unterschiede deutlich machen. So lange bleibt diese Folie angezeigt. Noch nicht auf die nächste Folie springen. Sie soll erst für die abschließende Zusammenfassung genutzt werden. </a:t>
            </a:r>
          </a:p>
          <a:p>
            <a:endParaRPr lang="de-DE" b="0" cap="none" dirty="0" smtClean="0"/>
          </a:p>
          <a:p>
            <a:r>
              <a:rPr lang="de-DE" sz="1200" kern="1200" dirty="0" smtClean="0">
                <a:solidFill>
                  <a:schemeClr val="tx1"/>
                </a:solidFill>
                <a:effectLst/>
                <a:latin typeface="+mn-lt"/>
                <a:ea typeface="+mn-ea"/>
                <a:cs typeface="+mn-cs"/>
              </a:rPr>
              <a:t>Hinweis vom vzbv</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ersten drei</a:t>
            </a:r>
            <a:r>
              <a:rPr lang="de-DE" sz="1200" kern="1200" baseline="0" dirty="0" smtClean="0">
                <a:solidFill>
                  <a:schemeClr val="tx1"/>
                </a:solidFill>
                <a:effectLst/>
                <a:latin typeface="+mn-lt"/>
                <a:ea typeface="+mn-ea"/>
                <a:cs typeface="+mn-cs"/>
              </a:rPr>
              <a:t> Beispiele</a:t>
            </a:r>
            <a:r>
              <a:rPr lang="de-DE" sz="1200" kern="1200" dirty="0" smtClean="0">
                <a:solidFill>
                  <a:schemeClr val="tx1"/>
                </a:solidFill>
                <a:effectLst/>
                <a:latin typeface="+mn-lt"/>
                <a:ea typeface="+mn-ea"/>
                <a:cs typeface="+mn-cs"/>
              </a:rPr>
              <a:t> sind in der Tat nicht vorbildlich, daher eher unseriös. Aber man sollte dazu sagen, dass sie noch keinen Betrug darstellen, soweit wir</a:t>
            </a:r>
            <a:r>
              <a:rPr lang="de-DE" sz="1200" kern="1200" baseline="0" dirty="0" smtClean="0">
                <a:solidFill>
                  <a:schemeClr val="tx1"/>
                </a:solidFill>
                <a:effectLst/>
                <a:latin typeface="+mn-lt"/>
                <a:ea typeface="+mn-ea"/>
                <a:cs typeface="+mn-cs"/>
              </a:rPr>
              <a:t> es beurteilen können</a:t>
            </a:r>
            <a:r>
              <a:rPr lang="de-DE" sz="1200" kern="1200" dirty="0" smtClean="0">
                <a:solidFill>
                  <a:schemeClr val="tx1"/>
                </a:solidFill>
                <a:effectLst/>
                <a:latin typeface="+mn-lt"/>
                <a:ea typeface="+mn-ea"/>
                <a:cs typeface="+mn-cs"/>
              </a:rPr>
              <a:t>. </a:t>
            </a:r>
            <a:endParaRPr lang="de-DE" b="0" cap="none" dirty="0" smtClean="0"/>
          </a:p>
          <a:p>
            <a:endParaRPr lang="de-DE" b="0" cap="none"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21</a:t>
            </a:fld>
            <a:endParaRPr lang="de-DE"/>
          </a:p>
        </p:txBody>
      </p:sp>
    </p:spTree>
    <p:extLst>
      <p:ext uri="{BB962C8B-B14F-4D97-AF65-F5344CB8AC3E}">
        <p14:creationId xmlns:p14="http://schemas.microsoft.com/office/powerpoint/2010/main" val="3625076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cap="none" dirty="0" smtClean="0"/>
              <a:t>Hinweis an Trainer:innen: Diese Folie erst als</a:t>
            </a:r>
            <a:r>
              <a:rPr lang="de-DE" b="0" cap="none" baseline="0" dirty="0" smtClean="0"/>
              <a:t> Abschluss zeigen und für die Zusammenfassung nutzen. Vorher sollen die Peer-Scouts ihre Eindrücke vorstellen. </a:t>
            </a:r>
            <a:endParaRPr lang="de-DE" b="0" cap="non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cap="non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0" cap="none" dirty="0" smtClean="0"/>
              <a:t>Sprechtext (Vorschlag):</a:t>
            </a:r>
          </a:p>
          <a:p>
            <a:r>
              <a:rPr lang="de-DE" sz="1200" i="1" kern="1200" dirty="0" smtClean="0">
                <a:solidFill>
                  <a:schemeClr val="tx1"/>
                </a:solidFill>
                <a:effectLst/>
                <a:latin typeface="+mn-lt"/>
                <a:ea typeface="+mn-ea"/>
                <a:cs typeface="+mn-cs"/>
              </a:rPr>
              <a:t>„Lasst uns zusammenfassen,</a:t>
            </a:r>
            <a:r>
              <a:rPr lang="de-DE" sz="1200" i="1" kern="1200" baseline="0" dirty="0" smtClean="0">
                <a:solidFill>
                  <a:schemeClr val="tx1"/>
                </a:solidFill>
                <a:effectLst/>
                <a:latin typeface="+mn-lt"/>
                <a:ea typeface="+mn-ea"/>
                <a:cs typeface="+mn-cs"/>
              </a:rPr>
              <a:t> was euch bei den ersten drei Videos aufgefallen ist. </a:t>
            </a:r>
            <a:r>
              <a:rPr lang="de-DE" sz="1200" i="1" kern="1200" dirty="0" smtClean="0">
                <a:solidFill>
                  <a:schemeClr val="tx1"/>
                </a:solidFill>
                <a:effectLst/>
                <a:latin typeface="+mn-lt"/>
                <a:ea typeface="+mn-ea"/>
                <a:cs typeface="+mn-cs"/>
              </a:rPr>
              <a:t>Hier lauern bereits </a:t>
            </a:r>
            <a:r>
              <a:rPr lang="de-DE" sz="1200" i="1" kern="1200" baseline="0" dirty="0" smtClean="0">
                <a:solidFill>
                  <a:schemeClr val="tx1"/>
                </a:solidFill>
                <a:effectLst/>
                <a:latin typeface="+mn-lt"/>
                <a:ea typeface="+mn-ea"/>
                <a:cs typeface="+mn-cs"/>
              </a:rPr>
              <a:t>Alarmzeichen für unseriöse Finanztipps.“ </a:t>
            </a:r>
            <a:endParaRPr lang="de-DE" sz="1200" i="1"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22</a:t>
            </a:fld>
            <a:endParaRPr lang="de-DE"/>
          </a:p>
        </p:txBody>
      </p:sp>
    </p:spTree>
    <p:extLst>
      <p:ext uri="{BB962C8B-B14F-4D97-AF65-F5344CB8AC3E}">
        <p14:creationId xmlns:p14="http://schemas.microsoft.com/office/powerpoint/2010/main" val="3067828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cap="none" dirty="0" smtClean="0"/>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smtClean="0">
                <a:solidFill>
                  <a:schemeClr val="tx1"/>
                </a:solidFill>
                <a:effectLst/>
                <a:latin typeface="+mn-lt"/>
                <a:ea typeface="+mn-ea"/>
                <a:cs typeface="+mn-cs"/>
              </a:rPr>
              <a:t>„Hier sind Anzeichen</a:t>
            </a:r>
            <a:r>
              <a:rPr lang="de-DE" sz="1200" i="1" kern="1200" baseline="0" dirty="0" smtClean="0">
                <a:solidFill>
                  <a:schemeClr val="tx1"/>
                </a:solidFill>
                <a:effectLst/>
                <a:latin typeface="+mn-lt"/>
                <a:ea typeface="+mn-ea"/>
                <a:cs typeface="+mn-cs"/>
              </a:rPr>
              <a:t> für eher seriöse </a:t>
            </a:r>
            <a:r>
              <a:rPr lang="de-DE" sz="1200" i="1" kern="1200" baseline="0" dirty="0" err="1" smtClean="0">
                <a:solidFill>
                  <a:schemeClr val="tx1"/>
                </a:solidFill>
                <a:effectLst/>
                <a:latin typeface="+mn-lt"/>
                <a:ea typeface="+mn-ea"/>
                <a:cs typeface="+mn-cs"/>
              </a:rPr>
              <a:t>Finanz-Tipp-Geber:innen</a:t>
            </a:r>
            <a:r>
              <a:rPr lang="de-DE" sz="1200" i="1" kern="1200" baseline="0" dirty="0" smtClean="0">
                <a:solidFill>
                  <a:schemeClr val="tx1"/>
                </a:solidFill>
                <a:effectLst/>
                <a:latin typeface="+mn-lt"/>
                <a:ea typeface="+mn-ea"/>
                <a:cs typeface="+mn-cs"/>
              </a:rPr>
              <a:t>.“</a:t>
            </a:r>
            <a:endParaRPr lang="de-DE"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23</a:t>
            </a:fld>
            <a:endParaRPr lang="de-DE"/>
          </a:p>
        </p:txBody>
      </p:sp>
    </p:spTree>
    <p:extLst>
      <p:ext uri="{BB962C8B-B14F-4D97-AF65-F5344CB8AC3E}">
        <p14:creationId xmlns:p14="http://schemas.microsoft.com/office/powerpoint/2010/main" val="1957718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cap="none" dirty="0" smtClean="0"/>
              <a:t>„</a:t>
            </a:r>
            <a:r>
              <a:rPr lang="de-DE" sz="1200" i="1" kern="1200" dirty="0" smtClean="0">
                <a:solidFill>
                  <a:schemeClr val="tx1"/>
                </a:solidFill>
                <a:effectLst/>
                <a:latin typeface="+mn-lt"/>
                <a:ea typeface="+mn-ea"/>
                <a:cs typeface="+mn-cs"/>
              </a:rPr>
              <a:t>Mit</a:t>
            </a:r>
            <a:r>
              <a:rPr lang="de-DE" sz="1200" i="1" kern="1200" baseline="0" dirty="0" smtClean="0">
                <a:solidFill>
                  <a:schemeClr val="tx1"/>
                </a:solidFill>
                <a:effectLst/>
                <a:latin typeface="+mn-lt"/>
                <a:ea typeface="+mn-ea"/>
                <a:cs typeface="+mn-cs"/>
              </a:rPr>
              <a:t> Hilfe der Beispiele haben wir uns nun einen ersten Einblick darin verschafft, worauf wir bei Finanz-Tipps auf sozialen Medien achten können. Lasst uns jetzt einmal in die Recherche gehen und nach ganz konkreten Anhaltspunkten suchen, die unseren Blick auf </a:t>
            </a:r>
            <a:r>
              <a:rPr lang="de-DE" sz="1200" i="1" kern="1200" baseline="0" dirty="0" err="1" smtClean="0">
                <a:solidFill>
                  <a:schemeClr val="tx1"/>
                </a:solidFill>
                <a:effectLst/>
                <a:latin typeface="+mn-lt"/>
                <a:ea typeface="+mn-ea"/>
                <a:cs typeface="+mn-cs"/>
              </a:rPr>
              <a:t>Finfluencer:innen</a:t>
            </a:r>
            <a:r>
              <a:rPr lang="de-DE" sz="1200" i="1" kern="1200" baseline="0" dirty="0" smtClean="0">
                <a:solidFill>
                  <a:schemeClr val="tx1"/>
                </a:solidFill>
                <a:effectLst/>
                <a:latin typeface="+mn-lt"/>
                <a:ea typeface="+mn-ea"/>
                <a:cs typeface="+mn-cs"/>
              </a:rPr>
              <a:t> schärfen und uns erkennen lassen, wann </a:t>
            </a:r>
            <a:r>
              <a:rPr lang="de-DE" sz="1200" i="1" kern="1200" baseline="0" dirty="0" err="1" smtClean="0">
                <a:solidFill>
                  <a:schemeClr val="tx1"/>
                </a:solidFill>
                <a:effectLst/>
                <a:latin typeface="+mn-lt"/>
                <a:ea typeface="+mn-ea"/>
                <a:cs typeface="+mn-cs"/>
              </a:rPr>
              <a:t>Finanztipgeber:innen</a:t>
            </a:r>
            <a:r>
              <a:rPr lang="de-DE" sz="1200" i="1" kern="1200" baseline="0" dirty="0" smtClean="0">
                <a:solidFill>
                  <a:schemeClr val="tx1"/>
                </a:solidFill>
                <a:effectLst/>
                <a:latin typeface="+mn-lt"/>
                <a:ea typeface="+mn-ea"/>
                <a:cs typeface="+mn-cs"/>
              </a:rPr>
              <a:t> seriös sind.“ </a:t>
            </a:r>
            <a:endParaRPr lang="de-DE" sz="1200" i="1" kern="1200" dirty="0" smtClean="0">
              <a:solidFill>
                <a:schemeClr val="tx1"/>
              </a:solidFill>
              <a:effectLst/>
              <a:latin typeface="+mn-lt"/>
              <a:ea typeface="+mn-ea"/>
              <a:cs typeface="+mn-cs"/>
            </a:endParaRPr>
          </a:p>
          <a:p>
            <a:endParaRPr lang="de-DE" b="0" i="1" cap="none" dirty="0" smtClean="0"/>
          </a:p>
          <a:p>
            <a:r>
              <a:rPr lang="de-DE" b="0" i="1" cap="none" dirty="0" smtClean="0"/>
              <a:t>Wir möchten euch jetzt bitten: Findet euch in Kleingruppen zusammen und bearbeitet das Arbeitsblatt. Für eure Recherche könnt ihr die Inhalte im </a:t>
            </a:r>
            <a:r>
              <a:rPr lang="de-DE" b="0" i="1" cap="none" dirty="0" err="1" smtClean="0"/>
              <a:t>Checker</a:t>
            </a:r>
            <a:r>
              <a:rPr lang="de-DE" b="0" i="1" cap="none" dirty="0" smtClean="0"/>
              <a:t>-Space unter https://www.verbraucherbildung.de/verbraucherchecker/checker-space nutzen. </a:t>
            </a:r>
          </a:p>
          <a:p>
            <a:r>
              <a:rPr lang="de-DE" b="0" i="1" cap="none" dirty="0" smtClean="0"/>
              <a:t>Kernfragen eurer Recherche sind: Woran erkenne ich seriöse Finanz-Tipps? Auf welche Merkmale sollte ich achten, um mich vor unseriösen </a:t>
            </a:r>
            <a:r>
              <a:rPr lang="de-DE" b="0" i="1" cap="none" dirty="0" err="1" smtClean="0"/>
              <a:t>Finfluencer:innen</a:t>
            </a:r>
            <a:r>
              <a:rPr lang="de-DE" b="0" i="1" cap="none" dirty="0" smtClean="0"/>
              <a:t> zu schützen?</a:t>
            </a:r>
          </a:p>
          <a:p>
            <a:r>
              <a:rPr lang="de-DE" b="0" i="1" cap="none" dirty="0" smtClean="0"/>
              <a:t>Wenn ihr Videos schaut oder Podcasts hört, denkt an Kopfhörer, damit es im Raum nicht zu laut wird.“</a:t>
            </a:r>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24</a:t>
            </a:fld>
            <a:endParaRPr lang="de-DE"/>
          </a:p>
        </p:txBody>
      </p:sp>
    </p:spTree>
    <p:extLst>
      <p:ext uri="{BB962C8B-B14F-4D97-AF65-F5344CB8AC3E}">
        <p14:creationId xmlns:p14="http://schemas.microsoft.com/office/powerpoint/2010/main" val="1421191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cap="none" dirty="0" smtClean="0"/>
              <a:t>Sprechtext (Vorschlag):</a:t>
            </a:r>
          </a:p>
          <a:p>
            <a:r>
              <a:rPr lang="de-DE" b="0" i="1" cap="none" dirty="0" smtClean="0"/>
              <a:t>„Was habt ihr in eurer Recherche erfahren? Auf welche Merkmale sollten wir bei Finanz-Tipps Acht geben? Stellt eure</a:t>
            </a:r>
            <a:r>
              <a:rPr lang="de-DE" b="0" i="1" cap="none" baseline="0" dirty="0" smtClean="0"/>
              <a:t> Ergebnisse gern im Plenum vor.</a:t>
            </a:r>
            <a:r>
              <a:rPr lang="de-DE" b="0" i="1" cap="none" dirty="0" smtClean="0"/>
              <a:t>“</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985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cap="none" dirty="0" smtClean="0"/>
              <a:t>Sprechtext (Vorschlag):</a:t>
            </a:r>
          </a:p>
          <a:p>
            <a:r>
              <a:rPr lang="de-DE" i="1" dirty="0" smtClean="0"/>
              <a:t>„Ihr solltet euch</a:t>
            </a:r>
            <a:r>
              <a:rPr lang="de-DE" i="1" baseline="0" dirty="0" smtClean="0"/>
              <a:t> immer fragen</a:t>
            </a:r>
            <a:r>
              <a:rPr lang="de-DE" i="1" dirty="0" smtClean="0"/>
              <a:t>: Wer gibt die Tipps? Was kann ein </a:t>
            </a:r>
            <a:r>
              <a:rPr lang="de-DE" i="1" dirty="0" err="1" smtClean="0"/>
              <a:t>Finfluencer</a:t>
            </a:r>
            <a:r>
              <a:rPr lang="de-DE" i="1" dirty="0" smtClean="0"/>
              <a:t>/eine </a:t>
            </a:r>
            <a:r>
              <a:rPr lang="de-DE" i="1" dirty="0" err="1" smtClean="0"/>
              <a:t>Flinfluencerin</a:t>
            </a:r>
            <a:r>
              <a:rPr lang="de-DE" i="1" dirty="0" smtClean="0"/>
              <a:t> darüber wissen? Warum empfiehlt er oder sie das? Immer sinnvoll ist es, Informationen selbst gegen </a:t>
            </a:r>
            <a:r>
              <a:rPr lang="de-DE" i="1" dirty="0" err="1" smtClean="0"/>
              <a:t>zuchecken</a:t>
            </a:r>
            <a:r>
              <a:rPr lang="de-DE" i="1" dirty="0" smtClean="0"/>
              <a:t> und auf ihren Wahrheitsgehalt zu überprüfen. </a:t>
            </a:r>
          </a:p>
          <a:p>
            <a:endParaRPr lang="de-DE" sz="1200" i="1" dirty="0" smtClean="0"/>
          </a:p>
          <a:p>
            <a:r>
              <a:rPr lang="de-DE" i="1" cap="none" dirty="0" smtClean="0">
                <a:solidFill>
                  <a:srgbClr val="019BA5"/>
                </a:solidFill>
              </a:rPr>
              <a:t>Schaut genau hin, wer </a:t>
            </a:r>
            <a:r>
              <a:rPr lang="de-DE" i="1" cap="none" dirty="0" err="1" smtClean="0">
                <a:solidFill>
                  <a:srgbClr val="019BA5"/>
                </a:solidFill>
              </a:rPr>
              <a:t>Finanzs</a:t>
            </a:r>
            <a:r>
              <a:rPr lang="de-DE" i="1" cap="none" dirty="0" smtClean="0">
                <a:solidFill>
                  <a:srgbClr val="019BA5"/>
                </a:solidFill>
              </a:rPr>
              <a:t>-Tipps postet, welche Information zur Person ihr im Profil findet und ob es ein Impressum gibt!</a:t>
            </a:r>
          </a:p>
          <a:p>
            <a:pPr marL="285750" indent="-285750">
              <a:lnSpc>
                <a:spcPct val="150000"/>
              </a:lnSpc>
              <a:buFont typeface="Wingdings" panose="05000000000000000000" pitchFamily="2" charset="2"/>
              <a:buChar char="§"/>
            </a:pPr>
            <a:r>
              <a:rPr lang="de-DE" sz="1200" i="1" dirty="0" smtClean="0"/>
              <a:t>Kann man anhand des Posts/Videos feststellen, </a:t>
            </a:r>
            <a:r>
              <a:rPr lang="de-DE" sz="1200" b="1" i="1" dirty="0" smtClean="0"/>
              <a:t>wer genau den Inhalt verfasst hat</a:t>
            </a:r>
            <a:r>
              <a:rPr lang="de-DE" sz="1200" i="1" dirty="0" smtClean="0"/>
              <a:t>?</a:t>
            </a:r>
          </a:p>
          <a:p>
            <a:pPr marL="285750" indent="-285750">
              <a:lnSpc>
                <a:spcPct val="150000"/>
              </a:lnSpc>
              <a:buFont typeface="Wingdings" panose="05000000000000000000" pitchFamily="2" charset="2"/>
              <a:buChar char="§"/>
            </a:pPr>
            <a:r>
              <a:rPr lang="de-DE" sz="1200" i="1" dirty="0" smtClean="0"/>
              <a:t>Erklärt die Person, woher ihr </a:t>
            </a:r>
            <a:r>
              <a:rPr lang="de-DE" sz="1200" b="1" i="1" dirty="0" smtClean="0"/>
              <a:t>Fachwissen </a:t>
            </a:r>
            <a:r>
              <a:rPr lang="de-DE" sz="1200" i="1" dirty="0" smtClean="0"/>
              <a:t>stammt? </a:t>
            </a:r>
          </a:p>
          <a:p>
            <a:pPr marL="285750" indent="-285750">
              <a:lnSpc>
                <a:spcPct val="150000"/>
              </a:lnSpc>
              <a:buFont typeface="Wingdings" panose="05000000000000000000" pitchFamily="2" charset="2"/>
              <a:buChar char="§"/>
            </a:pPr>
            <a:r>
              <a:rPr lang="de-DE" sz="1200" i="1" dirty="0" smtClean="0"/>
              <a:t>Ist erkennbar, welchen </a:t>
            </a:r>
            <a:r>
              <a:rPr lang="de-DE" sz="1200" b="1" i="1" dirty="0" smtClean="0"/>
              <a:t>beruflichen Hintergrund </a:t>
            </a:r>
            <a:r>
              <a:rPr lang="de-DE" sz="1200" i="1" dirty="0" smtClean="0"/>
              <a:t>die Person hat</a:t>
            </a:r>
            <a:r>
              <a:rPr lang="de-DE" sz="1200" b="1" i="1" dirty="0" smtClean="0"/>
              <a:t>, </a:t>
            </a:r>
            <a:r>
              <a:rPr lang="de-DE" sz="1200" i="1" dirty="0" smtClean="0"/>
              <a:t>zum Beispiel ihre Ausbildung?</a:t>
            </a:r>
          </a:p>
          <a:p>
            <a:pPr marL="285750" indent="-285750">
              <a:lnSpc>
                <a:spcPct val="150000"/>
              </a:lnSpc>
              <a:buFont typeface="Wingdings" panose="05000000000000000000" pitchFamily="2" charset="2"/>
              <a:buChar char="§"/>
            </a:pPr>
            <a:r>
              <a:rPr lang="de-DE" sz="1200" i="1" dirty="0" smtClean="0"/>
              <a:t>Lassen sich die geposteten Informationen mithilfe anderer </a:t>
            </a:r>
            <a:r>
              <a:rPr lang="de-DE" sz="1200" b="1" i="1" dirty="0" smtClean="0"/>
              <a:t>Quellen</a:t>
            </a:r>
            <a:r>
              <a:rPr lang="de-DE" sz="1200" i="1" dirty="0" smtClean="0"/>
              <a:t> nachprüfen?</a:t>
            </a:r>
          </a:p>
          <a:p>
            <a:pPr marL="285750" indent="-285750">
              <a:lnSpc>
                <a:spcPct val="150000"/>
              </a:lnSpc>
              <a:buFont typeface="Wingdings" panose="05000000000000000000" pitchFamily="2" charset="2"/>
              <a:buChar char="§"/>
            </a:pPr>
            <a:r>
              <a:rPr lang="de-DE" sz="1200" i="1" dirty="0" smtClean="0"/>
              <a:t>Erfahren wir, wie sich die Person finanziert?</a:t>
            </a:r>
          </a:p>
          <a:p>
            <a:pPr marL="285750" indent="-285750">
              <a:lnSpc>
                <a:spcPct val="150000"/>
              </a:lnSpc>
              <a:buFont typeface="Wingdings" panose="05000000000000000000" pitchFamily="2" charset="2"/>
              <a:buChar char="§"/>
            </a:pPr>
            <a:r>
              <a:rPr lang="de-DE" sz="1200" i="1" dirty="0" smtClean="0"/>
              <a:t>Was steht im </a:t>
            </a:r>
            <a:r>
              <a:rPr lang="de-DE" sz="1200" b="1" i="1" dirty="0" smtClean="0"/>
              <a:t>Impressum</a:t>
            </a:r>
            <a:r>
              <a:rPr lang="de-DE" sz="1200" i="1" dirty="0" smtClean="0"/>
              <a:t>? Ist ein Impressum vorhanden? Es muss nicht vollständig und korrekt sein, zum Beispiel können Registernummern gefälscht sein.</a:t>
            </a:r>
          </a:p>
          <a:p>
            <a:endParaRPr lang="de-DE" sz="1200" b="1" i="1" dirty="0" smtClean="0"/>
          </a:p>
          <a:p>
            <a:r>
              <a:rPr lang="de-DE" sz="1200" b="1" i="1" dirty="0" smtClean="0"/>
              <a:t>Einige </a:t>
            </a:r>
            <a:r>
              <a:rPr lang="de-DE" sz="1200" b="1" i="1" dirty="0" err="1" smtClean="0"/>
              <a:t>FinFluencer:innen</a:t>
            </a:r>
            <a:r>
              <a:rPr lang="de-DE" sz="1200" b="1" i="1" dirty="0" smtClean="0"/>
              <a:t> verfolgen</a:t>
            </a:r>
            <a:r>
              <a:rPr lang="de-DE" sz="1200" i="1" dirty="0" smtClean="0"/>
              <a:t> mit ihren Ratschlägen und Informationen ganz </a:t>
            </a:r>
            <a:r>
              <a:rPr lang="de-DE" sz="1200" b="1" i="1" dirty="0" smtClean="0"/>
              <a:t>eigene finanzielle Interessen</a:t>
            </a:r>
            <a:r>
              <a:rPr lang="de-DE" sz="1200" i="1" dirty="0" smtClean="0"/>
              <a:t>. Weil all diese Tipps gewöhnlich kostenlos sind, müssen </a:t>
            </a:r>
            <a:r>
              <a:rPr lang="de-DE" sz="1200" i="1" dirty="0" err="1" smtClean="0"/>
              <a:t>Finanz-Influencer:innen</a:t>
            </a:r>
            <a:r>
              <a:rPr lang="de-DE" sz="1200" i="1" dirty="0" smtClean="0"/>
              <a:t> auf andere Art ihr Geld verdienen. Eine Möglichkeit ist es, dass sie von einem Unternehmen eine Provision kassieren, wenn sie dessen Anlageprodukte vorstellen. Das ist legitim, aber ihr solltet das nicht</a:t>
            </a:r>
            <a:r>
              <a:rPr lang="de-DE" sz="1200" i="1" baseline="0" dirty="0" smtClean="0"/>
              <a:t> außer Acht lassen</a:t>
            </a:r>
            <a:r>
              <a:rPr lang="de-DE" sz="1200" i="1" dirty="0" smtClean="0"/>
              <a:t>.“</a:t>
            </a:r>
          </a:p>
          <a:p>
            <a:endParaRPr lang="de-DE" i="0" dirty="0" smtClean="0"/>
          </a:p>
          <a:p>
            <a:r>
              <a:rPr lang="de-DE" i="0" dirty="0" smtClean="0"/>
              <a:t>Hinweis für Trainer:innen: Grundsätzlich gilt</a:t>
            </a:r>
            <a:r>
              <a:rPr lang="de-DE" sz="1200" kern="1200" dirty="0" smtClean="0">
                <a:solidFill>
                  <a:schemeClr val="tx1"/>
                </a:solidFill>
                <a:effectLst/>
                <a:latin typeface="+mn-lt"/>
                <a:ea typeface="+mn-ea"/>
                <a:cs typeface="+mn-cs"/>
              </a:rPr>
              <a:t>, dass wir aus Verbraucherzentrale-Sicht gar keine </a:t>
            </a:r>
            <a:r>
              <a:rPr lang="de-DE" sz="1200" kern="1200" dirty="0" err="1" smtClean="0">
                <a:solidFill>
                  <a:schemeClr val="tx1"/>
                </a:solidFill>
                <a:effectLst/>
                <a:latin typeface="+mn-lt"/>
                <a:ea typeface="+mn-ea"/>
                <a:cs typeface="+mn-cs"/>
              </a:rPr>
              <a:t>Social</a:t>
            </a:r>
            <a:r>
              <a:rPr lang="de-DE" sz="1200" kern="1200" dirty="0" smtClean="0">
                <a:solidFill>
                  <a:schemeClr val="tx1"/>
                </a:solidFill>
                <a:effectLst/>
                <a:latin typeface="+mn-lt"/>
                <a:ea typeface="+mn-ea"/>
                <a:cs typeface="+mn-cs"/>
              </a:rPr>
              <a:t>-Media-Tipps gut finden. Allgemeine Ratschläge zu Finanzprodukten etc. ja, aber keine konkreteren Anlagetipps. Davor warnen wir explizit und verweisen lieber auf „unsere“ langfristige und vergleichsweise einfache Strategie. Kurzum, es sollte nicht der Eindruck aufkommen: Impressum ist da, Berufsausbildung klar, ja, Apple-Aktie ist zuletzt gut gelaufen – also sollte man den konkreten Vorschlägen folgen und Apple und 5 weitere Tech-Aktien kaufen.</a:t>
            </a:r>
            <a:endParaRPr lang="de-DE" i="0" dirty="0"/>
          </a:p>
        </p:txBody>
      </p:sp>
      <p:sp>
        <p:nvSpPr>
          <p:cNvPr id="4" name="Foliennummernplatzhalter 3"/>
          <p:cNvSpPr>
            <a:spLocks noGrp="1"/>
          </p:cNvSpPr>
          <p:nvPr>
            <p:ph type="sldNum" sz="quarter" idx="10"/>
          </p:nvPr>
        </p:nvSpPr>
        <p:spPr/>
        <p:txBody>
          <a:bodyPr/>
          <a:lstStyle/>
          <a:p>
            <a:fld id="{A13CF0C2-5947-4F99-BAC1-70BEDFF82D5A}" type="slidenum">
              <a:rPr lang="de-DE" smtClean="0"/>
              <a:t>26</a:t>
            </a:fld>
            <a:endParaRPr lang="de-DE"/>
          </a:p>
        </p:txBody>
      </p:sp>
    </p:spTree>
    <p:extLst>
      <p:ext uri="{BB962C8B-B14F-4D97-AF65-F5344CB8AC3E}">
        <p14:creationId xmlns:p14="http://schemas.microsoft.com/office/powerpoint/2010/main" val="2021645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smtClean="0">
                <a:solidFill>
                  <a:schemeClr val="tx1"/>
                </a:solidFill>
                <a:effectLst/>
                <a:latin typeface="+mn-lt"/>
                <a:ea typeface="+mn-ea"/>
                <a:cs typeface="+mn-cs"/>
              </a:rPr>
              <a:t>Sprechtext (Vorschlag):</a:t>
            </a:r>
            <a:r>
              <a:rPr lang="de-DE" sz="1000" kern="1200" baseline="0" dirty="0" smtClean="0">
                <a:solidFill>
                  <a:schemeClr val="tx1"/>
                </a:solidFill>
                <a:effectLst/>
                <a:latin typeface="+mn-lt"/>
                <a:ea typeface="+mn-ea"/>
                <a:cs typeface="+mn-cs"/>
              </a:rPr>
              <a:t> </a:t>
            </a:r>
          </a:p>
          <a:p>
            <a:r>
              <a:rPr lang="de-DE" sz="1000" i="1" kern="1200" baseline="0" dirty="0" smtClean="0">
                <a:solidFill>
                  <a:schemeClr val="tx1"/>
                </a:solidFill>
                <a:effectLst/>
                <a:latin typeface="+mn-lt"/>
                <a:ea typeface="+mn-ea"/>
                <a:cs typeface="+mn-cs"/>
              </a:rPr>
              <a:t>„Lasst uns jetzt in die Methode starten.“</a:t>
            </a:r>
            <a:endParaRPr lang="de-DE" dirty="0" smtClean="0"/>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27</a:t>
            </a:fld>
            <a:endParaRPr lang="de-DE"/>
          </a:p>
        </p:txBody>
      </p:sp>
    </p:spTree>
    <p:extLst>
      <p:ext uri="{BB962C8B-B14F-4D97-AF65-F5344CB8AC3E}">
        <p14:creationId xmlns:p14="http://schemas.microsoft.com/office/powerpoint/2010/main" val="2452365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a:t>
            </a:r>
            <a:r>
              <a:rPr lang="de-DE" baseline="0" dirty="0" smtClean="0"/>
              <a:t> (Vorschlag)</a:t>
            </a:r>
            <a:r>
              <a:rPr lang="de-DE" dirty="0" smtClean="0"/>
              <a:t>:</a:t>
            </a:r>
          </a:p>
          <a:p>
            <a:r>
              <a:rPr lang="de-DE" i="1" dirty="0" smtClean="0"/>
              <a:t>„Eine Möglichkeit, das eigene Wissen an andere weiterzugeben, ist der Elevator-Pitch. Habt ihr davon schon einmal gehört? Wisst ihr, was das ist?</a:t>
            </a:r>
          </a:p>
          <a:p>
            <a:r>
              <a:rPr lang="de-DE" i="1" dirty="0" smtClean="0"/>
              <a:t>Ein Elevator-Pitch ist im Grunde wie ein kurzes </a:t>
            </a:r>
            <a:r>
              <a:rPr lang="de-DE" i="1" dirty="0" err="1" smtClean="0"/>
              <a:t>Reel</a:t>
            </a:r>
            <a:r>
              <a:rPr lang="de-DE" i="1" dirty="0" smtClean="0"/>
              <a:t>. In einem Elevator-Pitch werden innerhalb kurzer Zeit zentrale Inhalte oder Botschaften schick verpackt auf die Reise geschickt. Die Grundidee: Ihr steht mit jemandem in einem Fahrstuhl und möchtet die Chance nutzen, dieser Person euer Projekt vorzustellen. Der Fahrstuhl benötigt etwa 60 Sekunden, bis er sein Ziel erreicht. Es muss also schnell gehen und der Vortrag auf den Punkt genau sitzen, damit eure Idee, euer Thema oder Projekt in Erinnerung bleibt. Wie das gelingt, kann ganz unterschiedlich aussehen. Hier ist der Sieger-Pitch vom </a:t>
            </a:r>
            <a:r>
              <a:rPr lang="de-DE" i="1" dirty="0" err="1" smtClean="0"/>
              <a:t>Gründer:innen-Tag</a:t>
            </a:r>
            <a:r>
              <a:rPr lang="de-DE" i="1" dirty="0" smtClean="0"/>
              <a:t> 2010.“</a:t>
            </a:r>
          </a:p>
          <a:p>
            <a:endParaRPr lang="de-DE" dirty="0" smtClean="0"/>
          </a:p>
          <a:p>
            <a:r>
              <a:rPr lang="de-DE" dirty="0" smtClean="0"/>
              <a:t>Link zum Video: https://www.youtube.com/watch?v=bah8djVZEOQ </a:t>
            </a:r>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28</a:t>
            </a:fld>
            <a:endParaRPr lang="de-DE"/>
          </a:p>
        </p:txBody>
      </p:sp>
    </p:spTree>
    <p:extLst>
      <p:ext uri="{BB962C8B-B14F-4D97-AF65-F5344CB8AC3E}">
        <p14:creationId xmlns:p14="http://schemas.microsoft.com/office/powerpoint/2010/main" val="1889159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b="0" i="1" cap="none" dirty="0" smtClean="0"/>
              <a:t>„Findet euch wieder in euren Gruppen zusammen. Geht gemeinsam durch, was wir im ersten Teil des Workshops behandelt und recherchiert haben. </a:t>
            </a:r>
          </a:p>
          <a:p>
            <a:r>
              <a:rPr lang="de-DE" b="0" i="1" cap="none" dirty="0" smtClean="0"/>
              <a:t>Stellt euch vor, ihr möchtet </a:t>
            </a:r>
            <a:r>
              <a:rPr lang="de-DE" b="0" i="1" cap="none" dirty="0" err="1" smtClean="0"/>
              <a:t>Freund:innen</a:t>
            </a:r>
            <a:r>
              <a:rPr lang="de-DE" b="0" i="1" cap="none" dirty="0" smtClean="0"/>
              <a:t> oder Familienangehörigen berichten, was ihr heute gelernt habt. Überlegt innerhalb eurer Gruppe, was ihr anderen gern berichten möchtet. Aber denkt daran – ihr habt für die Präsentation nur 60 Sekunden Zeit!</a:t>
            </a:r>
          </a:p>
          <a:p>
            <a:r>
              <a:rPr lang="de-DE" b="0" i="1" cap="none" dirty="0" smtClean="0"/>
              <a:t>Solltet ihr zwischendurch Fragen haben, meldet euch gerne. Während ihr arbeitet, laufen wir von Gruppe zu Gruppe und helfen euch, wenn Bedarf besteht.</a:t>
            </a:r>
          </a:p>
          <a:p>
            <a:r>
              <a:rPr lang="de-DE" b="0" i="1" cap="none" dirty="0" smtClean="0"/>
              <a:t>Im Anschluss stellt ihr eure Pitches vor.“</a:t>
            </a:r>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29</a:t>
            </a:fld>
            <a:endParaRPr lang="de-DE"/>
          </a:p>
        </p:txBody>
      </p:sp>
    </p:spTree>
    <p:extLst>
      <p:ext uri="{BB962C8B-B14F-4D97-AF65-F5344CB8AC3E}">
        <p14:creationId xmlns:p14="http://schemas.microsoft.com/office/powerpoint/2010/main" val="4255019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smtClean="0">
                <a:solidFill>
                  <a:schemeClr val="tx1"/>
                </a:solidFill>
                <a:effectLst/>
                <a:latin typeface="+mn-lt"/>
                <a:ea typeface="+mn-ea"/>
                <a:cs typeface="+mn-cs"/>
              </a:rPr>
              <a:t>Sprechtext (Vorschlag):</a:t>
            </a:r>
            <a:r>
              <a:rPr lang="de-DE" sz="1000" kern="1200" baseline="0" dirty="0" smtClean="0">
                <a:solidFill>
                  <a:schemeClr val="tx1"/>
                </a:solidFill>
                <a:effectLst/>
                <a:latin typeface="+mn-lt"/>
                <a:ea typeface="+mn-ea"/>
                <a:cs typeface="+mn-cs"/>
              </a:rPr>
              <a:t> </a:t>
            </a:r>
          </a:p>
          <a:p>
            <a:r>
              <a:rPr lang="de-DE" sz="1000" i="1" kern="1200" baseline="0" dirty="0" smtClean="0">
                <a:solidFill>
                  <a:schemeClr val="tx1"/>
                </a:solidFill>
                <a:effectLst/>
                <a:latin typeface="+mn-lt"/>
                <a:ea typeface="+mn-ea"/>
                <a:cs typeface="+mn-cs"/>
              </a:rPr>
              <a:t>„Bevor wir inhaltlich in das Modul starten, möchten wir gern von euch darüber sprechen, woran ihr denkt, wenn es um eure finanzielle Zukunft geht.“</a:t>
            </a:r>
            <a:endParaRPr lang="de-DE" dirty="0" smtClean="0"/>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3</a:t>
            </a:fld>
            <a:endParaRPr lang="de-DE"/>
          </a:p>
        </p:txBody>
      </p:sp>
    </p:spTree>
    <p:extLst>
      <p:ext uri="{BB962C8B-B14F-4D97-AF65-F5344CB8AC3E}">
        <p14:creationId xmlns:p14="http://schemas.microsoft.com/office/powerpoint/2010/main" val="1473474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b="0" i="1" cap="none" dirty="0" smtClean="0"/>
              <a:t>„Jetzt möchten wir euch bitten, eure Pitches nacheinander vorzustellen. </a:t>
            </a:r>
          </a:p>
          <a:p>
            <a:r>
              <a:rPr lang="de-DE" b="0" i="1" cap="none" dirty="0" smtClean="0"/>
              <a:t>Anschließend möchten wir die anderen bitten, eine Rückmeldung zu geben. Gebt bei eurer</a:t>
            </a:r>
            <a:r>
              <a:rPr lang="de-DE" b="0" i="1" cap="none" baseline="0" dirty="0" smtClean="0"/>
              <a:t> Rückmeldung an, welche Teile des Pitches euch gefallen haben und vielleicht auch Vorschläge, was die Gruppe noch hätte ergänzen können.</a:t>
            </a:r>
            <a:r>
              <a:rPr lang="de-DE" b="0" i="1" cap="none" dirty="0" smtClean="0"/>
              <a:t>“</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091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smtClean="0">
                <a:solidFill>
                  <a:schemeClr val="tx1"/>
                </a:solidFill>
                <a:effectLst/>
                <a:latin typeface="+mn-lt"/>
                <a:ea typeface="+mn-ea"/>
                <a:cs typeface="+mn-cs"/>
              </a:rPr>
              <a:t>Sprechtext (Vorschlag):</a:t>
            </a:r>
            <a:r>
              <a:rPr lang="de-DE" sz="1000" kern="1200" baseline="0" dirty="0" smtClean="0">
                <a:solidFill>
                  <a:schemeClr val="tx1"/>
                </a:solidFill>
                <a:effectLst/>
                <a:latin typeface="+mn-lt"/>
                <a:ea typeface="+mn-ea"/>
                <a:cs typeface="+mn-cs"/>
              </a:rPr>
              <a:t> </a:t>
            </a:r>
          </a:p>
          <a:p>
            <a:r>
              <a:rPr lang="de-DE" sz="1000" i="1" kern="1200" baseline="0" dirty="0" smtClean="0">
                <a:solidFill>
                  <a:schemeClr val="tx1"/>
                </a:solidFill>
                <a:effectLst/>
                <a:latin typeface="+mn-lt"/>
                <a:ea typeface="+mn-ea"/>
                <a:cs typeface="+mn-cs"/>
              </a:rPr>
              <a:t>„Zum Abschluss möchten wir gern noch ein kurzes Feedback von euch einholen.“</a:t>
            </a:r>
            <a:endParaRPr lang="de-DE" dirty="0" smtClean="0"/>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31</a:t>
            </a:fld>
            <a:endParaRPr lang="de-DE"/>
          </a:p>
        </p:txBody>
      </p:sp>
    </p:spTree>
    <p:extLst>
      <p:ext uri="{BB962C8B-B14F-4D97-AF65-F5344CB8AC3E}">
        <p14:creationId xmlns:p14="http://schemas.microsoft.com/office/powerpoint/2010/main" val="4213432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cap="none" dirty="0" smtClean="0"/>
              <a:t>Sprechtext</a:t>
            </a:r>
            <a:r>
              <a:rPr lang="de-DE" b="0" cap="none" baseline="0" dirty="0" smtClean="0"/>
              <a:t> (Vorschlag)</a:t>
            </a:r>
            <a:r>
              <a:rPr lang="de-DE" b="0" cap="none" dirty="0" smtClean="0"/>
              <a:t>:</a:t>
            </a:r>
          </a:p>
          <a:p>
            <a:r>
              <a:rPr lang="de-DE" b="0" i="1" cap="none" dirty="0" smtClean="0"/>
              <a:t>„In diesem Modul haben wir gemerkt, dass wir manchmal von Themen „gefangen“ werden. Daher die Frage an euch: Welche Inhalte heute haben euch gefangen und welche eher nicht? Hierfür haben wir einen Teich aufgemalt und ein Netz. </a:t>
            </a:r>
          </a:p>
          <a:p>
            <a:r>
              <a:rPr lang="de-DE" b="0" i="1" cap="none" dirty="0" smtClean="0"/>
              <a:t>Notiert im Netz die Inhalte und Lernerfahrungen, die für euch interessant waren und die ihr für euch mitnehmt. In dem Teich notiert ihr, was ihr nicht mitnehmen werdet oder sinnbildlich, welche Fische ihr wieder zurück in den Teich werft.“ </a:t>
            </a:r>
          </a:p>
          <a:p>
            <a:endParaRPr lang="de-DE" b="0" i="0" dirty="0" smtClean="0"/>
          </a:p>
          <a:p>
            <a:r>
              <a:rPr lang="de-DE" b="0" i="0" dirty="0" smtClean="0"/>
              <a:t>Hinweis für</a:t>
            </a:r>
            <a:r>
              <a:rPr lang="de-DE" b="0" i="0" baseline="0" dirty="0" smtClean="0"/>
              <a:t> </a:t>
            </a:r>
            <a:r>
              <a:rPr lang="de-DE" b="0" i="0" baseline="0" dirty="0" err="1" smtClean="0"/>
              <a:t>Trainer:innen</a:t>
            </a:r>
            <a:r>
              <a:rPr lang="de-DE" b="0" i="0" baseline="0" dirty="0" smtClean="0"/>
              <a:t>: </a:t>
            </a:r>
          </a:p>
          <a:p>
            <a:r>
              <a:rPr lang="de-DE" b="0" i="0" baseline="0" dirty="0" smtClean="0"/>
              <a:t>Nutzt das Feedback, um euch auch Änderungswünsche am Modul und konkrete Vorschläge von den Teilnehmenden nennen zu lassen, die anschließend eingearbeitet werden können.</a:t>
            </a:r>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32</a:t>
            </a:fld>
            <a:endParaRPr lang="de-DE"/>
          </a:p>
        </p:txBody>
      </p:sp>
    </p:spTree>
    <p:extLst>
      <p:ext uri="{BB962C8B-B14F-4D97-AF65-F5344CB8AC3E}">
        <p14:creationId xmlns:p14="http://schemas.microsoft.com/office/powerpoint/2010/main" val="1280390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33</a:t>
            </a:fld>
            <a:endParaRPr lang="de-DE"/>
          </a:p>
        </p:txBody>
      </p:sp>
    </p:spTree>
    <p:extLst>
      <p:ext uri="{BB962C8B-B14F-4D97-AF65-F5344CB8AC3E}">
        <p14:creationId xmlns:p14="http://schemas.microsoft.com/office/powerpoint/2010/main" val="2842854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Bef>
                <a:spcPts val="720"/>
              </a:spcBef>
              <a:spcAft>
                <a:spcPts val="720"/>
              </a:spcAft>
            </a:pPr>
            <a:r>
              <a:rPr lang="de-DE" b="0" i="0" cap="none" baseline="0" dirty="0" smtClean="0">
                <a:solidFill>
                  <a:srgbClr val="000000"/>
                </a:solidFill>
                <a:latin typeface="+mn-lt"/>
                <a:ea typeface="Calibri" panose="020F0502020204030204" pitchFamily="34" charset="0"/>
              </a:rPr>
              <a:t>Sprechtext (</a:t>
            </a:r>
            <a:r>
              <a:rPr lang="de-DE" b="0" i="0" cap="none" dirty="0" smtClean="0">
                <a:solidFill>
                  <a:srgbClr val="000000"/>
                </a:solidFill>
                <a:latin typeface="+mn-lt"/>
                <a:ea typeface="Calibri" panose="020F0502020204030204" pitchFamily="34" charset="0"/>
              </a:rPr>
              <a:t>Vorschlag):</a:t>
            </a:r>
            <a:endParaRPr lang="de-DE" b="0" i="0" cap="none" dirty="0" smtClean="0">
              <a:solidFill>
                <a:schemeClr val="tx1"/>
              </a:solidFill>
              <a:latin typeface="+mn-lt"/>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de-DE" b="0" i="1" cap="none" dirty="0" smtClean="0">
                <a:solidFill>
                  <a:srgbClr val="000000"/>
                </a:solidFill>
                <a:latin typeface="+mn-lt"/>
                <a:ea typeface="Calibri" panose="020F0502020204030204" pitchFamily="34" charset="0"/>
              </a:rPr>
              <a:t>„Wir möchten gern von euch wissen, was eure Wünsche und Erwartungen an eure finanzielle Zukunft sind. Denkt bitte daran, dass </a:t>
            </a:r>
            <a:r>
              <a:rPr lang="de-DE" b="1" i="1" cap="none" dirty="0" smtClean="0">
                <a:solidFill>
                  <a:srgbClr val="000000"/>
                </a:solidFill>
                <a:latin typeface="+mn-lt"/>
                <a:ea typeface="Calibri" panose="020F0502020204030204" pitchFamily="34" charset="0"/>
              </a:rPr>
              <a:t>alle Wünsche und Vorstellungen ihre Berechtigung haben</a:t>
            </a:r>
            <a:r>
              <a:rPr lang="de-DE" b="0" i="1" cap="none" dirty="0" smtClean="0">
                <a:solidFill>
                  <a:srgbClr val="000000"/>
                </a:solidFill>
                <a:latin typeface="+mn-lt"/>
                <a:ea typeface="Calibri" panose="020F0502020204030204" pitchFamily="34" charset="0"/>
              </a:rPr>
              <a:t>. Wenn ihr an die Zukunft denkt, welche finanziellen Wünsche habt ihr? Für welche Dinge, glaubt ihr, werdet ihr Geld benötigen? Was möchtet ihr euch leisten können? Berichtet gern im Plenum.“</a:t>
            </a:r>
            <a:endParaRPr lang="de-DE" b="0" i="1" cap="none" dirty="0" smtClean="0">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kern="1200" dirty="0" smtClean="0">
                <a:solidFill>
                  <a:schemeClr val="tx1"/>
                </a:solidFill>
                <a:effectLst/>
                <a:latin typeface="+mn-lt"/>
                <a:ea typeface="+mn-ea"/>
                <a:cs typeface="+mn-cs"/>
              </a:rPr>
              <a:t>Hinweis:</a:t>
            </a:r>
            <a:r>
              <a:rPr lang="de-DE" sz="1200" i="0" kern="1200" baseline="0" dirty="0" smtClean="0">
                <a:solidFill>
                  <a:schemeClr val="tx1"/>
                </a:solidFill>
                <a:effectLst/>
                <a:latin typeface="+mn-lt"/>
                <a:ea typeface="+mn-ea"/>
                <a:cs typeface="+mn-cs"/>
              </a:rPr>
              <a:t> Alternativ als Einstieg in die Plenumsrunde können die Jugendlichen ihre Gedanken zunächst auf ein Flipchart oder Moderationskarten schreiben, oder in Murmelgruppen zu zweit besprechen, um etwas Sicherheit zu erlangen und sich nicht zu sehr vom von anderen Gesagten beeinflussen zu lassen.</a:t>
            </a:r>
            <a:endParaRPr lang="de-DE" sz="1200" i="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4</a:t>
            </a:fld>
            <a:endParaRPr lang="de-DE"/>
          </a:p>
        </p:txBody>
      </p:sp>
    </p:spTree>
    <p:extLst>
      <p:ext uri="{BB962C8B-B14F-4D97-AF65-F5344CB8AC3E}">
        <p14:creationId xmlns:p14="http://schemas.microsoft.com/office/powerpoint/2010/main" val="3549159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Bef>
                <a:spcPts val="720"/>
              </a:spcBef>
              <a:spcAft>
                <a:spcPts val="720"/>
              </a:spcAft>
            </a:pPr>
            <a:r>
              <a:rPr lang="de-DE" b="0" i="0" cap="none" dirty="0" smtClean="0">
                <a:solidFill>
                  <a:srgbClr val="000000"/>
                </a:solidFill>
                <a:latin typeface="+mn-lt"/>
                <a:ea typeface="Calibri" panose="020F0502020204030204" pitchFamily="34" charset="0"/>
              </a:rPr>
              <a:t>Vorschlag</a:t>
            </a:r>
            <a:r>
              <a:rPr lang="de-DE" b="0" i="0" cap="none" baseline="0" dirty="0" smtClean="0">
                <a:solidFill>
                  <a:srgbClr val="000000"/>
                </a:solidFill>
                <a:latin typeface="+mn-lt"/>
                <a:ea typeface="Calibri" panose="020F0502020204030204" pitchFamily="34" charset="0"/>
              </a:rPr>
              <a:t> Sprechtext</a:t>
            </a:r>
            <a:r>
              <a:rPr lang="de-DE" b="0" i="0" cap="none" dirty="0" smtClean="0">
                <a:solidFill>
                  <a:srgbClr val="000000"/>
                </a:solidFill>
                <a:latin typeface="+mn-lt"/>
                <a:ea typeface="Calibri" panose="020F0502020204030204" pitchFamily="34" charset="0"/>
              </a:rPr>
              <a:t>:</a:t>
            </a:r>
            <a:endParaRPr lang="de-DE" b="0" i="0" cap="none" dirty="0" smtClean="0">
              <a:solidFill>
                <a:schemeClr val="tx1"/>
              </a:solidFill>
              <a:latin typeface="+mn-lt"/>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de-DE" b="0" i="1" cap="none" dirty="0" smtClean="0">
                <a:solidFill>
                  <a:srgbClr val="000000"/>
                </a:solidFill>
                <a:latin typeface="+mn-lt"/>
                <a:ea typeface="Calibri" panose="020F0502020204030204" pitchFamily="34" charset="0"/>
              </a:rPr>
              <a:t>„Vielen Dank für eure Beiträge. Es zeigt sich: viele haben Wünsche, für deren Erfüllung mal etwas mehr oder viel mehr Geld benötigt wird. Zum Beispiel, wenn es um eine größere Anschaffung geht, wie Möbel für die erste eigene Wohnung oder die private Altersvorsorge. Manches lässt sich nicht einfach so bezahlen. Einige schauen sich Tipps</a:t>
            </a:r>
            <a:r>
              <a:rPr lang="de-DE" b="0" i="1" cap="none" baseline="0" dirty="0" smtClean="0">
                <a:solidFill>
                  <a:srgbClr val="000000"/>
                </a:solidFill>
                <a:latin typeface="+mn-lt"/>
                <a:ea typeface="Calibri" panose="020F0502020204030204" pitchFamily="34" charset="0"/>
              </a:rPr>
              <a:t> an</a:t>
            </a:r>
            <a:r>
              <a:rPr lang="de-DE" b="0" i="1" cap="none" dirty="0" smtClean="0">
                <a:solidFill>
                  <a:srgbClr val="000000"/>
                </a:solidFill>
                <a:latin typeface="+mn-lt"/>
                <a:ea typeface="Calibri" panose="020F0502020204030204" pitchFamily="34" charset="0"/>
              </a:rPr>
              <a:t>, wie sie</a:t>
            </a:r>
            <a:r>
              <a:rPr lang="de-DE" b="0" i="1" cap="none" baseline="0" dirty="0" smtClean="0">
                <a:solidFill>
                  <a:srgbClr val="000000"/>
                </a:solidFill>
                <a:latin typeface="+mn-lt"/>
                <a:ea typeface="Calibri" panose="020F0502020204030204" pitchFamily="34" charset="0"/>
              </a:rPr>
              <a:t> ihr Geld vermehren können, zum Beispiel indem sie es in einem Finanzprodukt anlegen</a:t>
            </a:r>
            <a:r>
              <a:rPr lang="de-DE" b="0" i="1" cap="none" dirty="0" smtClean="0">
                <a:solidFill>
                  <a:srgbClr val="000000"/>
                </a:solidFill>
                <a:latin typeface="+mn-lt"/>
                <a:ea typeface="Calibri" panose="020F0502020204030204" pitchFamily="34" charset="0"/>
              </a:rPr>
              <a:t>. </a:t>
            </a:r>
          </a:p>
          <a:p>
            <a:pPr algn="just">
              <a:lnSpc>
                <a:spcPct val="150000"/>
              </a:lnSpc>
              <a:spcBef>
                <a:spcPts val="720"/>
              </a:spcBef>
              <a:spcAft>
                <a:spcPts val="720"/>
              </a:spcAft>
            </a:pPr>
            <a:r>
              <a:rPr lang="de-DE" b="0" i="1" cap="none" dirty="0" smtClean="0">
                <a:solidFill>
                  <a:srgbClr val="000000"/>
                </a:solidFill>
                <a:latin typeface="+mn-lt"/>
                <a:ea typeface="Calibri" panose="020F0502020204030204" pitchFamily="34" charset="0"/>
              </a:rPr>
              <a:t>Wenn uns auf der Suche nach</a:t>
            </a:r>
            <a:r>
              <a:rPr lang="de-DE" b="0" i="1" cap="none" baseline="0" dirty="0" smtClean="0">
                <a:solidFill>
                  <a:srgbClr val="000000"/>
                </a:solidFill>
                <a:latin typeface="+mn-lt"/>
                <a:ea typeface="Calibri" panose="020F0502020204030204" pitchFamily="34" charset="0"/>
              </a:rPr>
              <a:t> Finanz-Tipps</a:t>
            </a:r>
            <a:r>
              <a:rPr lang="de-DE" b="0" i="1" cap="none" dirty="0" smtClean="0">
                <a:solidFill>
                  <a:srgbClr val="000000"/>
                </a:solidFill>
                <a:latin typeface="+mn-lt"/>
                <a:ea typeface="Calibri" panose="020F0502020204030204" pitchFamily="34" charset="0"/>
              </a:rPr>
              <a:t> jemand viel Geld in möglichst kurzer Zeit verspricht oder einen tollen Anlagetipp parat hat, klingt das erstmal schön. Das können in den sozialen Medien unsere </a:t>
            </a:r>
            <a:r>
              <a:rPr lang="de-DE" b="0" i="1" cap="none" dirty="0" err="1" smtClean="0">
                <a:solidFill>
                  <a:srgbClr val="000000"/>
                </a:solidFill>
                <a:latin typeface="+mn-lt"/>
                <a:ea typeface="Calibri" panose="020F0502020204030204" pitchFamily="34" charset="0"/>
              </a:rPr>
              <a:t>Lieblings-Influencer:innen</a:t>
            </a:r>
            <a:r>
              <a:rPr lang="de-DE" b="0" i="1" cap="none" dirty="0" smtClean="0">
                <a:solidFill>
                  <a:srgbClr val="000000"/>
                </a:solidFill>
                <a:latin typeface="+mn-lt"/>
                <a:ea typeface="Calibri" panose="020F0502020204030204" pitchFamily="34" charset="0"/>
              </a:rPr>
              <a:t> sein oder Coaches, die uns neue Geschäftsideen aufzeigen.</a:t>
            </a:r>
            <a:r>
              <a:rPr lang="de-DE" b="0" i="1" cap="none" baseline="0" dirty="0" smtClean="0">
                <a:solidFill>
                  <a:srgbClr val="000000"/>
                </a:solidFill>
                <a:latin typeface="+mn-lt"/>
                <a:ea typeface="Calibri" panose="020F0502020204030204" pitchFamily="34" charset="0"/>
              </a:rPr>
              <a:t> </a:t>
            </a:r>
            <a:r>
              <a:rPr lang="de-DE" b="0" i="1" cap="none" dirty="0" smtClean="0">
                <a:solidFill>
                  <a:srgbClr val="000000"/>
                </a:solidFill>
                <a:latin typeface="+mn-lt"/>
                <a:ea typeface="Calibri" panose="020F0502020204030204" pitchFamily="34" charset="0"/>
              </a:rPr>
              <a:t>Glücklicherweise gibt es seriöse </a:t>
            </a:r>
            <a:r>
              <a:rPr lang="de-DE" b="0" i="1" cap="none" dirty="0" err="1" smtClean="0">
                <a:solidFill>
                  <a:srgbClr val="000000"/>
                </a:solidFill>
                <a:latin typeface="+mn-lt"/>
                <a:ea typeface="Calibri" panose="020F0502020204030204" pitchFamily="34" charset="0"/>
              </a:rPr>
              <a:t>Anbieter:innen</a:t>
            </a:r>
            <a:r>
              <a:rPr lang="de-DE" b="0" i="1" cap="none" dirty="0" smtClean="0">
                <a:solidFill>
                  <a:srgbClr val="000000"/>
                </a:solidFill>
                <a:latin typeface="+mn-lt"/>
                <a:ea typeface="Calibri" panose="020F0502020204030204" pitchFamily="34" charset="0"/>
              </a:rPr>
              <a:t> mit guten Tipps. Leider gibt es aber auch unseriöse </a:t>
            </a:r>
            <a:r>
              <a:rPr lang="de-DE" b="0" i="1" cap="none" dirty="0" err="1" smtClean="0">
                <a:solidFill>
                  <a:srgbClr val="000000"/>
                </a:solidFill>
                <a:latin typeface="+mn-lt"/>
                <a:ea typeface="Calibri" panose="020F0502020204030204" pitchFamily="34" charset="0"/>
              </a:rPr>
              <a:t>Finfluencer:innen</a:t>
            </a:r>
            <a:r>
              <a:rPr lang="de-DE" b="0" i="1" cap="none" dirty="0" smtClean="0">
                <a:solidFill>
                  <a:srgbClr val="000000"/>
                </a:solidFill>
                <a:latin typeface="+mn-lt"/>
                <a:ea typeface="Calibri" panose="020F0502020204030204" pitchFamily="34" charset="0"/>
              </a:rPr>
              <a:t>. Schlimmstenfalls verliert ihr mit falschen Tipps sehr schnell viel Geld. </a:t>
            </a:r>
          </a:p>
          <a:p>
            <a:pPr algn="just">
              <a:lnSpc>
                <a:spcPct val="150000"/>
              </a:lnSpc>
              <a:spcBef>
                <a:spcPts val="720"/>
              </a:spcBef>
              <a:spcAft>
                <a:spcPts val="720"/>
              </a:spcAft>
            </a:pPr>
            <a:r>
              <a:rPr lang="de-DE" b="0" i="1" cap="none" dirty="0" smtClean="0">
                <a:solidFill>
                  <a:srgbClr val="000000"/>
                </a:solidFill>
                <a:latin typeface="+mn-lt"/>
                <a:ea typeface="Calibri" panose="020F0502020204030204" pitchFamily="34" charset="0"/>
              </a:rPr>
              <a:t>Wie ihr seriöse von unseriösen </a:t>
            </a:r>
            <a:r>
              <a:rPr lang="de-DE" b="0" i="1" cap="none" dirty="0" err="1" smtClean="0">
                <a:solidFill>
                  <a:srgbClr val="000000"/>
                </a:solidFill>
                <a:latin typeface="+mn-lt"/>
                <a:ea typeface="Calibri" panose="020F0502020204030204" pitchFamily="34" charset="0"/>
              </a:rPr>
              <a:t>Finfluencer:innen</a:t>
            </a:r>
            <a:r>
              <a:rPr lang="de-DE" b="0" i="1" cap="none" baseline="0" dirty="0" smtClean="0">
                <a:solidFill>
                  <a:srgbClr val="000000"/>
                </a:solidFill>
                <a:latin typeface="+mn-lt"/>
                <a:ea typeface="Calibri" panose="020F0502020204030204" pitchFamily="34" charset="0"/>
              </a:rPr>
              <a:t> unterscheiden könnt, erarbeiten wir uns jetzt.“</a:t>
            </a:r>
            <a:endParaRPr lang="de-DE" b="0" i="1" cap="none" dirty="0">
              <a:solidFill>
                <a:srgbClr val="000000"/>
              </a:solidFill>
              <a:latin typeface="+mn-lt"/>
              <a:ea typeface="Calibri" panose="020F0502020204030204" pitchFamily="34" charset="0"/>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5</a:t>
            </a:fld>
            <a:endParaRPr lang="de-DE"/>
          </a:p>
        </p:txBody>
      </p:sp>
    </p:spTree>
    <p:extLst>
      <p:ext uri="{BB962C8B-B14F-4D97-AF65-F5344CB8AC3E}">
        <p14:creationId xmlns:p14="http://schemas.microsoft.com/office/powerpoint/2010/main" val="1829609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smtClean="0">
                <a:solidFill>
                  <a:schemeClr val="tx1"/>
                </a:solidFill>
                <a:effectLst/>
                <a:latin typeface="+mn-lt"/>
                <a:ea typeface="+mn-ea"/>
                <a:cs typeface="+mn-cs"/>
              </a:rPr>
              <a:t>Sprechtext (Vorschlag):</a:t>
            </a:r>
            <a:r>
              <a:rPr lang="de-DE" sz="1000" kern="1200" baseline="0" dirty="0" smtClean="0">
                <a:solidFill>
                  <a:schemeClr val="tx1"/>
                </a:solidFill>
                <a:effectLst/>
                <a:latin typeface="+mn-lt"/>
                <a:ea typeface="+mn-ea"/>
                <a:cs typeface="+mn-cs"/>
              </a:rPr>
              <a:t> </a:t>
            </a:r>
          </a:p>
          <a:p>
            <a:r>
              <a:rPr lang="de-DE" sz="1000" i="1" kern="1200" baseline="0" dirty="0" smtClean="0">
                <a:solidFill>
                  <a:schemeClr val="tx1"/>
                </a:solidFill>
                <a:effectLst/>
                <a:latin typeface="+mn-lt"/>
                <a:ea typeface="+mn-ea"/>
                <a:cs typeface="+mn-cs"/>
              </a:rPr>
              <a:t>„Lasst und jetzt in den Faktenteil starten.“</a:t>
            </a:r>
            <a:endParaRPr lang="de-DE" dirty="0" smtClean="0"/>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6</a:t>
            </a:fld>
            <a:endParaRPr lang="de-DE"/>
          </a:p>
        </p:txBody>
      </p:sp>
    </p:spTree>
    <p:extLst>
      <p:ext uri="{BB962C8B-B14F-4D97-AF65-F5344CB8AC3E}">
        <p14:creationId xmlns:p14="http://schemas.microsoft.com/office/powerpoint/2010/main" val="2455420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cap="none" dirty="0" smtClean="0"/>
              <a:t>Sprechtext (Vorschlag):</a:t>
            </a:r>
          </a:p>
          <a:p>
            <a:pPr>
              <a:lnSpc>
                <a:spcPct val="150000"/>
              </a:lnSpc>
              <a:spcBef>
                <a:spcPts val="600"/>
              </a:spcBef>
            </a:pPr>
            <a:r>
              <a:rPr lang="de-DE" sz="1200" i="1" kern="1200" dirty="0" smtClean="0">
                <a:solidFill>
                  <a:schemeClr val="tx1"/>
                </a:solidFill>
                <a:effectLst/>
                <a:latin typeface="+mn-lt"/>
                <a:ea typeface="+mn-ea"/>
                <a:cs typeface="+mn-cs"/>
              </a:rPr>
              <a:t>„</a:t>
            </a:r>
            <a:r>
              <a:rPr lang="de-DE" sz="1200" i="1" cap="none" dirty="0" err="1" smtClean="0">
                <a:solidFill>
                  <a:srgbClr val="019BA5"/>
                </a:solidFill>
              </a:rPr>
              <a:t>Finanz-Influencer:innen</a:t>
            </a:r>
            <a:r>
              <a:rPr lang="de-DE" sz="1200" i="1" cap="none" dirty="0" smtClean="0">
                <a:solidFill>
                  <a:srgbClr val="019BA5"/>
                </a:solidFill>
              </a:rPr>
              <a:t> (kurz: </a:t>
            </a:r>
            <a:r>
              <a:rPr lang="de-DE" sz="1200" i="1" cap="none" dirty="0" err="1" smtClean="0">
                <a:solidFill>
                  <a:srgbClr val="019BA5"/>
                </a:solidFill>
              </a:rPr>
              <a:t>Finfluencer:innen</a:t>
            </a:r>
            <a:r>
              <a:rPr lang="de-DE" sz="1200" i="1" cap="none" dirty="0" smtClean="0">
                <a:solidFill>
                  <a:srgbClr val="019BA5"/>
                </a:solidFill>
              </a:rPr>
              <a:t>) </a:t>
            </a:r>
            <a:r>
              <a:rPr lang="de-DE" sz="1200" b="0" i="1" cap="none" dirty="0" smtClean="0"/>
              <a:t>beschäftigen sich in sozialen Medien mit Finanzthemen.</a:t>
            </a:r>
          </a:p>
          <a:p>
            <a:pPr marL="285750" indent="-285750">
              <a:buFont typeface="Arial" panose="020B0604020202020204" pitchFamily="34" charset="0"/>
              <a:buChar char="•"/>
            </a:pPr>
            <a:endParaRPr lang="de-DE" sz="1200" b="0" i="1" cap="none" dirty="0" smtClean="0"/>
          </a:p>
          <a:p>
            <a:pPr marL="0" indent="0">
              <a:buFont typeface="Wingdings" panose="05000000000000000000" pitchFamily="2" charset="2"/>
              <a:buNone/>
            </a:pPr>
            <a:r>
              <a:rPr lang="de-DE" sz="1200" i="1" cap="none" dirty="0" smtClean="0"/>
              <a:t>Finanzielle Themen</a:t>
            </a:r>
            <a:r>
              <a:rPr lang="de-DE" sz="1200" b="0" i="1" cap="none" dirty="0" smtClean="0"/>
              <a:t>, wie Aktienanlagen oder Handel mit </a:t>
            </a:r>
            <a:r>
              <a:rPr lang="de-DE" sz="1200" b="0" i="1" cap="none" dirty="0" err="1" smtClean="0"/>
              <a:t>Kryptowährungen</a:t>
            </a:r>
            <a:r>
              <a:rPr lang="de-DE" sz="1200" b="0" i="1" cap="none" dirty="0" smtClean="0"/>
              <a:t>, werden leicht und verständlich für junge Menschen erklärt.</a:t>
            </a:r>
          </a:p>
          <a:p>
            <a:pPr marL="0" indent="0">
              <a:buFont typeface="Wingdings" panose="05000000000000000000" pitchFamily="2" charset="2"/>
              <a:buNone/>
            </a:pPr>
            <a:r>
              <a:rPr lang="de-DE" sz="1200" b="0" i="1" cap="none" dirty="0" smtClean="0"/>
              <a:t>Manchmal geben </a:t>
            </a:r>
            <a:r>
              <a:rPr lang="de-DE" sz="1200" b="0" i="1" cap="none" dirty="0" err="1" smtClean="0"/>
              <a:t>Finfluencer:innen</a:t>
            </a:r>
            <a:r>
              <a:rPr lang="de-DE" sz="1200" b="0" i="1" cap="none" dirty="0" smtClean="0"/>
              <a:t> Tipps für die „</a:t>
            </a:r>
            <a:r>
              <a:rPr lang="de-DE" sz="1200" i="1" cap="none" dirty="0" smtClean="0"/>
              <a:t>richtige Geldanlage</a:t>
            </a:r>
            <a:r>
              <a:rPr lang="de-DE" sz="1200" b="0" i="1" cap="none" dirty="0" smtClean="0"/>
              <a:t>“</a:t>
            </a:r>
            <a:r>
              <a:rPr lang="de-DE" sz="1200" b="0" i="1" cap="none" dirty="0" smtClean="0">
                <a:solidFill>
                  <a:srgbClr val="FF0000"/>
                </a:solidFill>
              </a:rPr>
              <a:t>.</a:t>
            </a:r>
          </a:p>
          <a:p>
            <a:pPr marL="0" indent="0">
              <a:buFont typeface="Wingdings" panose="05000000000000000000" pitchFamily="2" charset="2"/>
              <a:buNone/>
            </a:pPr>
            <a:r>
              <a:rPr lang="de-DE" sz="1200" b="0" i="1" cap="none" dirty="0" smtClean="0"/>
              <a:t>Leider tummeln sich dort auch Kriminelle und </a:t>
            </a:r>
            <a:r>
              <a:rPr lang="de-DE" sz="1200" i="1" cap="none" dirty="0" smtClean="0"/>
              <a:t>selbsternannte </a:t>
            </a:r>
            <a:r>
              <a:rPr lang="de-DE" sz="1200" i="1" cap="none" dirty="0" err="1" smtClean="0"/>
              <a:t>Expert:innen</a:t>
            </a:r>
            <a:r>
              <a:rPr lang="de-DE" sz="1200" b="0" i="1" cap="none" dirty="0" smtClean="0"/>
              <a:t>, die falsche Informationen verbreiten, unseriöse oder unerlaubte Empfehlungen machen oder kostenpflichtige Workshops/Coachings anbieten. </a:t>
            </a:r>
          </a:p>
          <a:p>
            <a:pPr marL="0" indent="0">
              <a:buFont typeface="Wingdings" panose="05000000000000000000" pitchFamily="2" charset="2"/>
              <a:buNone/>
            </a:pPr>
            <a:r>
              <a:rPr lang="de-DE" sz="1200" b="0" i="1" cap="none" dirty="0" smtClean="0"/>
              <a:t>Wenn</a:t>
            </a:r>
            <a:r>
              <a:rPr lang="de-DE" sz="1200" b="0" i="1" cap="none" baseline="0" dirty="0" smtClean="0"/>
              <a:t> wir über </a:t>
            </a:r>
            <a:r>
              <a:rPr lang="de-DE" sz="1200" b="0" i="1" cap="none" baseline="0" dirty="0" err="1" smtClean="0"/>
              <a:t>Finfluencer:innen</a:t>
            </a:r>
            <a:r>
              <a:rPr lang="de-DE" sz="1200" b="0" i="1" cap="none" baseline="0" dirty="0" smtClean="0"/>
              <a:t> sprechen ist es wichtig, </a:t>
            </a:r>
            <a:r>
              <a:rPr lang="de-DE" sz="1200" b="0" i="1" cap="none" dirty="0" smtClean="0"/>
              <a:t>dass es natürlich auch gute und richtige Infos in den sozialen Medien gibt - diese zu identifizieren ist nur nicht leicht!“</a:t>
            </a:r>
          </a:p>
          <a:p>
            <a:endParaRPr lang="de-DE" sz="1200" i="1"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7</a:t>
            </a:fld>
            <a:endParaRPr lang="de-DE"/>
          </a:p>
        </p:txBody>
      </p:sp>
    </p:spTree>
    <p:extLst>
      <p:ext uri="{BB962C8B-B14F-4D97-AF65-F5344CB8AC3E}">
        <p14:creationId xmlns:p14="http://schemas.microsoft.com/office/powerpoint/2010/main" val="3540760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smtClean="0">
                <a:solidFill>
                  <a:schemeClr val="tx1"/>
                </a:solidFill>
                <a:effectLst/>
                <a:latin typeface="+mn-lt"/>
                <a:ea typeface="+mn-ea"/>
                <a:cs typeface="+mn-cs"/>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smtClean="0">
                <a:solidFill>
                  <a:schemeClr val="tx1"/>
                </a:solidFill>
                <a:effectLst/>
                <a:latin typeface="+mn-lt"/>
                <a:ea typeface="+mn-ea"/>
                <a:cs typeface="+mn-cs"/>
              </a:rPr>
              <a:t>„Nicht alle </a:t>
            </a:r>
            <a:r>
              <a:rPr lang="de-DE" sz="1200" i="1" kern="1200" dirty="0" err="1" smtClean="0">
                <a:solidFill>
                  <a:schemeClr val="tx1"/>
                </a:solidFill>
                <a:effectLst/>
                <a:latin typeface="+mn-lt"/>
                <a:ea typeface="+mn-ea"/>
                <a:cs typeface="+mn-cs"/>
              </a:rPr>
              <a:t>Finfluencer:innen</a:t>
            </a:r>
            <a:r>
              <a:rPr lang="de-DE" sz="1200" i="1" kern="1200" dirty="0" smtClean="0">
                <a:solidFill>
                  <a:schemeClr val="tx1"/>
                </a:solidFill>
                <a:effectLst/>
                <a:latin typeface="+mn-lt"/>
                <a:ea typeface="+mn-ea"/>
                <a:cs typeface="+mn-cs"/>
              </a:rPr>
              <a:t> sind dabei gleich, und nicht alle sind gleich</a:t>
            </a:r>
            <a:r>
              <a:rPr lang="de-DE" sz="1200" i="1" kern="1200" baseline="0" dirty="0" smtClean="0">
                <a:solidFill>
                  <a:schemeClr val="tx1"/>
                </a:solidFill>
                <a:effectLst/>
                <a:latin typeface="+mn-lt"/>
                <a:ea typeface="+mn-ea"/>
                <a:cs typeface="+mn-cs"/>
              </a:rPr>
              <a:t> unseriös oder gar kriminell</a:t>
            </a:r>
            <a:r>
              <a:rPr lang="de-DE" sz="1200" i="1" kern="1200" dirty="0" smtClean="0">
                <a:solidFill>
                  <a:schemeClr val="tx1"/>
                </a:solidFill>
                <a:effectLst/>
                <a:latin typeface="+mn-lt"/>
                <a:ea typeface="+mn-ea"/>
                <a:cs typeface="+mn-cs"/>
              </a:rPr>
              <a:t>.</a:t>
            </a:r>
            <a:r>
              <a:rPr lang="de-DE" sz="1200" i="1" kern="1200" baseline="0" dirty="0" smtClean="0">
                <a:solidFill>
                  <a:schemeClr val="tx1"/>
                </a:solidFill>
                <a:effectLst/>
                <a:latin typeface="+mn-lt"/>
                <a:ea typeface="+mn-ea"/>
                <a:cs typeface="+mn-cs"/>
              </a:rPr>
              <a:t> Wenn wir eine Einteilung vornehmen, lassen sich drei Typen von </a:t>
            </a:r>
            <a:r>
              <a:rPr lang="de-DE" sz="1200" i="1" kern="1200" baseline="0" dirty="0" err="1" smtClean="0">
                <a:solidFill>
                  <a:schemeClr val="tx1"/>
                </a:solidFill>
                <a:effectLst/>
                <a:latin typeface="+mn-lt"/>
                <a:ea typeface="+mn-ea"/>
                <a:cs typeface="+mn-cs"/>
              </a:rPr>
              <a:t>Finfluencer:innen</a:t>
            </a:r>
            <a:r>
              <a:rPr lang="de-DE" sz="1200" i="1" kern="1200" baseline="0" dirty="0" smtClean="0">
                <a:solidFill>
                  <a:schemeClr val="tx1"/>
                </a:solidFill>
                <a:effectLst/>
                <a:latin typeface="+mn-lt"/>
                <a:ea typeface="+mn-ea"/>
                <a:cs typeface="+mn-cs"/>
              </a:rPr>
              <a:t> unterscheiden.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Typ A steht für seriöse </a:t>
            </a:r>
            <a:r>
              <a:rPr lang="de-DE" sz="1200" i="1" kern="1200" baseline="0" dirty="0" err="1" smtClean="0">
                <a:solidFill>
                  <a:schemeClr val="tx1"/>
                </a:solidFill>
                <a:effectLst/>
                <a:latin typeface="+mn-lt"/>
                <a:ea typeface="+mn-ea"/>
                <a:cs typeface="+mn-cs"/>
              </a:rPr>
              <a:t>Finanz-Tipp-Geber:innen</a:t>
            </a:r>
            <a:r>
              <a:rPr lang="de-DE" sz="1200" i="1" kern="1200" baseline="0" dirty="0" smtClean="0">
                <a:solidFill>
                  <a:schemeClr val="tx1"/>
                </a:solidFill>
                <a:effectLst/>
                <a:latin typeface="+mn-lt"/>
                <a:ea typeface="+mn-ea"/>
                <a:cs typeface="+mn-cs"/>
              </a:rPr>
              <a:t>. Typ B sind </a:t>
            </a:r>
            <a:r>
              <a:rPr lang="de-DE" sz="1200" i="1" kern="1200" baseline="0" dirty="0" err="1" smtClean="0">
                <a:solidFill>
                  <a:schemeClr val="tx1"/>
                </a:solidFill>
                <a:effectLst/>
                <a:latin typeface="+mn-lt"/>
                <a:ea typeface="+mn-ea"/>
                <a:cs typeface="+mn-cs"/>
              </a:rPr>
              <a:t>Influencer:innen</a:t>
            </a:r>
            <a:r>
              <a:rPr lang="de-DE" sz="1200" i="1" kern="1200" baseline="0" dirty="0" smtClean="0">
                <a:solidFill>
                  <a:schemeClr val="tx1"/>
                </a:solidFill>
                <a:effectLst/>
                <a:latin typeface="+mn-lt"/>
                <a:ea typeface="+mn-ea"/>
                <a:cs typeface="+mn-cs"/>
              </a:rPr>
              <a:t>, die Werbung für ein Produkt machen, auch wenn sie selbst nicht einschätzen können, ob dieses Produkt wirklich gut ist. Und Typ C gehört zu den unseriösen bis hin zu kriminellen </a:t>
            </a:r>
            <a:r>
              <a:rPr lang="de-DE" sz="1200" i="1" kern="1200" baseline="0" dirty="0" err="1" smtClean="0">
                <a:solidFill>
                  <a:schemeClr val="tx1"/>
                </a:solidFill>
                <a:effectLst/>
                <a:latin typeface="+mn-lt"/>
                <a:ea typeface="+mn-ea"/>
                <a:cs typeface="+mn-cs"/>
              </a:rPr>
              <a:t>Finfluencer:innen</a:t>
            </a:r>
            <a:r>
              <a:rPr lang="de-DE" sz="1200" i="1"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Schauen wir uns die drei Typen einmal genauer an.“</a:t>
            </a:r>
            <a:endParaRPr lang="de-DE" sz="1200" i="1"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8414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smtClean="0">
                <a:solidFill>
                  <a:schemeClr val="tx1"/>
                </a:solidFill>
                <a:effectLst/>
                <a:latin typeface="+mn-lt"/>
                <a:ea typeface="+mn-ea"/>
                <a:cs typeface="+mn-cs"/>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smtClean="0">
                <a:solidFill>
                  <a:schemeClr val="tx1"/>
                </a:solidFill>
                <a:effectLst/>
                <a:latin typeface="+mn-lt"/>
                <a:ea typeface="+mn-ea"/>
                <a:cs typeface="+mn-cs"/>
              </a:rPr>
              <a:t>„</a:t>
            </a:r>
            <a:r>
              <a:rPr lang="de-DE" sz="1200" i="1" kern="1200" baseline="0" dirty="0" smtClean="0">
                <a:solidFill>
                  <a:schemeClr val="tx1"/>
                </a:solidFill>
                <a:effectLst/>
                <a:latin typeface="+mn-lt"/>
                <a:ea typeface="+mn-ea"/>
                <a:cs typeface="+mn-cs"/>
              </a:rPr>
              <a:t>Typ A steht für seriöse, glaubwürdige </a:t>
            </a:r>
            <a:r>
              <a:rPr lang="de-DE" sz="1200" i="1" kern="1200" baseline="0" dirty="0" err="1" smtClean="0">
                <a:solidFill>
                  <a:schemeClr val="tx1"/>
                </a:solidFill>
                <a:effectLst/>
                <a:latin typeface="+mn-lt"/>
                <a:ea typeface="+mn-ea"/>
                <a:cs typeface="+mn-cs"/>
              </a:rPr>
              <a:t>Finfluencer:innen</a:t>
            </a:r>
            <a:r>
              <a:rPr lang="de-DE" sz="1200" i="1" kern="1200" baseline="0" dirty="0" smtClean="0">
                <a:solidFill>
                  <a:schemeClr val="tx1"/>
                </a:solidFill>
                <a:effectLst/>
                <a:latin typeface="+mn-lt"/>
                <a:ea typeface="+mn-ea"/>
                <a:cs typeface="+mn-cs"/>
              </a:rPr>
              <a:t>. Ihre Finanz-Tipps basieren auf Kenntnissen, welche sie durch eine berufliche Ausbildung oder ein Studium sowie Berufstätigkeit im Finanzbereich erlernt und erweitert haben.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smtClean="0">
                <a:solidFill>
                  <a:schemeClr val="tx1"/>
                </a:solidFill>
                <a:effectLst/>
                <a:latin typeface="+mn-lt"/>
                <a:ea typeface="+mn-ea"/>
                <a:cs typeface="+mn-cs"/>
              </a:rPr>
              <a:t>Sie sind nicht nur </a:t>
            </a:r>
            <a:r>
              <a:rPr lang="de-DE" sz="1200" i="1" kern="1200" dirty="0" err="1" smtClean="0">
                <a:solidFill>
                  <a:schemeClr val="tx1"/>
                </a:solidFill>
                <a:effectLst/>
                <a:latin typeface="+mn-lt"/>
                <a:ea typeface="+mn-ea"/>
                <a:cs typeface="+mn-cs"/>
              </a:rPr>
              <a:t>Tipp-Geber:innen</a:t>
            </a:r>
            <a:r>
              <a:rPr lang="de-DE" sz="1200" i="1" kern="1200" dirty="0" smtClean="0">
                <a:solidFill>
                  <a:schemeClr val="tx1"/>
                </a:solidFill>
                <a:effectLst/>
                <a:latin typeface="+mn-lt"/>
                <a:ea typeface="+mn-ea"/>
                <a:cs typeface="+mn-cs"/>
              </a:rPr>
              <a:t>, sondern seriöse </a:t>
            </a:r>
            <a:r>
              <a:rPr lang="de-DE" sz="1200" i="1" kern="1200" dirty="0" err="1" smtClean="0">
                <a:solidFill>
                  <a:schemeClr val="tx1"/>
                </a:solidFill>
                <a:effectLst/>
                <a:latin typeface="+mn-lt"/>
                <a:ea typeface="+mn-ea"/>
                <a:cs typeface="+mn-cs"/>
              </a:rPr>
              <a:t>Finfluencer:innen</a:t>
            </a:r>
            <a:r>
              <a:rPr lang="de-DE" sz="1200" i="1" kern="1200" dirty="0" smtClean="0">
                <a:solidFill>
                  <a:schemeClr val="tx1"/>
                </a:solidFill>
                <a:effectLst/>
                <a:latin typeface="+mn-lt"/>
                <a:ea typeface="+mn-ea"/>
                <a:cs typeface="+mn-cs"/>
              </a:rPr>
              <a:t>, die finanzielle Sachverhalte oder Geldanlageformen erklären –</a:t>
            </a:r>
            <a:r>
              <a:rPr lang="de-DE" sz="1200" i="1" kern="1200" baseline="0" dirty="0" smtClean="0">
                <a:solidFill>
                  <a:schemeClr val="tx1"/>
                </a:solidFill>
                <a:effectLst/>
                <a:latin typeface="+mn-lt"/>
                <a:ea typeface="+mn-ea"/>
                <a:cs typeface="+mn-cs"/>
              </a:rPr>
              <a:t> im </a:t>
            </a:r>
            <a:r>
              <a:rPr lang="de-DE" sz="1200" i="1" kern="1200" dirty="0" smtClean="0">
                <a:solidFill>
                  <a:schemeClr val="tx1"/>
                </a:solidFill>
                <a:effectLst/>
                <a:latin typeface="+mn-lt"/>
                <a:ea typeface="+mn-ea"/>
                <a:cs typeface="+mn-cs"/>
              </a:rPr>
              <a:t>Unterschied zu (Anlage-)Tipps.</a:t>
            </a:r>
            <a:endParaRPr lang="de-DE" sz="1200" i="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Sie informieren hauptsächlich über allgemeine Themen: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Worauf sollte ich beim Vermögensaufbau achten? Wie habe ich meine Finanzen im Blick? Welche Versicherungen benötige ich? Mit welchen Investitionen kann ich für meine Rente vorsorgen?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Sie geben eher keine konkreten Aktientipps, und sie wollen kein Produkt verkaufen.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Sie können selbst Coaches sein und eigene kostenpflichtige Workshops anbieten. Sie können aber auch mit Werbepartnern arbeiten, für die sie auf ihren Plattformen Werbung machen und Provision erhalten. Das nennt man </a:t>
            </a:r>
            <a:r>
              <a:rPr lang="de-DE" sz="1200" i="1" kern="1200" baseline="0" dirty="0" err="1" smtClean="0">
                <a:solidFill>
                  <a:schemeClr val="tx1"/>
                </a:solidFill>
                <a:effectLst/>
                <a:latin typeface="+mn-lt"/>
                <a:ea typeface="+mn-ea"/>
                <a:cs typeface="+mn-cs"/>
              </a:rPr>
              <a:t>Affiliate</a:t>
            </a:r>
            <a:r>
              <a:rPr lang="de-DE" sz="1200" i="1" kern="1200" baseline="0" dirty="0" smtClean="0">
                <a:solidFill>
                  <a:schemeClr val="tx1"/>
                </a:solidFill>
                <a:effectLst/>
                <a:latin typeface="+mn-lt"/>
                <a:ea typeface="+mn-ea"/>
                <a:cs typeface="+mn-cs"/>
              </a:rPr>
              <a:t>-Marketing. </a:t>
            </a:r>
            <a:r>
              <a:rPr lang="de-DE" sz="1200" i="1" kern="1200" baseline="0" dirty="0" err="1" smtClean="0">
                <a:solidFill>
                  <a:schemeClr val="tx1"/>
                </a:solidFill>
                <a:effectLst/>
                <a:latin typeface="+mn-lt"/>
                <a:ea typeface="+mn-ea"/>
                <a:cs typeface="+mn-cs"/>
              </a:rPr>
              <a:t>Affiliate</a:t>
            </a:r>
            <a:r>
              <a:rPr lang="de-DE" sz="1200" i="1" kern="1200" baseline="0" dirty="0" smtClean="0">
                <a:solidFill>
                  <a:schemeClr val="tx1"/>
                </a:solidFill>
                <a:effectLst/>
                <a:latin typeface="+mn-lt"/>
                <a:ea typeface="+mn-ea"/>
                <a:cs typeface="+mn-cs"/>
              </a:rPr>
              <a:t>-Marketing ist durchaus legitim und dann seriös, wenn die Werbepartnerschaften offen dargelegt werden. Sie machen also transparent, wie sie sich finanzieren.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smtClean="0">
                <a:solidFill>
                  <a:schemeClr val="tx1"/>
                </a:solidFill>
                <a:effectLst/>
                <a:latin typeface="+mn-lt"/>
                <a:ea typeface="+mn-ea"/>
                <a:cs typeface="+mn-cs"/>
              </a:rPr>
              <a:t>Beispiele sind Finanztip.de; die </a:t>
            </a:r>
            <a:r>
              <a:rPr lang="de-DE" sz="1200" i="1" kern="1200" baseline="0" dirty="0" err="1" smtClean="0">
                <a:solidFill>
                  <a:schemeClr val="tx1"/>
                </a:solidFill>
                <a:effectLst/>
                <a:latin typeface="+mn-lt"/>
                <a:ea typeface="+mn-ea"/>
                <a:cs typeface="+mn-cs"/>
              </a:rPr>
              <a:t>Geldin</a:t>
            </a:r>
            <a:r>
              <a:rPr lang="de-DE" sz="1200" i="1" kern="1200" baseline="0" dirty="0" smtClean="0">
                <a:solidFill>
                  <a:schemeClr val="tx1"/>
                </a:solidFill>
                <a:effectLst/>
                <a:latin typeface="+mn-lt"/>
                <a:ea typeface="+mn-ea"/>
                <a:cs typeface="+mn-cs"/>
              </a:rPr>
              <a:t> von </a:t>
            </a:r>
            <a:r>
              <a:rPr lang="de-DE" sz="1200" i="1" kern="1200" baseline="0" dirty="0" err="1" smtClean="0">
                <a:solidFill>
                  <a:schemeClr val="tx1"/>
                </a:solidFill>
                <a:effectLst/>
                <a:latin typeface="+mn-lt"/>
                <a:ea typeface="+mn-ea"/>
                <a:cs typeface="+mn-cs"/>
              </a:rPr>
              <a:t>wiso.finanzen</a:t>
            </a:r>
            <a:r>
              <a:rPr lang="de-DE" sz="1200" i="1" kern="1200" baseline="0" dirty="0" smtClean="0">
                <a:solidFill>
                  <a:schemeClr val="tx1"/>
                </a:solidFill>
                <a:effectLst/>
                <a:latin typeface="+mn-lt"/>
                <a:ea typeface="+mn-ea"/>
                <a:cs typeface="+mn-cs"/>
              </a:rPr>
              <a:t> und die Verbraucherzentrale, Beispiel VZ Hamburg, mit ihren Vorträgen zu Geldanlagen.“</a:t>
            </a:r>
            <a:endParaRPr lang="de-DE" sz="1200" i="1"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082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6431179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5"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Bildplatzhalter 28"/>
          <p:cNvSpPr>
            <a:spLocks noGrp="1"/>
          </p:cNvSpPr>
          <p:nvPr>
            <p:ph type="pic" sz="quarter" idx="14" hasCustomPrompt="1"/>
          </p:nvPr>
        </p:nvSpPr>
        <p:spPr>
          <a:xfrm>
            <a:off x="0" y="0"/>
            <a:ext cx="9150350" cy="6854825"/>
          </a:xfrm>
          <a:prstGeom prst="rect">
            <a:avLst/>
          </a:prstGeom>
        </p:spPr>
        <p:txBody>
          <a:bodyPr vert="horz" anchor="ctr">
            <a:noAutofit/>
          </a:bodyPr>
          <a:lstStyle>
            <a:lvl1pPr algn="ctr">
              <a:defRPr b="0" cap="none" baseline="0">
                <a:solidFill>
                  <a:schemeClr val="bg2"/>
                </a:solidFill>
              </a:defRPr>
            </a:lvl1pPr>
          </a:lstStyle>
          <a:p>
            <a:pPr lvl="0"/>
            <a:r>
              <a:rPr lang="de-DE" noProof="0" dirty="0" smtClean="0"/>
              <a:t>Bild durch Klicken auf Symbol hinzufügen</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endParaRPr lang="de-DE" noProof="0" dirty="0" smtClean="0"/>
          </a:p>
        </p:txBody>
      </p:sp>
      <p:sp>
        <p:nvSpPr>
          <p:cNvPr id="8" name="Textplatzhalter 32"/>
          <p:cNvSpPr>
            <a:spLocks noGrp="1"/>
          </p:cNvSpPr>
          <p:nvPr>
            <p:ph type="body" sz="quarter" idx="15" hasCustomPrompt="1"/>
          </p:nvPr>
        </p:nvSpPr>
        <p:spPr>
          <a:xfrm>
            <a:off x="0" y="4267200"/>
            <a:ext cx="9144000" cy="2590800"/>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9" name="ClipArt-Platzhalter 34"/>
          <p:cNvSpPr>
            <a:spLocks noGrp="1"/>
          </p:cNvSpPr>
          <p:nvPr>
            <p:ph type="clipArt" sz="quarter" idx="17" hasCustomPrompt="1"/>
          </p:nvPr>
        </p:nvSpPr>
        <p:spPr>
          <a:xfrm>
            <a:off x="6624000" y="3824287"/>
            <a:ext cx="2520000" cy="9324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
        <p:nvSpPr>
          <p:cNvPr id="2" name="Titel 1"/>
          <p:cNvSpPr>
            <a:spLocks noGrp="1"/>
          </p:cNvSpPr>
          <p:nvPr>
            <p:ph type="ctrTitle" hasCustomPrompt="1"/>
          </p:nvPr>
        </p:nvSpPr>
        <p:spPr>
          <a:xfrm>
            <a:off x="395288" y="4835838"/>
            <a:ext cx="6048000" cy="923330"/>
          </a:xfrm>
        </p:spPr>
        <p:txBody>
          <a:bodyPr/>
          <a:lstStyle>
            <a:lvl1pPr algn="l">
              <a:defRPr>
                <a:solidFill>
                  <a:schemeClr val="bg1"/>
                </a:solidFill>
              </a:defRPr>
            </a:lvl1pPr>
          </a:lstStyle>
          <a:p>
            <a:r>
              <a:rPr lang="de-DE" dirty="0" err="1" smtClean="0"/>
              <a:t>PräsentationsTitel</a:t>
            </a:r>
            <a:r>
              <a:rPr lang="de-DE" dirty="0" smtClean="0"/>
              <a:t> durch Klicken bearbeiten</a:t>
            </a:r>
            <a:endParaRPr lang="de-DE" dirty="0"/>
          </a:p>
        </p:txBody>
      </p:sp>
      <p:sp>
        <p:nvSpPr>
          <p:cNvPr id="3" name="Untertitel 2"/>
          <p:cNvSpPr>
            <a:spLocks noGrp="1"/>
          </p:cNvSpPr>
          <p:nvPr>
            <p:ph type="subTitle" idx="1" hasCustomPrompt="1"/>
          </p:nvPr>
        </p:nvSpPr>
        <p:spPr>
          <a:xfrm>
            <a:off x="395288" y="5817566"/>
            <a:ext cx="6048000" cy="270843"/>
          </a:xfrm>
        </p:spPr>
        <p:txBody>
          <a:bodyPr anchor="t"/>
          <a:lstStyle>
            <a:lvl1pPr marL="0" indent="0" algn="l">
              <a:spcAft>
                <a:spcPts val="0"/>
              </a:spcAft>
              <a:buNone/>
              <a:defRPr lang="de-DE" sz="1600" b="0" kern="1200" cap="none" baseline="0" dirty="0">
                <a:solidFill>
                  <a:schemeClr val="bg1"/>
                </a:solidFill>
                <a:latin typeface="Arial" pitchFamily="34" charset="0"/>
                <a:ea typeface="MS PGothic" pitchFamily="34" charset="-128"/>
                <a:cs typeface="ＭＳ Ｐゴシック"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Subline durch Klicken bearbeiten</a:t>
            </a:r>
            <a:endParaRPr lang="de-DE" dirty="0"/>
          </a:p>
        </p:txBody>
      </p:sp>
      <p:sp>
        <p:nvSpPr>
          <p:cNvPr id="4" name="Datumsplatzhalter 3"/>
          <p:cNvSpPr>
            <a:spLocks noGrp="1"/>
          </p:cNvSpPr>
          <p:nvPr>
            <p:ph type="dt" sz="half" idx="10"/>
          </p:nvPr>
        </p:nvSpPr>
        <p:spPr>
          <a:xfrm>
            <a:off x="7720781" y="6516000"/>
            <a:ext cx="1024757" cy="138499"/>
          </a:xfrm>
        </p:spPr>
        <p:txBody>
          <a:bodyPr/>
          <a:lstStyle>
            <a:lvl1pPr>
              <a:defRPr>
                <a:solidFill>
                  <a:schemeClr val="bg1"/>
                </a:solidFill>
              </a:defRPr>
            </a:lvl1pPr>
          </a:lstStyle>
          <a:p>
            <a:r>
              <a:rPr lang="de-DE" smtClean="0"/>
              <a:t>25. November 2022</a:t>
            </a:r>
            <a:endParaRPr lang="de-DE" dirty="0"/>
          </a:p>
        </p:txBody>
      </p:sp>
      <p:sp>
        <p:nvSpPr>
          <p:cNvPr id="5" name="Fußzeilenplatzhalter 4"/>
          <p:cNvSpPr>
            <a:spLocks noGrp="1"/>
          </p:cNvSpPr>
          <p:nvPr>
            <p:ph type="ftr" sz="quarter" idx="11"/>
          </p:nvPr>
        </p:nvSpPr>
        <p:spPr>
          <a:xfrm>
            <a:off x="396000" y="6516000"/>
            <a:ext cx="5886000" cy="138499"/>
          </a:xfrm>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Tree>
    <p:extLst>
      <p:ext uri="{BB962C8B-B14F-4D97-AF65-F5344CB8AC3E}">
        <p14:creationId xmlns:p14="http://schemas.microsoft.com/office/powerpoint/2010/main" val="25005378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 Bild">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3923841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7"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Bildplatzhalter 28"/>
          <p:cNvSpPr>
            <a:spLocks noGrp="1"/>
          </p:cNvSpPr>
          <p:nvPr>
            <p:ph type="pic" sz="quarter" idx="14" hasCustomPrompt="1"/>
          </p:nvPr>
        </p:nvSpPr>
        <p:spPr>
          <a:xfrm>
            <a:off x="0" y="1304925"/>
            <a:ext cx="9150350" cy="5549900"/>
          </a:xfrm>
          <a:prstGeom prst="rect">
            <a:avLst/>
          </a:prstGeom>
        </p:spPr>
        <p:txBody>
          <a:bodyPr vert="horz" anchor="ctr">
            <a:noAutofit/>
          </a:bodyPr>
          <a:lstStyle>
            <a:lvl1pPr algn="ctr">
              <a:defRPr b="0" cap="none" baseline="0">
                <a:solidFill>
                  <a:schemeClr val="bg2"/>
                </a:solidFill>
              </a:defRPr>
            </a:lvl1pPr>
          </a:lstStyle>
          <a:p>
            <a:pPr lvl="0"/>
            <a:r>
              <a:rPr lang="de-DE" noProof="0" dirty="0" smtClean="0"/>
              <a:t>Bild durch Klicken auf Symbol hinzufügen</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endParaRPr lang="de-DE" noProof="0" dirty="0" smtClean="0"/>
          </a:p>
        </p:txBody>
      </p:sp>
      <p:sp>
        <p:nvSpPr>
          <p:cNvPr id="11"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396000" y="632081"/>
            <a:ext cx="8349538" cy="461665"/>
          </a:xfrm>
        </p:spPr>
        <p:txBody>
          <a:bodyPr/>
          <a:lstStyle>
            <a:lvl1pPr>
              <a:defRPr/>
            </a:lvl1pPr>
          </a:lstStyle>
          <a:p>
            <a:r>
              <a:rPr lang="de-DE" dirty="0" smtClean="0"/>
              <a:t>Titel durch Klicken bearbeiten</a:t>
            </a:r>
            <a:endParaRPr lang="de-DE" dirty="0"/>
          </a:p>
        </p:txBody>
      </p:sp>
      <p:sp>
        <p:nvSpPr>
          <p:cNvPr id="4" name="Datumsplatzhalter 3"/>
          <p:cNvSpPr>
            <a:spLocks noGrp="1"/>
          </p:cNvSpPr>
          <p:nvPr>
            <p:ph type="dt" sz="half" idx="10"/>
          </p:nvPr>
        </p:nvSpPr>
        <p:spPr>
          <a:xfrm>
            <a:off x="6282000" y="6514952"/>
            <a:ext cx="1036799" cy="138499"/>
          </a:xfrm>
        </p:spPr>
        <p:txBody>
          <a:bodyPr/>
          <a:lstStyle>
            <a:lvl1pPr>
              <a:defRPr>
                <a:solidFill>
                  <a:schemeClr val="bg1"/>
                </a:solidFill>
              </a:defRPr>
            </a:lvl1pPr>
          </a:lstStyle>
          <a:p>
            <a:r>
              <a:rPr lang="de-DE" smtClean="0"/>
              <a:t>25. November 2022</a:t>
            </a:r>
            <a:endParaRPr lang="de-DE" dirty="0"/>
          </a:p>
        </p:txBody>
      </p:sp>
      <p:sp>
        <p:nvSpPr>
          <p:cNvPr id="5" name="Fußzeilenplatzhalter 4"/>
          <p:cNvSpPr>
            <a:spLocks noGrp="1"/>
          </p:cNvSpPr>
          <p:nvPr>
            <p:ph type="ftr" sz="quarter" idx="11"/>
          </p:nvPr>
        </p:nvSpPr>
        <p:spPr>
          <a:xfrm>
            <a:off x="396000" y="6514952"/>
            <a:ext cx="5886000" cy="138499"/>
          </a:xfrm>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12"/>
          </p:nvPr>
        </p:nvSpPr>
        <p:spPr>
          <a:xfrm>
            <a:off x="7318800" y="6514952"/>
            <a:ext cx="380400" cy="138499"/>
          </a:xfrm>
        </p:spPr>
        <p:txBody>
          <a:bodyPr/>
          <a:lstStyle>
            <a:lvl1pPr>
              <a:defRPr>
                <a:solidFill>
                  <a:schemeClr val="bg1"/>
                </a:solidFill>
              </a:defRPr>
            </a:lvl1pPr>
          </a:lstStyle>
          <a:p>
            <a:fld id="{D8777AF0-6F9E-4FA1-95B5-C7A94C1869B6}" type="slidenum">
              <a:rPr lang="de-DE" smtClean="0"/>
              <a:pPr/>
              <a:t>‹Nr.›</a:t>
            </a:fld>
            <a:endParaRPr lang="de-DE" dirty="0"/>
          </a:p>
        </p:txBody>
      </p:sp>
      <p:sp>
        <p:nvSpPr>
          <p:cNvPr id="13"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8912573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Farbe ">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3920862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1"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Textplatzhalter 32"/>
          <p:cNvSpPr>
            <a:spLocks noGrp="1"/>
          </p:cNvSpPr>
          <p:nvPr>
            <p:ph type="body" sz="quarter" idx="19" hasCustomPrompt="1"/>
          </p:nvPr>
        </p:nvSpPr>
        <p:spPr>
          <a:xfrm>
            <a:off x="0" y="1"/>
            <a:ext cx="9144000" cy="6391274"/>
          </a:xfrm>
          <a:prstGeom prst="rect">
            <a:avLst/>
          </a:prstGeom>
          <a:solidFill>
            <a:schemeClr val="accent1"/>
          </a:solidFill>
        </p:spPr>
        <p:txBody>
          <a:bodyPr vert="horz"/>
          <a:lstStyle>
            <a:lvl1pPr>
              <a:defRPr b="0" i="0">
                <a:latin typeface="Arial"/>
              </a:defRPr>
            </a:lvl1pPr>
          </a:lstStyle>
          <a:p>
            <a:pPr lvl="0"/>
            <a:r>
              <a:rPr lang="de-DE" dirty="0" smtClean="0"/>
              <a:t> </a:t>
            </a:r>
          </a:p>
        </p:txBody>
      </p:sp>
      <p:sp>
        <p:nvSpPr>
          <p:cNvPr id="11"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4" name="Datumsplatzhalter 3"/>
          <p:cNvSpPr>
            <a:spLocks noGrp="1"/>
          </p:cNvSpPr>
          <p:nvPr>
            <p:ph type="dt" sz="half" idx="10"/>
          </p:nvPr>
        </p:nvSpPr>
        <p:spPr>
          <a:xfrm>
            <a:off x="6282000" y="6514952"/>
            <a:ext cx="1036799" cy="138499"/>
          </a:xfrm>
        </p:spPr>
        <p:txBody>
          <a:bodyPr/>
          <a:lstStyle>
            <a:lvl1pPr>
              <a:defRPr>
                <a:solidFill>
                  <a:schemeClr val="bg1"/>
                </a:solidFill>
              </a:defRPr>
            </a:lvl1pPr>
          </a:lstStyle>
          <a:p>
            <a:r>
              <a:rPr lang="de-DE" smtClean="0"/>
              <a:t>25. November 2022</a:t>
            </a:r>
            <a:endParaRPr lang="de-DE" dirty="0"/>
          </a:p>
        </p:txBody>
      </p:sp>
      <p:sp>
        <p:nvSpPr>
          <p:cNvPr id="5" name="Fußzeilenplatzhalter 4"/>
          <p:cNvSpPr>
            <a:spLocks noGrp="1"/>
          </p:cNvSpPr>
          <p:nvPr>
            <p:ph type="ftr" sz="quarter" idx="11"/>
          </p:nvPr>
        </p:nvSpPr>
        <p:spPr>
          <a:xfrm>
            <a:off x="396000" y="6514952"/>
            <a:ext cx="5886000" cy="138499"/>
          </a:xfrm>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12"/>
          </p:nvPr>
        </p:nvSpPr>
        <p:spPr>
          <a:xfrm>
            <a:off x="7318800" y="6514952"/>
            <a:ext cx="380400" cy="138499"/>
          </a:xfrm>
        </p:spPr>
        <p:txBody>
          <a:bodyPr/>
          <a:lstStyle>
            <a:lvl1pPr>
              <a:defRPr>
                <a:solidFill>
                  <a:schemeClr val="bg1"/>
                </a:solidFill>
              </a:defRPr>
            </a:lvl1pPr>
          </a:lstStyle>
          <a:p>
            <a:fld id="{D8777AF0-6F9E-4FA1-95B5-C7A94C1869B6}" type="slidenum">
              <a:rPr lang="de-DE" smtClean="0"/>
              <a:pPr/>
              <a:t>‹Nr.›</a:t>
            </a:fld>
            <a:endParaRPr lang="de-DE" dirty="0"/>
          </a:p>
        </p:txBody>
      </p:sp>
      <p:sp>
        <p:nvSpPr>
          <p:cNvPr id="2" name="Titel 1"/>
          <p:cNvSpPr>
            <a:spLocks noGrp="1"/>
          </p:cNvSpPr>
          <p:nvPr>
            <p:ph type="title" hasCustomPrompt="1"/>
          </p:nvPr>
        </p:nvSpPr>
        <p:spPr>
          <a:xfrm>
            <a:off x="396000" y="2981665"/>
            <a:ext cx="7308000" cy="461665"/>
          </a:xfrm>
        </p:spPr>
        <p:txBody>
          <a:bodyPr anchor="ctr"/>
          <a:lstStyle>
            <a:lvl1pPr>
              <a:defRPr>
                <a:solidFill>
                  <a:schemeClr val="bg1"/>
                </a:solidFill>
              </a:defRPr>
            </a:lvl1pPr>
          </a:lstStyle>
          <a:p>
            <a:r>
              <a:rPr lang="de-DE" dirty="0" smtClean="0"/>
              <a:t>Titel durch Klicken bearbeiten</a:t>
            </a:r>
            <a:endParaRPr lang="de-DE" dirty="0"/>
          </a:p>
        </p:txBody>
      </p:sp>
      <p:sp>
        <p:nvSpPr>
          <p:cNvPr id="14"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9362347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32824302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735"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396000" y="632081"/>
            <a:ext cx="8349538"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396000" y="1243965"/>
            <a:ext cx="8349538" cy="4712335"/>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25. November 2022</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0224738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zwei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9857580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759"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396000" y="632081"/>
            <a:ext cx="8349538"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396000" y="1243965"/>
            <a:ext cx="4071225" cy="4712335"/>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25. November 2022</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2" name="Inhaltsplatzhalter 11"/>
          <p:cNvSpPr>
            <a:spLocks noGrp="1"/>
          </p:cNvSpPr>
          <p:nvPr>
            <p:ph sz="quarter" idx="19" hasCustomPrompt="1"/>
          </p:nvPr>
        </p:nvSpPr>
        <p:spPr>
          <a:xfrm>
            <a:off x="4681538" y="1243965"/>
            <a:ext cx="4064000" cy="4712335"/>
          </a:xfrm>
        </p:spPr>
        <p:txBody>
          <a:bodyPr/>
          <a:lstStyle>
            <a:lvl1pPr>
              <a:defRPr/>
            </a:lvl1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40614677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Grafik, zwei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1640080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783"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396000" y="632081"/>
            <a:ext cx="8349538"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396000" y="1243965"/>
            <a:ext cx="4071225" cy="4712335"/>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25. November 2022</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4" name="Inhaltsplatzhalter 13"/>
          <p:cNvSpPr>
            <a:spLocks noGrp="1"/>
          </p:cNvSpPr>
          <p:nvPr>
            <p:ph sz="quarter" idx="19" hasCustomPrompt="1"/>
          </p:nvPr>
        </p:nvSpPr>
        <p:spPr>
          <a:xfrm>
            <a:off x="4681538" y="1247776"/>
            <a:ext cx="4064000" cy="4708524"/>
          </a:xfrm>
        </p:spPr>
        <p:txBody>
          <a:bodyPr anchor="ctr">
            <a:noAutofit/>
          </a:bodyPr>
          <a:lstStyle>
            <a:lvl1pPr algn="ctr">
              <a:defRPr b="0" cap="none" baseline="0">
                <a:solidFill>
                  <a:schemeClr val="bg2"/>
                </a:solidFill>
              </a:defRPr>
            </a:lvl1pPr>
          </a:lstStyle>
          <a:p>
            <a:pPr lvl="0"/>
            <a:r>
              <a:rPr lang="de-DE" dirty="0" smtClean="0"/>
              <a:t>Bild oder Grafik durch Klicken auf das entsprechende Symbol einfügen</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endParaRPr lang="de-DE" dirty="0"/>
          </a:p>
        </p:txBody>
      </p:sp>
      <p:sp>
        <p:nvSpPr>
          <p:cNvPr id="11"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4514085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o + Headline">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36047461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805"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8"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
        <p:nvSpPr>
          <p:cNvPr id="2" name="Titel 1"/>
          <p:cNvSpPr>
            <a:spLocks noGrp="1"/>
          </p:cNvSpPr>
          <p:nvPr>
            <p:ph type="title" hasCustomPrompt="1"/>
          </p:nvPr>
        </p:nvSpPr>
        <p:spPr>
          <a:xfrm>
            <a:off x="396000" y="632081"/>
            <a:ext cx="8349538" cy="461665"/>
          </a:xfrm>
        </p:spPr>
        <p:txBody>
          <a:bodyPr/>
          <a:lstStyle>
            <a:lvl1pPr>
              <a:defRPr baseline="0"/>
            </a:lvl1pPr>
          </a:lstStyle>
          <a:p>
            <a:r>
              <a:rPr lang="de-DE" dirty="0" smtClean="0"/>
              <a:t>Titel durch Klicken bearbeiten</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25. November 2022</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Tree>
    <p:extLst>
      <p:ext uri="{BB962C8B-B14F-4D97-AF65-F5344CB8AC3E}">
        <p14:creationId xmlns:p14="http://schemas.microsoft.com/office/powerpoint/2010/main" val="26389980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15118714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831"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Textplatzhalter 32"/>
          <p:cNvSpPr>
            <a:spLocks noGrp="1"/>
          </p:cNvSpPr>
          <p:nvPr>
            <p:ph type="body" sz="quarter" idx="18" hasCustomPrompt="1"/>
          </p:nvPr>
        </p:nvSpPr>
        <p:spPr>
          <a:xfrm>
            <a:off x="0" y="0"/>
            <a:ext cx="9144000" cy="4267199"/>
          </a:xfrm>
          <a:prstGeom prst="rect">
            <a:avLst/>
          </a:prstGeom>
          <a:solidFill>
            <a:schemeClr val="accent1"/>
          </a:solidFill>
        </p:spPr>
        <p:txBody>
          <a:bodyPr vert="horz"/>
          <a:lstStyle>
            <a:lvl1pPr>
              <a:defRPr b="0" i="0">
                <a:latin typeface="Arial"/>
              </a:defRPr>
            </a:lvl1pPr>
          </a:lstStyle>
          <a:p>
            <a:pPr lvl="0"/>
            <a:r>
              <a:rPr lang="de-DE" dirty="0" smtClean="0"/>
              <a:t> </a:t>
            </a:r>
          </a:p>
        </p:txBody>
      </p:sp>
      <p:sp>
        <p:nvSpPr>
          <p:cNvPr id="10" name="Textplatzhalter 32"/>
          <p:cNvSpPr>
            <a:spLocks noGrp="1"/>
          </p:cNvSpPr>
          <p:nvPr>
            <p:ph type="body" sz="quarter" idx="15" hasCustomPrompt="1"/>
          </p:nvPr>
        </p:nvSpPr>
        <p:spPr>
          <a:xfrm>
            <a:off x="0" y="4267200"/>
            <a:ext cx="9144000" cy="2590800"/>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3" name="Inhaltsplatzhalter 2"/>
          <p:cNvSpPr>
            <a:spLocks noGrp="1"/>
          </p:cNvSpPr>
          <p:nvPr>
            <p:ph idx="1" hasCustomPrompt="1"/>
          </p:nvPr>
        </p:nvSpPr>
        <p:spPr>
          <a:xfrm>
            <a:off x="396000" y="4795067"/>
            <a:ext cx="6048000" cy="236988"/>
          </a:xfrm>
        </p:spPr>
        <p:txBody>
          <a:bodyPr/>
          <a:lstStyle>
            <a:lvl1pPr>
              <a:defRPr sz="1400" b="0" cap="none" baseline="0">
                <a:solidFill>
                  <a:schemeClr val="bg1"/>
                </a:solidFill>
              </a:defRPr>
            </a:lvl1pPr>
            <a:lvl2pPr>
              <a:defRPr baseline="0"/>
            </a:lvl2pPr>
            <a:lvl3pPr>
              <a:defRPr baseline="0"/>
            </a:lvl3pPr>
            <a:lvl4pPr>
              <a:defRPr/>
            </a:lvl4pPr>
            <a:lvl5pPr>
              <a:defRPr baseline="0"/>
            </a:lvl5pPr>
          </a:lstStyle>
          <a:p>
            <a:pPr lvl="0"/>
            <a:r>
              <a:rPr lang="de-DE" dirty="0" smtClean="0"/>
              <a:t>Informationen bearbeiten</a:t>
            </a:r>
          </a:p>
        </p:txBody>
      </p:sp>
      <p:sp>
        <p:nvSpPr>
          <p:cNvPr id="4" name="Datumsplatzhalter 3"/>
          <p:cNvSpPr>
            <a:spLocks noGrp="1"/>
          </p:cNvSpPr>
          <p:nvPr>
            <p:ph type="dt" sz="half" idx="10"/>
          </p:nvPr>
        </p:nvSpPr>
        <p:spPr>
          <a:xfrm>
            <a:off x="7720781" y="6516000"/>
            <a:ext cx="1024757" cy="138499"/>
          </a:xfrm>
        </p:spPr>
        <p:txBody>
          <a:bodyPr/>
          <a:lstStyle>
            <a:lvl1pPr>
              <a:defRPr>
                <a:solidFill>
                  <a:schemeClr val="bg1"/>
                </a:solidFill>
              </a:defRPr>
            </a:lvl1pPr>
          </a:lstStyle>
          <a:p>
            <a:r>
              <a:rPr lang="de-DE" smtClean="0"/>
              <a:t>25. November 2022</a:t>
            </a:r>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dirty="0" smtClean="0"/>
              <a:t>Stand: 25. Januar 2024, </a:t>
            </a:r>
            <a:r>
              <a:rPr lang="de-DE" dirty="0" smtClean="0"/>
              <a:t>Verbraucherzentrale Bundesverband e.V.</a:t>
            </a:r>
            <a:endParaRPr lang="de-DE" dirty="0"/>
          </a:p>
        </p:txBody>
      </p:sp>
      <p:sp>
        <p:nvSpPr>
          <p:cNvPr id="2" name="Titel 1"/>
          <p:cNvSpPr>
            <a:spLocks noGrp="1"/>
          </p:cNvSpPr>
          <p:nvPr>
            <p:ph type="title" hasCustomPrompt="1"/>
          </p:nvPr>
        </p:nvSpPr>
        <p:spPr>
          <a:xfrm>
            <a:off x="396000" y="4485275"/>
            <a:ext cx="6048000" cy="215444"/>
          </a:xfrm>
        </p:spPr>
        <p:txBody>
          <a:bodyPr/>
          <a:lstStyle>
            <a:lvl1pPr>
              <a:defRPr sz="1400" cap="none" baseline="0">
                <a:solidFill>
                  <a:schemeClr val="bg1"/>
                </a:solidFill>
              </a:defRPr>
            </a:lvl1pPr>
          </a:lstStyle>
          <a:p>
            <a:r>
              <a:rPr lang="de-DE" dirty="0" smtClean="0"/>
              <a:t>Titel durch Klicken bearbeiten</a:t>
            </a:r>
            <a:endParaRPr lang="de-DE" dirty="0"/>
          </a:p>
        </p:txBody>
      </p:sp>
      <p:sp>
        <p:nvSpPr>
          <p:cNvPr id="12" name="ClipArt-Platzhalter 34"/>
          <p:cNvSpPr>
            <a:spLocks noGrp="1"/>
          </p:cNvSpPr>
          <p:nvPr>
            <p:ph type="clipArt" sz="quarter" idx="17" hasCustomPrompt="1"/>
          </p:nvPr>
        </p:nvSpPr>
        <p:spPr>
          <a:xfrm>
            <a:off x="6624000" y="3824287"/>
            <a:ext cx="2520000" cy="9324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428161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11"/>
            </p:custDataLst>
            <p:extLst>
              <p:ext uri="{D42A27DB-BD31-4B8C-83A1-F6EECF244321}">
                <p14:modId xmlns:p14="http://schemas.microsoft.com/office/powerpoint/2010/main" val="38075309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4" name="think-cell Folie" r:id="rId12" imgW="270" imgH="270" progId="TCLayout.ActiveDocument.1">
                  <p:embed/>
                </p:oleObj>
              </mc:Choice>
              <mc:Fallback>
                <p:oleObj name="think-cell Folie" r:id="rId12" imgW="270" imgH="270" progId="TCLayout.ActiveDocument.1">
                  <p:embed/>
                  <p:pic>
                    <p:nvPicPr>
                      <p:cNvPr id="0" name=""/>
                      <p:cNvPicPr/>
                      <p:nvPr/>
                    </p:nvPicPr>
                    <p:blipFill>
                      <a:blip r:embed="rId13"/>
                      <a:stretch>
                        <a:fillRect/>
                      </a:stretch>
                    </p:blipFill>
                    <p:spPr>
                      <a:xfrm>
                        <a:off x="1588" y="1588"/>
                        <a:ext cx="1587" cy="1587"/>
                      </a:xfrm>
                      <a:prstGeom prst="rect">
                        <a:avLst/>
                      </a:prstGeom>
                    </p:spPr>
                  </p:pic>
                </p:oleObj>
              </mc:Fallback>
            </mc:AlternateContent>
          </a:graphicData>
        </a:graphic>
      </p:graphicFrame>
      <p:sp>
        <p:nvSpPr>
          <p:cNvPr id="2" name="Titelplatzhalter 1"/>
          <p:cNvSpPr>
            <a:spLocks noGrp="1"/>
          </p:cNvSpPr>
          <p:nvPr>
            <p:ph type="title"/>
          </p:nvPr>
        </p:nvSpPr>
        <p:spPr>
          <a:xfrm>
            <a:off x="396000" y="632081"/>
            <a:ext cx="8349538" cy="461665"/>
          </a:xfrm>
          <a:prstGeom prst="rect">
            <a:avLst/>
          </a:prstGeom>
        </p:spPr>
        <p:txBody>
          <a:bodyPr vert="horz" wrap="square" lIns="0" tIns="0" rIns="0" bIns="0" rtlCol="0" anchor="b">
            <a:spAutoFit/>
          </a:bodyPr>
          <a:lstStyle/>
          <a:p>
            <a:r>
              <a:rPr lang="de-DE" dirty="0" smtClean="0"/>
              <a:t>Titel durch Klicken bearbeiten</a:t>
            </a:r>
            <a:endParaRPr lang="de-DE" dirty="0"/>
          </a:p>
        </p:txBody>
      </p:sp>
      <p:sp>
        <p:nvSpPr>
          <p:cNvPr id="3" name="Textplatzhalter 2"/>
          <p:cNvSpPr>
            <a:spLocks noGrp="1"/>
          </p:cNvSpPr>
          <p:nvPr>
            <p:ph type="body" idx="1"/>
          </p:nvPr>
        </p:nvSpPr>
        <p:spPr>
          <a:xfrm>
            <a:off x="396000" y="1243965"/>
            <a:ext cx="8349538" cy="1831271"/>
          </a:xfrm>
          <a:prstGeom prst="rect">
            <a:avLst/>
          </a:prstGeom>
        </p:spPr>
        <p:txBody>
          <a:bodyPr vert="horz" wrap="square" lIns="0" tIns="0" rIns="0" bIns="0" rtlCol="0">
            <a:spAutoFit/>
          </a:body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6281738" y="6516000"/>
            <a:ext cx="1037061" cy="138499"/>
          </a:xfrm>
          <a:prstGeom prst="rect">
            <a:avLst/>
          </a:prstGeom>
        </p:spPr>
        <p:txBody>
          <a:bodyPr vert="horz" wrap="square" lIns="0" tIns="0" rIns="0" bIns="0" rtlCol="0" anchor="ctr">
            <a:spAutoFit/>
          </a:bodyPr>
          <a:lstStyle>
            <a:lvl1pPr algn="r">
              <a:defRPr sz="900">
                <a:solidFill>
                  <a:schemeClr val="tx1">
                    <a:tint val="75000"/>
                  </a:schemeClr>
                </a:solidFill>
                <a:latin typeface="Arial" panose="020B0604020202020204" pitchFamily="34" charset="0"/>
                <a:cs typeface="Arial" panose="020B0604020202020204" pitchFamily="34" charset="0"/>
              </a:defRPr>
            </a:lvl1pPr>
          </a:lstStyle>
          <a:p>
            <a:r>
              <a:rPr lang="de-DE" smtClean="0"/>
              <a:t>25. November 2022</a:t>
            </a:r>
            <a:endParaRPr lang="de-DE" dirty="0"/>
          </a:p>
        </p:txBody>
      </p:sp>
      <p:sp>
        <p:nvSpPr>
          <p:cNvPr id="5" name="Fußzeilenplatzhalter 4"/>
          <p:cNvSpPr>
            <a:spLocks noGrp="1"/>
          </p:cNvSpPr>
          <p:nvPr>
            <p:ph type="ftr" sz="quarter" idx="3"/>
          </p:nvPr>
        </p:nvSpPr>
        <p:spPr>
          <a:xfrm>
            <a:off x="396000" y="6516000"/>
            <a:ext cx="5885738" cy="138499"/>
          </a:xfrm>
          <a:prstGeom prst="rect">
            <a:avLst/>
          </a:prstGeom>
        </p:spPr>
        <p:txBody>
          <a:bodyPr vert="horz" wrap="square" lIns="0" tIns="0" rIns="0" bIns="0" rtlCol="0" anchor="ctr">
            <a:spAutoFit/>
          </a:bodyP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de-DE" dirty="0" smtClean="0"/>
              <a:t>Stand: 25. Januar 2024, </a:t>
            </a:r>
            <a:r>
              <a:rPr lang="de-DE" dirty="0" smtClean="0"/>
              <a:t>Verbraucherzentrale Bundesverband e.V.</a:t>
            </a:r>
            <a:endParaRPr lang="de-DE" dirty="0"/>
          </a:p>
        </p:txBody>
      </p:sp>
      <p:sp>
        <p:nvSpPr>
          <p:cNvPr id="6" name="Foliennummernplatzhalter 5"/>
          <p:cNvSpPr>
            <a:spLocks noGrp="1"/>
          </p:cNvSpPr>
          <p:nvPr>
            <p:ph type="sldNum" sz="quarter" idx="4"/>
          </p:nvPr>
        </p:nvSpPr>
        <p:spPr>
          <a:xfrm>
            <a:off x="7318800" y="6516000"/>
            <a:ext cx="380400" cy="138499"/>
          </a:xfrm>
          <a:prstGeom prst="rect">
            <a:avLst/>
          </a:prstGeom>
        </p:spPr>
        <p:txBody>
          <a:bodyPr vert="horz" wrap="square" lIns="0" tIns="0" rIns="0" bIns="0" rtlCol="0" anchor="ctr">
            <a:spAutoFit/>
          </a:bodyP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D8777AF0-6F9E-4FA1-95B5-C7A94C1869B6}" type="slidenum">
              <a:rPr lang="de-DE" smtClean="0"/>
              <a:pPr/>
              <a:t>‹Nr.›</a:t>
            </a:fld>
            <a:endParaRPr lang="de-DE" dirty="0"/>
          </a:p>
        </p:txBody>
      </p:sp>
    </p:spTree>
    <p:extLst>
      <p:ext uri="{BB962C8B-B14F-4D97-AF65-F5344CB8AC3E}">
        <p14:creationId xmlns:p14="http://schemas.microsoft.com/office/powerpoint/2010/main" val="225842574"/>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0" r:id="rId4"/>
    <p:sldLayoutId id="2147483657" r:id="rId5"/>
    <p:sldLayoutId id="2147483658" r:id="rId6"/>
    <p:sldLayoutId id="2147483659" r:id="rId7"/>
    <p:sldLayoutId id="2147483661" r:id="rId8"/>
  </p:sldLayoutIdLst>
  <p:timing>
    <p:tnLst>
      <p:par>
        <p:cTn id="1" dur="indefinite" restart="never" nodeType="tmRoot"/>
      </p:par>
    </p:tnLst>
  </p:timing>
  <p:hf sldNum="0" hdr="0" dt="0"/>
  <p:txStyles>
    <p:titleStyle>
      <a:lvl1pPr algn="l" defTabSz="914400" rtl="0" eaLnBrk="1" latinLnBrk="0" hangingPunct="1">
        <a:spcBef>
          <a:spcPct val="0"/>
        </a:spcBef>
        <a:buNone/>
        <a:defRPr lang="de-DE" sz="3000" b="1" i="0" kern="1200" cap="all" baseline="0" dirty="0">
          <a:solidFill>
            <a:schemeClr val="tx1"/>
          </a:solidFill>
          <a:latin typeface="Arial" panose="020B0604020202020204" pitchFamily="34" charset="0"/>
          <a:ea typeface="MS PGothic" pitchFamily="34" charset="-128"/>
          <a:cs typeface="Arial" panose="020B0604020202020204" pitchFamily="34" charset="0"/>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dirty="0" smtClean="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14"/>
        </a:buBlip>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jpe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9.wdp"/><Relationship Id="rId18" Type="http://schemas.openxmlformats.org/officeDocument/2006/relationships/image" Target="../media/image32.png"/><Relationship Id="rId26" Type="http://schemas.openxmlformats.org/officeDocument/2006/relationships/image" Target="../media/image36.png"/><Relationship Id="rId39" Type="http://schemas.openxmlformats.org/officeDocument/2006/relationships/image" Target="../media/image43.png"/><Relationship Id="rId3" Type="http://schemas.openxmlformats.org/officeDocument/2006/relationships/image" Target="../media/image25.png"/><Relationship Id="rId21" Type="http://schemas.microsoft.com/office/2007/relationships/hdphoto" Target="../media/hdphoto13.wdp"/><Relationship Id="rId34" Type="http://schemas.microsoft.com/office/2007/relationships/hdphoto" Target="../media/hdphoto19.wdp"/><Relationship Id="rId7" Type="http://schemas.microsoft.com/office/2007/relationships/hdphoto" Target="../media/hdphoto6.wdp"/><Relationship Id="rId12" Type="http://schemas.openxmlformats.org/officeDocument/2006/relationships/image" Target="../media/image29.png"/><Relationship Id="rId17" Type="http://schemas.microsoft.com/office/2007/relationships/hdphoto" Target="../media/hdphoto11.wdp"/><Relationship Id="rId25" Type="http://schemas.microsoft.com/office/2007/relationships/hdphoto" Target="../media/hdphoto15.wdp"/><Relationship Id="rId33" Type="http://schemas.openxmlformats.org/officeDocument/2006/relationships/image" Target="../media/image40.png"/><Relationship Id="rId38" Type="http://schemas.microsoft.com/office/2007/relationships/hdphoto" Target="../media/hdphoto21.wdp"/><Relationship Id="rId2" Type="http://schemas.openxmlformats.org/officeDocument/2006/relationships/notesSlide" Target="../notesSlides/notesSlide13.xml"/><Relationship Id="rId16" Type="http://schemas.openxmlformats.org/officeDocument/2006/relationships/image" Target="../media/image31.png"/><Relationship Id="rId20" Type="http://schemas.openxmlformats.org/officeDocument/2006/relationships/image" Target="../media/image33.png"/><Relationship Id="rId29"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6.png"/><Relationship Id="rId11" Type="http://schemas.microsoft.com/office/2007/relationships/hdphoto" Target="../media/hdphoto8.wdp"/><Relationship Id="rId24" Type="http://schemas.openxmlformats.org/officeDocument/2006/relationships/image" Target="../media/image35.png"/><Relationship Id="rId32" Type="http://schemas.microsoft.com/office/2007/relationships/hdphoto" Target="../media/hdphoto18.wdp"/><Relationship Id="rId37" Type="http://schemas.openxmlformats.org/officeDocument/2006/relationships/image" Target="../media/image42.png"/><Relationship Id="rId40" Type="http://schemas.microsoft.com/office/2007/relationships/hdphoto" Target="../media/hdphoto22.wdp"/><Relationship Id="rId5" Type="http://schemas.openxmlformats.org/officeDocument/2006/relationships/image" Target="../media/image7.jpeg"/><Relationship Id="rId15" Type="http://schemas.microsoft.com/office/2007/relationships/hdphoto" Target="../media/hdphoto10.wdp"/><Relationship Id="rId23" Type="http://schemas.microsoft.com/office/2007/relationships/hdphoto" Target="../media/hdphoto14.wdp"/><Relationship Id="rId28" Type="http://schemas.openxmlformats.org/officeDocument/2006/relationships/image" Target="../media/image37.png"/><Relationship Id="rId36" Type="http://schemas.microsoft.com/office/2007/relationships/hdphoto" Target="../media/hdphoto20.wdp"/><Relationship Id="rId10" Type="http://schemas.openxmlformats.org/officeDocument/2006/relationships/image" Target="../media/image28.png"/><Relationship Id="rId19" Type="http://schemas.microsoft.com/office/2007/relationships/hdphoto" Target="../media/hdphoto12.wdp"/><Relationship Id="rId31" Type="http://schemas.openxmlformats.org/officeDocument/2006/relationships/image" Target="../media/image39.png"/><Relationship Id="rId4" Type="http://schemas.microsoft.com/office/2007/relationships/hdphoto" Target="../media/hdphoto5.wdp"/><Relationship Id="rId9" Type="http://schemas.microsoft.com/office/2007/relationships/hdphoto" Target="../media/hdphoto7.wdp"/><Relationship Id="rId14" Type="http://schemas.openxmlformats.org/officeDocument/2006/relationships/image" Target="../media/image30.png"/><Relationship Id="rId22" Type="http://schemas.openxmlformats.org/officeDocument/2006/relationships/image" Target="../media/image34.png"/><Relationship Id="rId27" Type="http://schemas.microsoft.com/office/2007/relationships/hdphoto" Target="../media/hdphoto16.wdp"/><Relationship Id="rId30" Type="http://schemas.microsoft.com/office/2007/relationships/hdphoto" Target="../media/hdphoto17.wdp"/><Relationship Id="rId35"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jpeg"/><Relationship Id="rId7" Type="http://schemas.microsoft.com/office/2007/relationships/hdphoto" Target="../media/hdphoto24.wdp"/><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5.png"/><Relationship Id="rId5" Type="http://schemas.microsoft.com/office/2007/relationships/hdphoto" Target="../media/hdphoto23.wdp"/><Relationship Id="rId4" Type="http://schemas.openxmlformats.org/officeDocument/2006/relationships/image" Target="../media/image44.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jpe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www.youtube.com/watch?v=HUYI3pOdD70" TargetMode="Externa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hyperlink" Target="https://www.youtube.com/watch?v=fnHOwPXisJ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s://www.youtube.com/watch?v=-IUtR-ZGS0s" TargetMode="Externa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hyperlink" Target="https://www.youtube.com/watch?v=73_3icYYnT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8.emf"/><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748" y="0"/>
            <a:ext cx="9144000" cy="4272505"/>
          </a:xfrm>
          <a:prstGeom prst="rect">
            <a:avLst/>
          </a:prstGeom>
          <a:solidFill>
            <a:srgbClr val="EB6A27">
              <a:alpha val="75000"/>
            </a:srgbClr>
          </a:solidFill>
          <a:ln>
            <a:solidFill>
              <a:srgbClr val="019BA5">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1"/>
          <p:cNvSpPr>
            <a:spLocks noGrp="1"/>
          </p:cNvSpPr>
          <p:nvPr>
            <p:ph type="body" sz="quarter" idx="15"/>
          </p:nvPr>
        </p:nvSpPr>
        <p:spPr>
          <a:xfrm>
            <a:off x="-748" y="4267200"/>
            <a:ext cx="9144000" cy="2590800"/>
          </a:xfrm>
          <a:solidFill>
            <a:srgbClr val="019BA5">
              <a:alpha val="74902"/>
            </a:srgbClr>
          </a:solidFill>
        </p:spPr>
        <p:txBody>
          <a:bodyPr/>
          <a:lstStyle/>
          <a:p>
            <a:endParaRPr lang="de-DE" dirty="0"/>
          </a:p>
        </p:txBody>
      </p:sp>
      <p:sp>
        <p:nvSpPr>
          <p:cNvPr id="19" name="Titel 4"/>
          <p:cNvSpPr txBox="1">
            <a:spLocks/>
          </p:cNvSpPr>
          <p:nvPr/>
        </p:nvSpPr>
        <p:spPr>
          <a:xfrm>
            <a:off x="246295" y="4812909"/>
            <a:ext cx="8649914" cy="923330"/>
          </a:xfrm>
          <a:prstGeom prst="rect">
            <a:avLst/>
          </a:prstGeom>
        </p:spPr>
        <p:txBody>
          <a:bodyPr vert="horz" wrap="square" lIns="0" tIns="0" rIns="0" bIns="0" rtlCol="0" anchor="b">
            <a:spAutoFit/>
          </a:bodyPr>
          <a:lstStyle>
            <a:lvl1pPr algn="l" defTabSz="914400" rtl="0" eaLnBrk="1" latinLnBrk="0" hangingPunct="1">
              <a:spcBef>
                <a:spcPct val="0"/>
              </a:spcBef>
              <a:buNone/>
              <a:defRPr lang="de-DE" sz="1400" b="1" i="0" kern="1200" cap="none" baseline="0">
                <a:solidFill>
                  <a:schemeClr val="bg1"/>
                </a:solidFill>
                <a:latin typeface="Arial" panose="020B0604020202020204" pitchFamily="34" charset="0"/>
                <a:ea typeface="MS PGothic" pitchFamily="34" charset="-128"/>
                <a:cs typeface="Arial" panose="020B0604020202020204" pitchFamily="34" charset="0"/>
              </a:defRPr>
            </a:lvl1pPr>
          </a:lstStyle>
          <a:p>
            <a:r>
              <a:rPr lang="de-DE" sz="3000" cap="all" dirty="0" smtClean="0"/>
              <a:t>Schnelles Geld oder schnelle Pleite?! </a:t>
            </a:r>
            <a:endParaRPr lang="de-DE" sz="3000" cap="all" dirty="0"/>
          </a:p>
          <a:p>
            <a:endParaRPr lang="de-DE" sz="3000" cap="all" dirty="0" smtClean="0"/>
          </a:p>
        </p:txBody>
      </p:sp>
      <p:pic>
        <p:nvPicPr>
          <p:cNvPr id="12" name="Onlinebild-Platzhalter 11"/>
          <p:cNvPicPr>
            <a:picLocks noGrp="1" noChangeAspect="1"/>
          </p:cNvPicPr>
          <p:nvPr>
            <p:ph type="clipArt" sz="quarter" idx="17"/>
          </p:nvPr>
        </p:nvPicPr>
        <p:blipFill>
          <a:blip r:embed="rId3"/>
          <a:stretch>
            <a:fillRect/>
          </a:stretch>
        </p:blipFill>
        <p:spPr>
          <a:xfrm>
            <a:off x="6625386" y="3827458"/>
            <a:ext cx="2517866" cy="445047"/>
          </a:xfrm>
          <a:prstGeom prst="rect">
            <a:avLst/>
          </a:prstGeom>
        </p:spPr>
      </p:pic>
      <p:sp>
        <p:nvSpPr>
          <p:cNvPr id="11"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2" name="Grafik 1"/>
          <p:cNvPicPr>
            <a:picLocks noChangeAspect="1"/>
          </p:cNvPicPr>
          <p:nvPr/>
        </p:nvPicPr>
        <p:blipFill rotWithShape="1">
          <a:blip r:embed="rId4"/>
          <a:srcRect l="16720" t="32037" r="68958" b="10185"/>
          <a:stretch/>
        </p:blipFill>
        <p:spPr>
          <a:xfrm>
            <a:off x="0" y="1"/>
            <a:ext cx="3761153" cy="4267200"/>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1833" y="111730"/>
            <a:ext cx="3341354" cy="2498628"/>
          </a:xfrm>
          <a:prstGeom prst="rect">
            <a:avLst/>
          </a:prstGeom>
        </p:spPr>
      </p:pic>
      <p:sp>
        <p:nvSpPr>
          <p:cNvPr id="9" name="Untertitel 5"/>
          <p:cNvSpPr txBox="1">
            <a:spLocks/>
          </p:cNvSpPr>
          <p:nvPr/>
        </p:nvSpPr>
        <p:spPr>
          <a:xfrm>
            <a:off x="246295" y="5395670"/>
            <a:ext cx="8961415" cy="24981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400" b="0" kern="1200" cap="none" baseline="0">
                <a:solidFill>
                  <a:schemeClr val="bg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6"/>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600" b="1" noProof="1" smtClean="0"/>
              <a:t>Weil wir wissen wollen, was gute Social-Media-Finanztipps sind</a:t>
            </a:r>
            <a:endParaRPr lang="de-DE" sz="1600" b="1" noProof="1"/>
          </a:p>
        </p:txBody>
      </p:sp>
    </p:spTree>
    <p:extLst>
      <p:ext uri="{BB962C8B-B14F-4D97-AF65-F5344CB8AC3E}">
        <p14:creationId xmlns:p14="http://schemas.microsoft.com/office/powerpoint/2010/main" val="211051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595" y="2673781"/>
            <a:ext cx="1880257" cy="1880257"/>
          </a:xfrm>
          <a:prstGeom prst="rect">
            <a:avLst/>
          </a:prstGeom>
          <a:ln w="9525">
            <a:solidFill>
              <a:schemeClr val="tx1"/>
            </a:solidFill>
          </a:ln>
        </p:spPr>
      </p:pic>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err="1" smtClean="0"/>
              <a:t>Finfluencer:innen</a:t>
            </a:r>
            <a:r>
              <a:rPr lang="de-DE" dirty="0" smtClean="0"/>
              <a:t> – </a:t>
            </a:r>
            <a:r>
              <a:rPr lang="de-DE" dirty="0" smtClean="0">
                <a:solidFill>
                  <a:srgbClr val="DB007A"/>
                </a:solidFill>
              </a:rPr>
              <a:t>Typ Werbung</a:t>
            </a:r>
            <a:endParaRPr lang="de-DE" dirty="0">
              <a:solidFill>
                <a:srgbClr val="DB007A"/>
              </a:solidFill>
            </a:endParaRPr>
          </a:p>
        </p:txBody>
      </p:sp>
      <p:pic>
        <p:nvPicPr>
          <p:cNvPr id="5" name="Onlinebild-Platzhalter 4"/>
          <p:cNvPicPr>
            <a:picLocks noGrp="1" noChangeAspect="1"/>
          </p:cNvPicPr>
          <p:nvPr>
            <p:ph type="clipArt" sz="quarter" idx="18"/>
          </p:nvPr>
        </p:nvPicPr>
        <p:blipFill>
          <a:blip r:embed="rId4"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5855" y="1497045"/>
            <a:ext cx="2092569" cy="1392866"/>
          </a:xfrm>
          <a:prstGeom prst="rect">
            <a:avLst/>
          </a:prstGeom>
          <a:ln w="9525">
            <a:solidFill>
              <a:schemeClr val="tx1"/>
            </a:solidFill>
          </a:ln>
        </p:spPr>
      </p:pic>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1049" y="4431900"/>
            <a:ext cx="2454995" cy="1636024"/>
          </a:xfrm>
          <a:prstGeom prst="rect">
            <a:avLst/>
          </a:prstGeom>
          <a:ln w="9525">
            <a:solidFill>
              <a:schemeClr val="tx1"/>
            </a:solidFill>
          </a:ln>
        </p:spPr>
      </p:pic>
      <p:pic>
        <p:nvPicPr>
          <p:cNvPr id="4" name="Grafik 3"/>
          <p:cNvPicPr>
            <a:picLocks noChangeAspect="1"/>
          </p:cNvPicPr>
          <p:nvPr/>
        </p:nvPicPr>
        <p:blipFill rotWithShape="1">
          <a:blip r:embed="rId7"/>
          <a:srcRect l="-1" r="-2361" b="19352"/>
          <a:stretch/>
        </p:blipFill>
        <p:spPr>
          <a:xfrm>
            <a:off x="7909114" y="366432"/>
            <a:ext cx="700413" cy="1128993"/>
          </a:xfrm>
          <a:prstGeom prst="rect">
            <a:avLst/>
          </a:prstGeom>
        </p:spPr>
      </p:pic>
      <p:sp>
        <p:nvSpPr>
          <p:cNvPr id="16" name="Rechteck 15"/>
          <p:cNvSpPr/>
          <p:nvPr/>
        </p:nvSpPr>
        <p:spPr>
          <a:xfrm>
            <a:off x="396000" y="1218472"/>
            <a:ext cx="4103351" cy="3785652"/>
          </a:xfrm>
          <a:prstGeom prst="rect">
            <a:avLst/>
          </a:prstGeom>
        </p:spPr>
        <p:txBody>
          <a:bodyPr wrap="square">
            <a:spAutoFit/>
          </a:bodyPr>
          <a:lstStyle/>
          <a:p>
            <a:pPr marL="285750" indent="-285750">
              <a:lnSpc>
                <a:spcPct val="110000"/>
              </a:lnSpc>
              <a:spcAft>
                <a:spcPts val="600"/>
              </a:spcAft>
              <a:buFont typeface="Wingdings" panose="05000000000000000000" pitchFamily="2" charset="2"/>
              <a:buChar char="§"/>
            </a:pPr>
            <a:endParaRPr lang="de-DE" sz="2000" dirty="0" smtClean="0">
              <a:latin typeface="Arial" panose="020B0604020202020204" pitchFamily="34" charset="0"/>
              <a:ea typeface="MS PGothic" pitchFamily="34" charset="-128"/>
              <a:cs typeface="Arial" panose="020B0604020202020204" pitchFamily="34" charset="0"/>
            </a:endParaRPr>
          </a:p>
          <a:p>
            <a:pPr marL="285750" indent="-285750">
              <a:lnSpc>
                <a:spcPct val="110000"/>
              </a:lnSpc>
              <a:spcAft>
                <a:spcPts val="600"/>
              </a:spcAft>
              <a:buFont typeface="Wingdings" panose="05000000000000000000" pitchFamily="2" charset="2"/>
              <a:buChar char="§"/>
            </a:pPr>
            <a:r>
              <a:rPr lang="de-DE" sz="2000" dirty="0" smtClean="0">
                <a:latin typeface="Arial" panose="020B0604020202020204" pitchFamily="34" charset="0"/>
                <a:ea typeface="MS PGothic" pitchFamily="34" charset="-128"/>
                <a:cs typeface="Arial" panose="020B0604020202020204" pitchFamily="34" charset="0"/>
              </a:rPr>
              <a:t>machen </a:t>
            </a:r>
            <a:r>
              <a:rPr lang="de-DE" sz="2000" b="1" dirty="0" smtClean="0">
                <a:latin typeface="Arial" panose="020B0604020202020204" pitchFamily="34" charset="0"/>
                <a:ea typeface="MS PGothic" pitchFamily="34" charset="-128"/>
                <a:cs typeface="Arial" panose="020B0604020202020204" pitchFamily="34" charset="0"/>
              </a:rPr>
              <a:t>Werbung</a:t>
            </a:r>
            <a:r>
              <a:rPr lang="de-DE" sz="2000" dirty="0" smtClean="0">
                <a:latin typeface="Arial" panose="020B0604020202020204" pitchFamily="34" charset="0"/>
                <a:ea typeface="MS PGothic" pitchFamily="34" charset="-128"/>
                <a:cs typeface="Arial" panose="020B0604020202020204" pitchFamily="34" charset="0"/>
              </a:rPr>
              <a:t> </a:t>
            </a:r>
            <a:r>
              <a:rPr lang="de-DE" sz="2000" dirty="0">
                <a:latin typeface="Arial" panose="020B0604020202020204" pitchFamily="34" charset="0"/>
                <a:ea typeface="MS PGothic" pitchFamily="34" charset="-128"/>
                <a:cs typeface="Arial" panose="020B0604020202020204" pitchFamily="34" charset="0"/>
              </a:rPr>
              <a:t>für ein Produkt </a:t>
            </a:r>
            <a:r>
              <a:rPr lang="de-DE" sz="2000" dirty="0" smtClean="0">
                <a:latin typeface="Arial" panose="020B0604020202020204" pitchFamily="34" charset="0"/>
                <a:ea typeface="MS PGothic" pitchFamily="34" charset="-128"/>
                <a:cs typeface="Arial" panose="020B0604020202020204" pitchFamily="34" charset="0"/>
              </a:rPr>
              <a:t>von Drittanbietern</a:t>
            </a:r>
          </a:p>
          <a:p>
            <a:pPr marL="285750" indent="-285750">
              <a:lnSpc>
                <a:spcPct val="110000"/>
              </a:lnSpc>
              <a:spcAft>
                <a:spcPts val="600"/>
              </a:spcAft>
              <a:buFont typeface="Wingdings" panose="05000000000000000000" pitchFamily="2" charset="2"/>
              <a:buChar char="§"/>
            </a:pPr>
            <a:r>
              <a:rPr lang="de-DE" sz="2000" dirty="0">
                <a:latin typeface="Arial" panose="020B0604020202020204" pitchFamily="34" charset="0"/>
                <a:ea typeface="MS PGothic" pitchFamily="34" charset="-128"/>
                <a:cs typeface="Arial" panose="020B0604020202020204" pitchFamily="34" charset="0"/>
              </a:rPr>
              <a:t>k</a:t>
            </a:r>
            <a:r>
              <a:rPr lang="de-DE" sz="2000" dirty="0" smtClean="0">
                <a:latin typeface="Arial" panose="020B0604020202020204" pitchFamily="34" charset="0"/>
                <a:ea typeface="MS PGothic" pitchFamily="34" charset="-128"/>
                <a:cs typeface="Arial" panose="020B0604020202020204" pitchFamily="34" charset="0"/>
              </a:rPr>
              <a:t>aum bis </a:t>
            </a:r>
            <a:r>
              <a:rPr lang="de-DE" sz="2000" b="1" dirty="0" smtClean="0">
                <a:latin typeface="Arial" panose="020B0604020202020204" pitchFamily="34" charset="0"/>
                <a:ea typeface="MS PGothic" pitchFamily="34" charset="-128"/>
                <a:cs typeface="Arial" panose="020B0604020202020204" pitchFamily="34" charset="0"/>
              </a:rPr>
              <a:t>wenig Expertise</a:t>
            </a:r>
            <a:r>
              <a:rPr lang="de-DE" sz="2000" dirty="0" smtClean="0">
                <a:latin typeface="Arial" panose="020B0604020202020204" pitchFamily="34" charset="0"/>
                <a:ea typeface="MS PGothic" pitchFamily="34" charset="-128"/>
                <a:cs typeface="Arial" panose="020B0604020202020204" pitchFamily="34" charset="0"/>
              </a:rPr>
              <a:t>, um Qualität des Produkts zu beurteilen</a:t>
            </a:r>
          </a:p>
          <a:p>
            <a:pPr marL="285750" indent="-285750">
              <a:lnSpc>
                <a:spcPct val="110000"/>
              </a:lnSpc>
              <a:spcAft>
                <a:spcPts val="600"/>
              </a:spcAft>
              <a:buFont typeface="Wingdings" panose="05000000000000000000" pitchFamily="2" charset="2"/>
              <a:buChar char="§"/>
            </a:pPr>
            <a:r>
              <a:rPr lang="de-DE" sz="2000" dirty="0">
                <a:latin typeface="Arial" panose="020B0604020202020204" pitchFamily="34" charset="0"/>
                <a:ea typeface="MS PGothic" pitchFamily="34" charset="-128"/>
                <a:cs typeface="Arial" panose="020B0604020202020204" pitchFamily="34" charset="0"/>
              </a:rPr>
              <a:t>e</a:t>
            </a:r>
            <a:r>
              <a:rPr lang="de-DE" sz="2000" dirty="0" smtClean="0">
                <a:latin typeface="Arial" panose="020B0604020202020204" pitchFamily="34" charset="0"/>
                <a:ea typeface="MS PGothic" pitchFamily="34" charset="-128"/>
                <a:cs typeface="Arial" panose="020B0604020202020204" pitchFamily="34" charset="0"/>
              </a:rPr>
              <a:t>her keine Betrugsabsicht  </a:t>
            </a:r>
            <a:endParaRPr lang="de-DE" sz="2000" dirty="0">
              <a:latin typeface="Arial" panose="020B0604020202020204" pitchFamily="34" charset="0"/>
              <a:ea typeface="MS PGothic" pitchFamily="34" charset="-128"/>
              <a:cs typeface="Arial" panose="020B0604020202020204" pitchFamily="34" charset="0"/>
            </a:endParaRPr>
          </a:p>
          <a:p>
            <a:pPr marL="285750" indent="-285750">
              <a:lnSpc>
                <a:spcPct val="110000"/>
              </a:lnSpc>
              <a:spcAft>
                <a:spcPts val="600"/>
              </a:spcAft>
              <a:buFont typeface="Wingdings" panose="05000000000000000000" pitchFamily="2" charset="2"/>
              <a:buChar char="§"/>
            </a:pPr>
            <a:r>
              <a:rPr lang="de-DE" sz="2000" b="1" dirty="0" smtClean="0">
                <a:latin typeface="Arial" panose="020B0604020202020204" pitchFamily="34" charset="0"/>
                <a:ea typeface="MS PGothic" pitchFamily="34" charset="-128"/>
                <a:cs typeface="Arial" panose="020B0604020202020204" pitchFamily="34" charset="0"/>
              </a:rPr>
              <a:t>Problem: </a:t>
            </a:r>
            <a:r>
              <a:rPr lang="de-DE" sz="2000" dirty="0" smtClean="0">
                <a:latin typeface="Arial" panose="020B0604020202020204" pitchFamily="34" charset="0"/>
                <a:ea typeface="MS PGothic" pitchFamily="34" charset="-128"/>
                <a:cs typeface="Arial" panose="020B0604020202020204" pitchFamily="34" charset="0"/>
              </a:rPr>
              <a:t>Fehlinvestitionen nach „Ratschlag“ durch </a:t>
            </a:r>
            <a:r>
              <a:rPr lang="de-DE" sz="2000" dirty="0" err="1" smtClean="0">
                <a:latin typeface="Arial" panose="020B0604020202020204" pitchFamily="34" charset="0"/>
                <a:ea typeface="MS PGothic" pitchFamily="34" charset="-128"/>
                <a:cs typeface="Arial" panose="020B0604020202020204" pitchFamily="34" charset="0"/>
              </a:rPr>
              <a:t>Influencer:innen</a:t>
            </a:r>
            <a:endParaRPr lang="de-DE" sz="2000" dirty="0">
              <a:latin typeface="Arial" panose="020B0604020202020204" pitchFamily="34" charset="0"/>
              <a:ea typeface="MS PGothic" pitchFamily="34" charset="-128"/>
              <a:cs typeface="Arial" panose="020B0604020202020204" pitchFamily="34" charset="0"/>
            </a:endParaRPr>
          </a:p>
        </p:txBody>
      </p:sp>
      <p:sp>
        <p:nvSpPr>
          <p:cNvPr id="15" name="Textfeld 14"/>
          <p:cNvSpPr txBox="1"/>
          <p:nvPr/>
        </p:nvSpPr>
        <p:spPr>
          <a:xfrm rot="16200000">
            <a:off x="5808747" y="2841070"/>
            <a:ext cx="6155933" cy="400110"/>
          </a:xfrm>
          <a:prstGeom prst="rect">
            <a:avLst/>
          </a:prstGeom>
          <a:noFill/>
        </p:spPr>
        <p:txBody>
          <a:bodyPr wrap="square" rtlCol="0">
            <a:spAutoFit/>
          </a:bodyPr>
          <a:lstStyle/>
          <a:p>
            <a:r>
              <a:rPr lang="de-DE" sz="1000" dirty="0" smtClean="0">
                <a:solidFill>
                  <a:schemeClr val="bg1">
                    <a:lumMod val="65000"/>
                  </a:schemeClr>
                </a:solidFill>
              </a:rPr>
              <a:t>Bildquelle: </a:t>
            </a:r>
          </a:p>
          <a:p>
            <a:r>
              <a:rPr lang="de-DE" sz="1000" dirty="0" err="1" smtClean="0">
                <a:solidFill>
                  <a:schemeClr val="bg1">
                    <a:lumMod val="65000"/>
                  </a:schemeClr>
                </a:solidFill>
              </a:rPr>
              <a:t>Piyapong</a:t>
            </a:r>
            <a:r>
              <a:rPr lang="de-DE" sz="1000" dirty="0" smtClean="0">
                <a:solidFill>
                  <a:schemeClr val="bg1">
                    <a:lumMod val="65000"/>
                  </a:schemeClr>
                </a:solidFill>
              </a:rPr>
              <a:t> </a:t>
            </a:r>
            <a:r>
              <a:rPr lang="de-DE" sz="1000" dirty="0" err="1">
                <a:solidFill>
                  <a:schemeClr val="bg1">
                    <a:lumMod val="65000"/>
                  </a:schemeClr>
                </a:solidFill>
              </a:rPr>
              <a:t>Saydaung</a:t>
            </a:r>
            <a:r>
              <a:rPr lang="de-DE" sz="1000" dirty="0">
                <a:solidFill>
                  <a:schemeClr val="bg1">
                    <a:lumMod val="65000"/>
                  </a:schemeClr>
                </a:solidFill>
              </a:rPr>
              <a:t>, </a:t>
            </a:r>
            <a:r>
              <a:rPr lang="de-DE" sz="1000" dirty="0" smtClean="0">
                <a:solidFill>
                  <a:schemeClr val="bg1">
                    <a:lumMod val="65000"/>
                  </a:schemeClr>
                </a:solidFill>
              </a:rPr>
              <a:t>Sammy-Sander </a:t>
            </a:r>
            <a:r>
              <a:rPr lang="de-DE" sz="1000" dirty="0">
                <a:solidFill>
                  <a:schemeClr val="bg1">
                    <a:lumMod val="65000"/>
                  </a:schemeClr>
                </a:solidFill>
              </a:rPr>
              <a:t>und Luis </a:t>
            </a:r>
            <a:r>
              <a:rPr lang="de-DE" sz="1000" dirty="0" smtClean="0">
                <a:solidFill>
                  <a:schemeClr val="bg1">
                    <a:lumMod val="65000"/>
                  </a:schemeClr>
                </a:solidFill>
              </a:rPr>
              <a:t>Wilker </a:t>
            </a:r>
            <a:r>
              <a:rPr lang="de-DE" sz="1000" dirty="0" err="1">
                <a:solidFill>
                  <a:schemeClr val="bg1">
                    <a:lumMod val="65000"/>
                  </a:schemeClr>
                </a:solidFill>
              </a:rPr>
              <a:t>WilkerNet</a:t>
            </a:r>
            <a:r>
              <a:rPr lang="de-DE" sz="1000" dirty="0">
                <a:solidFill>
                  <a:schemeClr val="bg1">
                    <a:lumMod val="65000"/>
                  </a:schemeClr>
                </a:solidFill>
              </a:rPr>
              <a:t> auf </a:t>
            </a:r>
            <a:r>
              <a:rPr lang="de-DE" sz="1000" dirty="0" err="1">
                <a:solidFill>
                  <a:schemeClr val="bg1">
                    <a:lumMod val="65000"/>
                  </a:schemeClr>
                </a:solidFill>
              </a:rPr>
              <a:t>Pixabay</a:t>
            </a:r>
            <a:endParaRPr lang="de-DE" sz="1000" dirty="0">
              <a:solidFill>
                <a:schemeClr val="bg1">
                  <a:lumMod val="65000"/>
                </a:schemeClr>
              </a:solidFill>
            </a:endParaRPr>
          </a:p>
        </p:txBody>
      </p:sp>
    </p:spTree>
    <p:extLst>
      <p:ext uri="{BB962C8B-B14F-4D97-AF65-F5344CB8AC3E}">
        <p14:creationId xmlns:p14="http://schemas.microsoft.com/office/powerpoint/2010/main" val="2695596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a:srcRect r="-2080" b="19735"/>
          <a:stretch/>
        </p:blipFill>
        <p:spPr>
          <a:xfrm>
            <a:off x="7914090" y="345397"/>
            <a:ext cx="706035" cy="1140503"/>
          </a:xfrm>
          <a:prstGeom prst="rect">
            <a:avLst/>
          </a:prstGeom>
        </p:spPr>
      </p:pic>
      <p:pic>
        <p:nvPicPr>
          <p:cNvPr id="6" name="Grafik 5"/>
          <p:cNvPicPr>
            <a:picLocks noChangeAspect="1"/>
          </p:cNvPicPr>
          <p:nvPr/>
        </p:nvPicPr>
        <p:blipFill rotWithShape="1">
          <a:blip r:embed="rId4"/>
          <a:srcRect l="52707" t="17161" r="16806" b="20370"/>
          <a:stretch/>
        </p:blipFill>
        <p:spPr>
          <a:xfrm>
            <a:off x="396000" y="1688938"/>
            <a:ext cx="3099982" cy="1786550"/>
          </a:xfrm>
          <a:prstGeom prst="rect">
            <a:avLst/>
          </a:prstGeom>
          <a:ln w="9525">
            <a:solidFill>
              <a:schemeClr val="tx1"/>
            </a:solidFill>
          </a:ln>
        </p:spPr>
      </p:pic>
      <p:pic>
        <p:nvPicPr>
          <p:cNvPr id="14" name="Grafik 13"/>
          <p:cNvPicPr>
            <a:picLocks noChangeAspect="1"/>
          </p:cNvPicPr>
          <p:nvPr/>
        </p:nvPicPr>
        <p:blipFill rotWithShape="1">
          <a:blip r:embed="rId5"/>
          <a:srcRect l="63403" t="26154" r="27917" b="24074"/>
          <a:stretch/>
        </p:blipFill>
        <p:spPr>
          <a:xfrm>
            <a:off x="2902482" y="2443951"/>
            <a:ext cx="1311183" cy="2114429"/>
          </a:xfrm>
          <a:prstGeom prst="rect">
            <a:avLst/>
          </a:prstGeom>
          <a:ln w="9525">
            <a:solidFill>
              <a:schemeClr val="tx1"/>
            </a:solidFill>
          </a:ln>
        </p:spPr>
      </p:pic>
      <p:pic>
        <p:nvPicPr>
          <p:cNvPr id="12" name="Grafik 11"/>
          <p:cNvPicPr>
            <a:picLocks noChangeAspect="1"/>
          </p:cNvPicPr>
          <p:nvPr/>
        </p:nvPicPr>
        <p:blipFill rotWithShape="1">
          <a:blip r:embed="rId6"/>
          <a:srcRect l="52708" t="19750" r="17639" b="30374"/>
          <a:stretch/>
        </p:blipFill>
        <p:spPr>
          <a:xfrm>
            <a:off x="1699542" y="4430972"/>
            <a:ext cx="2768123" cy="1309510"/>
          </a:xfrm>
          <a:prstGeom prst="rect">
            <a:avLst/>
          </a:prstGeom>
          <a:ln w="9525">
            <a:solidFill>
              <a:schemeClr val="tx1"/>
            </a:solidFill>
          </a:ln>
        </p:spPr>
      </p:pic>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err="1" smtClean="0"/>
              <a:t>Finfluencer:innen</a:t>
            </a:r>
            <a:r>
              <a:rPr lang="de-DE" dirty="0" smtClean="0"/>
              <a:t> – </a:t>
            </a:r>
            <a:r>
              <a:rPr lang="de-DE" dirty="0" smtClean="0">
                <a:solidFill>
                  <a:srgbClr val="6B368A"/>
                </a:solidFill>
              </a:rPr>
              <a:t>Typ unseriös</a:t>
            </a:r>
            <a:endParaRPr lang="de-DE" dirty="0">
              <a:solidFill>
                <a:srgbClr val="6B368A"/>
              </a:solidFill>
            </a:endParaRPr>
          </a:p>
        </p:txBody>
      </p:sp>
      <p:pic>
        <p:nvPicPr>
          <p:cNvPr id="5" name="Onlinebild-Platzhalter 4"/>
          <p:cNvPicPr>
            <a:picLocks noGrp="1" noChangeAspect="1"/>
          </p:cNvPicPr>
          <p:nvPr>
            <p:ph type="clipArt" sz="quarter" idx="18"/>
          </p:nvPr>
        </p:nvPicPr>
        <p:blipFill>
          <a:blip r:embed="rId7"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11" name="Grafik 10"/>
          <p:cNvPicPr>
            <a:picLocks noChangeAspect="1"/>
          </p:cNvPicPr>
          <p:nvPr/>
        </p:nvPicPr>
        <p:blipFill rotWithShape="1">
          <a:blip r:embed="rId8"/>
          <a:srcRect l="62986" t="19383" r="27361" b="26296"/>
          <a:stretch/>
        </p:blipFill>
        <p:spPr>
          <a:xfrm>
            <a:off x="288505" y="2991723"/>
            <a:ext cx="1458200" cy="2307943"/>
          </a:xfrm>
          <a:prstGeom prst="rect">
            <a:avLst/>
          </a:prstGeom>
          <a:ln w="9525">
            <a:solidFill>
              <a:schemeClr val="tx1"/>
            </a:solidFill>
          </a:ln>
        </p:spPr>
      </p:pic>
      <p:sp>
        <p:nvSpPr>
          <p:cNvPr id="15" name="Rechteck 14"/>
          <p:cNvSpPr/>
          <p:nvPr/>
        </p:nvSpPr>
        <p:spPr>
          <a:xfrm>
            <a:off x="986971" y="5793169"/>
            <a:ext cx="3480694" cy="230832"/>
          </a:xfrm>
          <a:prstGeom prst="rect">
            <a:avLst/>
          </a:prstGeom>
        </p:spPr>
        <p:txBody>
          <a:bodyPr wrap="square">
            <a:spAutoFit/>
          </a:bodyPr>
          <a:lstStyle/>
          <a:p>
            <a:r>
              <a:rPr lang="de-DE" sz="900" dirty="0" smtClean="0">
                <a:solidFill>
                  <a:schemeClr val="bg1">
                    <a:lumMod val="50000"/>
                  </a:schemeClr>
                </a:solidFill>
              </a:rPr>
              <a:t>Screenshots: https</a:t>
            </a:r>
            <a:r>
              <a:rPr lang="de-DE" sz="900" dirty="0">
                <a:solidFill>
                  <a:schemeClr val="bg1">
                    <a:lumMod val="50000"/>
                  </a:schemeClr>
                </a:solidFill>
              </a:rPr>
              <a:t>://www.youtube.com/watch?v=HdDeklnVGrM</a:t>
            </a:r>
          </a:p>
        </p:txBody>
      </p:sp>
      <p:sp>
        <p:nvSpPr>
          <p:cNvPr id="17" name="Rechteck 16"/>
          <p:cNvSpPr/>
          <p:nvPr/>
        </p:nvSpPr>
        <p:spPr>
          <a:xfrm>
            <a:off x="4758256" y="2075721"/>
            <a:ext cx="4103351" cy="3939540"/>
          </a:xfrm>
          <a:prstGeom prst="rect">
            <a:avLst/>
          </a:prstGeom>
        </p:spPr>
        <p:txBody>
          <a:bodyPr wrap="square">
            <a:spAutoFit/>
          </a:bodyPr>
          <a:lstStyle/>
          <a:p>
            <a:pPr marL="285750" indent="-285750">
              <a:lnSpc>
                <a:spcPct val="110000"/>
              </a:lnSpc>
              <a:spcAft>
                <a:spcPts val="600"/>
              </a:spcAft>
              <a:buFont typeface="Wingdings" panose="05000000000000000000" pitchFamily="2" charset="2"/>
              <a:buChar char="§"/>
            </a:pPr>
            <a:r>
              <a:rPr lang="de-DE" sz="2000" dirty="0" smtClean="0">
                <a:latin typeface="Arial" panose="020B0604020202020204" pitchFamily="34" charset="0"/>
                <a:ea typeface="MS PGothic" pitchFamily="34" charset="-128"/>
                <a:cs typeface="Arial" panose="020B0604020202020204" pitchFamily="34" charset="0"/>
              </a:rPr>
              <a:t>Zielen auf persönliche finanzielle Bereicherung ab</a:t>
            </a:r>
          </a:p>
          <a:p>
            <a:pPr marL="285750" indent="-285750">
              <a:lnSpc>
                <a:spcPct val="110000"/>
              </a:lnSpc>
              <a:spcAft>
                <a:spcPts val="600"/>
              </a:spcAft>
              <a:buFont typeface="Wingdings" panose="05000000000000000000" pitchFamily="2" charset="2"/>
              <a:buChar char="§"/>
            </a:pPr>
            <a:r>
              <a:rPr lang="de-DE" sz="2000" b="1" dirty="0" smtClean="0">
                <a:latin typeface="Arial" panose="020B0604020202020204" pitchFamily="34" charset="0"/>
                <a:ea typeface="MS PGothic" pitchFamily="34" charset="-128"/>
                <a:cs typeface="Arial" panose="020B0604020202020204" pitchFamily="34" charset="0"/>
              </a:rPr>
              <a:t>hohe Gewinnversprechen bei Unterschlagung von Risiken</a:t>
            </a:r>
          </a:p>
          <a:p>
            <a:pPr marL="285750" indent="-285750">
              <a:lnSpc>
                <a:spcPct val="110000"/>
              </a:lnSpc>
              <a:spcAft>
                <a:spcPts val="600"/>
              </a:spcAft>
              <a:buFont typeface="Wingdings" panose="05000000000000000000" pitchFamily="2" charset="2"/>
              <a:buChar char="§"/>
            </a:pPr>
            <a:r>
              <a:rPr lang="de-DE" sz="2000" dirty="0" smtClean="0">
                <a:latin typeface="Arial" panose="020B0604020202020204" pitchFamily="34" charset="0"/>
                <a:ea typeface="MS PGothic" pitchFamily="34" charset="-128"/>
                <a:cs typeface="Arial" panose="020B0604020202020204" pitchFamily="34" charset="0"/>
              </a:rPr>
              <a:t>verschiedene Maschen: </a:t>
            </a:r>
          </a:p>
          <a:p>
            <a:pPr marL="800100" lvl="1" indent="-342900">
              <a:lnSpc>
                <a:spcPct val="110000"/>
              </a:lnSpc>
              <a:spcAft>
                <a:spcPts val="600"/>
              </a:spcAft>
              <a:buFont typeface="Symbol" panose="05050102010706020507" pitchFamily="18" charset="2"/>
              <a:buChar char="-"/>
            </a:pPr>
            <a:r>
              <a:rPr lang="de-DE" sz="2000" dirty="0" smtClean="0">
                <a:latin typeface="Arial" panose="020B0604020202020204" pitchFamily="34" charset="0"/>
                <a:ea typeface="MS PGothic" pitchFamily="34" charset="-128"/>
                <a:cs typeface="Arial" panose="020B0604020202020204" pitchFamily="34" charset="0"/>
              </a:rPr>
              <a:t>Coaching oder Mentoring </a:t>
            </a:r>
          </a:p>
          <a:p>
            <a:pPr marL="800100" lvl="1" indent="-342900">
              <a:lnSpc>
                <a:spcPct val="110000"/>
              </a:lnSpc>
              <a:spcAft>
                <a:spcPts val="600"/>
              </a:spcAft>
              <a:buFont typeface="Symbol" panose="05050102010706020507" pitchFamily="18" charset="2"/>
              <a:buChar char="-"/>
            </a:pPr>
            <a:r>
              <a:rPr lang="de-DE" sz="2000" dirty="0" smtClean="0">
                <a:latin typeface="Arial" panose="020B0604020202020204" pitchFamily="34" charset="0"/>
                <a:ea typeface="MS PGothic" pitchFamily="34" charset="-128"/>
                <a:cs typeface="Arial" panose="020B0604020202020204" pitchFamily="34" charset="0"/>
              </a:rPr>
              <a:t>Network-Marketing</a:t>
            </a:r>
          </a:p>
          <a:p>
            <a:pPr marL="800100" lvl="1" indent="-342900">
              <a:lnSpc>
                <a:spcPct val="110000"/>
              </a:lnSpc>
              <a:spcAft>
                <a:spcPts val="600"/>
              </a:spcAft>
              <a:buFont typeface="Symbol" panose="05050102010706020507" pitchFamily="18" charset="2"/>
              <a:buChar char="-"/>
            </a:pPr>
            <a:r>
              <a:rPr lang="de-DE" sz="2000" dirty="0">
                <a:latin typeface="Arial" panose="020B0604020202020204" pitchFamily="34" charset="0"/>
                <a:ea typeface="MS PGothic" pitchFamily="34" charset="-128"/>
                <a:cs typeface="Arial" panose="020B0604020202020204" pitchFamily="34" charset="0"/>
              </a:rPr>
              <a:t>i</a:t>
            </a:r>
            <a:r>
              <a:rPr lang="de-DE" sz="2000" dirty="0" smtClean="0">
                <a:latin typeface="Arial" panose="020B0604020202020204" pitchFamily="34" charset="0"/>
                <a:ea typeface="MS PGothic" pitchFamily="34" charset="-128"/>
                <a:cs typeface="Arial" panose="020B0604020202020204" pitchFamily="34" charset="0"/>
              </a:rPr>
              <a:t>ntransparentes </a:t>
            </a:r>
            <a:br>
              <a:rPr lang="de-DE" sz="2000" dirty="0" smtClean="0">
                <a:latin typeface="Arial" panose="020B0604020202020204" pitchFamily="34" charset="0"/>
                <a:ea typeface="MS PGothic" pitchFamily="34" charset="-128"/>
                <a:cs typeface="Arial" panose="020B0604020202020204" pitchFamily="34" charset="0"/>
              </a:rPr>
            </a:br>
            <a:r>
              <a:rPr lang="de-DE" sz="2000" dirty="0" err="1" smtClean="0">
                <a:latin typeface="Arial" panose="020B0604020202020204" pitchFamily="34" charset="0"/>
                <a:ea typeface="MS PGothic" pitchFamily="34" charset="-128"/>
                <a:cs typeface="Arial" panose="020B0604020202020204" pitchFamily="34" charset="0"/>
              </a:rPr>
              <a:t>Affiliate</a:t>
            </a:r>
            <a:r>
              <a:rPr lang="de-DE" sz="2000" dirty="0" smtClean="0">
                <a:latin typeface="Arial" panose="020B0604020202020204" pitchFamily="34" charset="0"/>
                <a:ea typeface="MS PGothic" pitchFamily="34" charset="-128"/>
                <a:cs typeface="Arial" panose="020B0604020202020204" pitchFamily="34" charset="0"/>
              </a:rPr>
              <a:t>-Marketing</a:t>
            </a:r>
          </a:p>
          <a:p>
            <a:pPr marL="800100" lvl="1" indent="-342900">
              <a:lnSpc>
                <a:spcPct val="110000"/>
              </a:lnSpc>
              <a:spcAft>
                <a:spcPts val="600"/>
              </a:spcAft>
              <a:buFont typeface="Symbol" panose="05050102010706020507" pitchFamily="18" charset="2"/>
              <a:buChar char="-"/>
            </a:pPr>
            <a:r>
              <a:rPr lang="de-DE" sz="2000" dirty="0" err="1" smtClean="0">
                <a:latin typeface="Arial" panose="020B0604020202020204" pitchFamily="34" charset="0"/>
                <a:ea typeface="MS PGothic" pitchFamily="34" charset="-128"/>
                <a:cs typeface="Arial" panose="020B0604020202020204" pitchFamily="34" charset="0"/>
              </a:rPr>
              <a:t>Copy</a:t>
            </a:r>
            <a:r>
              <a:rPr lang="de-DE" sz="2000" dirty="0" smtClean="0">
                <a:latin typeface="Arial" panose="020B0604020202020204" pitchFamily="34" charset="0"/>
                <a:ea typeface="MS PGothic" pitchFamily="34" charset="-128"/>
                <a:cs typeface="Arial" panose="020B0604020202020204" pitchFamily="34" charset="0"/>
              </a:rPr>
              <a:t>-Trading</a:t>
            </a:r>
          </a:p>
        </p:txBody>
      </p:sp>
    </p:spTree>
    <p:extLst>
      <p:ext uri="{BB962C8B-B14F-4D97-AF65-F5344CB8AC3E}">
        <p14:creationId xmlns:p14="http://schemas.microsoft.com/office/powerpoint/2010/main" val="650115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err="1" smtClean="0"/>
              <a:t>Affiliate</a:t>
            </a:r>
            <a:r>
              <a:rPr lang="de-DE" dirty="0" smtClean="0"/>
              <a:t>-Marketing</a:t>
            </a:r>
            <a:endParaRPr lang="de-D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6" name="Grafik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PencilGrayscale/>
                    </a14:imgEffect>
                    <a14:imgEffect>
                      <a14:saturation sat="0"/>
                    </a14:imgEffect>
                  </a14:imgLayer>
                </a14:imgProps>
              </a:ext>
            </a:extLst>
          </a:blip>
          <a:stretch>
            <a:fillRect/>
          </a:stretch>
        </p:blipFill>
        <p:spPr>
          <a:xfrm>
            <a:off x="5239191" y="1702470"/>
            <a:ext cx="1559119" cy="1315507"/>
          </a:xfrm>
          <a:prstGeom prst="rect">
            <a:avLst/>
          </a:prstGeom>
        </p:spPr>
      </p:pic>
      <p:pic>
        <p:nvPicPr>
          <p:cNvPr id="14" name="Grafik 13"/>
          <p:cNvPicPr>
            <a:picLocks noChangeAspect="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artisticGlowDiffused/>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18665" y="3833809"/>
            <a:ext cx="1253895" cy="1253895"/>
          </a:xfrm>
          <a:prstGeom prst="rect">
            <a:avLst/>
          </a:prstGeom>
        </p:spPr>
      </p:pic>
      <p:pic>
        <p:nvPicPr>
          <p:cNvPr id="16" name="Grafik 15"/>
          <p:cNvPicPr>
            <a:picLocks noChangeAspect="1"/>
          </p:cNvPicPr>
          <p:nvPr/>
        </p:nvPicPr>
        <p:blipFill>
          <a:blip r:embed="rId8" cstate="print">
            <a:duotone>
              <a:prstClr val="black"/>
              <a:schemeClr val="tx2">
                <a:tint val="45000"/>
                <a:satMod val="400000"/>
              </a:schemeClr>
            </a:duotone>
            <a:extLst>
              <a:ext uri="{BEBA8EAE-BF5A-486C-A8C5-ECC9F3942E4B}">
                <a14:imgProps xmlns:a14="http://schemas.microsoft.com/office/drawing/2010/main">
                  <a14:imgLayer r:embed="rId9">
                    <a14:imgEffect>
                      <a14:artisticLineDrawing/>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49789" y="1802009"/>
            <a:ext cx="1370781" cy="1370781"/>
          </a:xfrm>
          <a:prstGeom prst="rect">
            <a:avLst/>
          </a:prstGeom>
        </p:spPr>
      </p:pic>
      <p:pic>
        <p:nvPicPr>
          <p:cNvPr id="21" name="Grafik 20"/>
          <p:cNvPicPr>
            <a:picLocks noChangeAspect="1"/>
          </p:cNvPicPr>
          <p:nvPr/>
        </p:nvPicPr>
        <p:blipFill rotWithShape="1">
          <a:blip r:embed="rId10">
            <a:extLst>
              <a:ext uri="{BEBA8EAE-BF5A-486C-A8C5-ECC9F3942E4B}">
                <a14:imgProps xmlns:a14="http://schemas.microsoft.com/office/drawing/2010/main">
                  <a14:imgLayer r:embed="rId11">
                    <a14:imgEffect>
                      <a14:artisticPencilSketch/>
                    </a14:imgEffect>
                    <a14:imgEffect>
                      <a14:brightnessContrast contrast="-40000"/>
                    </a14:imgEffect>
                  </a14:imgLayer>
                </a14:imgProps>
              </a:ext>
            </a:extLst>
          </a:blip>
          <a:srcRect b="8628"/>
          <a:stretch/>
        </p:blipFill>
        <p:spPr>
          <a:xfrm>
            <a:off x="4807901" y="4366161"/>
            <a:ext cx="1737511" cy="1587599"/>
          </a:xfrm>
          <a:prstGeom prst="rect">
            <a:avLst/>
          </a:prstGeom>
        </p:spPr>
      </p:pic>
      <p:sp>
        <p:nvSpPr>
          <p:cNvPr id="22" name="Textfeld 21"/>
          <p:cNvSpPr txBox="1"/>
          <p:nvPr/>
        </p:nvSpPr>
        <p:spPr>
          <a:xfrm>
            <a:off x="396001" y="1327284"/>
            <a:ext cx="2153788" cy="2031325"/>
          </a:xfrm>
          <a:prstGeom prst="rect">
            <a:avLst/>
          </a:prstGeom>
          <a:noFill/>
        </p:spPr>
        <p:txBody>
          <a:bodyPr wrap="square" rtlCol="0">
            <a:spAutoFit/>
          </a:bodyPr>
          <a:lstStyle/>
          <a:p>
            <a:r>
              <a:rPr lang="de-DE" dirty="0" err="1" smtClean="0"/>
              <a:t>Finfluencer:innen</a:t>
            </a:r>
            <a:r>
              <a:rPr lang="de-DE" dirty="0" smtClean="0"/>
              <a:t> </a:t>
            </a:r>
            <a:r>
              <a:rPr lang="de-DE" b="1" dirty="0" smtClean="0"/>
              <a:t>kooperieren mit Werbepartnern</a:t>
            </a:r>
            <a:r>
              <a:rPr lang="de-DE" dirty="0" smtClean="0"/>
              <a:t>. Auf ihren Accounts platzieren sie Werbung und Links zu Unternehmen.</a:t>
            </a:r>
            <a:endParaRPr lang="de-DE" dirty="0"/>
          </a:p>
        </p:txBody>
      </p:sp>
      <p:sp>
        <p:nvSpPr>
          <p:cNvPr id="23" name="Textfeld 22"/>
          <p:cNvSpPr txBox="1"/>
          <p:nvPr/>
        </p:nvSpPr>
        <p:spPr>
          <a:xfrm>
            <a:off x="6798310" y="1232710"/>
            <a:ext cx="2042192" cy="1754326"/>
          </a:xfrm>
          <a:prstGeom prst="rect">
            <a:avLst/>
          </a:prstGeom>
          <a:noFill/>
        </p:spPr>
        <p:txBody>
          <a:bodyPr wrap="square" rtlCol="0">
            <a:spAutoFit/>
          </a:bodyPr>
          <a:lstStyle/>
          <a:p>
            <a:r>
              <a:rPr lang="de-DE" dirty="0" err="1" smtClean="0"/>
              <a:t>Nutzer:innen</a:t>
            </a:r>
            <a:r>
              <a:rPr lang="de-DE" dirty="0" smtClean="0"/>
              <a:t> auf den Accounts oder Seiten der </a:t>
            </a:r>
            <a:r>
              <a:rPr lang="de-DE" dirty="0" err="1" smtClean="0"/>
              <a:t>Finfluencer:innen</a:t>
            </a:r>
            <a:r>
              <a:rPr lang="de-DE" dirty="0" smtClean="0"/>
              <a:t> klicken auf </a:t>
            </a:r>
            <a:r>
              <a:rPr lang="de-DE" b="1" dirty="0" err="1" smtClean="0"/>
              <a:t>Affiliate</a:t>
            </a:r>
            <a:r>
              <a:rPr lang="de-DE" b="1" dirty="0" smtClean="0"/>
              <a:t>-Links</a:t>
            </a:r>
            <a:r>
              <a:rPr lang="de-DE" dirty="0" smtClean="0"/>
              <a:t>…</a:t>
            </a:r>
            <a:endParaRPr lang="de-DE" dirty="0"/>
          </a:p>
        </p:txBody>
      </p:sp>
      <p:sp>
        <p:nvSpPr>
          <p:cNvPr id="24" name="Textfeld 23"/>
          <p:cNvSpPr txBox="1"/>
          <p:nvPr/>
        </p:nvSpPr>
        <p:spPr>
          <a:xfrm>
            <a:off x="6464432" y="3928685"/>
            <a:ext cx="2259722" cy="1754326"/>
          </a:xfrm>
          <a:prstGeom prst="rect">
            <a:avLst/>
          </a:prstGeom>
          <a:noFill/>
        </p:spPr>
        <p:txBody>
          <a:bodyPr wrap="square" rtlCol="0">
            <a:spAutoFit/>
          </a:bodyPr>
          <a:lstStyle/>
          <a:p>
            <a:r>
              <a:rPr lang="de-DE" dirty="0" smtClean="0"/>
              <a:t>… und werden </a:t>
            </a:r>
            <a:r>
              <a:rPr lang="de-DE" b="1" dirty="0" smtClean="0"/>
              <a:t>auf die Seiten der Unternehmen weitergeleitet </a:t>
            </a:r>
            <a:r>
              <a:rPr lang="de-DE" dirty="0" smtClean="0"/>
              <a:t>(kaufen vielleicht sogar die Produkte).</a:t>
            </a:r>
            <a:endParaRPr lang="de-DE" dirty="0"/>
          </a:p>
        </p:txBody>
      </p:sp>
      <p:sp>
        <p:nvSpPr>
          <p:cNvPr id="25" name="Textfeld 24"/>
          <p:cNvSpPr txBox="1"/>
          <p:nvPr/>
        </p:nvSpPr>
        <p:spPr>
          <a:xfrm>
            <a:off x="391877" y="4551776"/>
            <a:ext cx="3160055" cy="646331"/>
          </a:xfrm>
          <a:prstGeom prst="rect">
            <a:avLst/>
          </a:prstGeom>
          <a:noFill/>
        </p:spPr>
        <p:txBody>
          <a:bodyPr wrap="square" rtlCol="0">
            <a:spAutoFit/>
          </a:bodyPr>
          <a:lstStyle/>
          <a:p>
            <a:r>
              <a:rPr lang="de-DE" dirty="0" smtClean="0"/>
              <a:t>Die </a:t>
            </a:r>
            <a:r>
              <a:rPr lang="de-DE" dirty="0" err="1" smtClean="0"/>
              <a:t>Finfluencer:innen</a:t>
            </a:r>
            <a:r>
              <a:rPr lang="de-DE" dirty="0" smtClean="0"/>
              <a:t> </a:t>
            </a:r>
            <a:r>
              <a:rPr lang="de-DE" b="1" dirty="0" smtClean="0"/>
              <a:t>erhalten</a:t>
            </a:r>
            <a:r>
              <a:rPr lang="de-DE" dirty="0" smtClean="0"/>
              <a:t> dafür </a:t>
            </a:r>
            <a:r>
              <a:rPr lang="de-DE" b="1" dirty="0" smtClean="0"/>
              <a:t>Provision</a:t>
            </a:r>
            <a:r>
              <a:rPr lang="de-DE" dirty="0" smtClean="0"/>
              <a:t>.</a:t>
            </a:r>
            <a:endParaRPr lang="de-DE" dirty="0"/>
          </a:p>
        </p:txBody>
      </p:sp>
      <p:cxnSp>
        <p:nvCxnSpPr>
          <p:cNvPr id="9" name="Gekrümmter Verbinder 8"/>
          <p:cNvCxnSpPr>
            <a:stCxn id="16" idx="0"/>
            <a:endCxn id="6" idx="0"/>
          </p:cNvCxnSpPr>
          <p:nvPr/>
        </p:nvCxnSpPr>
        <p:spPr>
          <a:xfrm rot="5400000" flipH="1" flipV="1">
            <a:off x="4577196" y="360455"/>
            <a:ext cx="99539" cy="2783571"/>
          </a:xfrm>
          <a:prstGeom prst="curvedConnector3">
            <a:avLst>
              <a:gd name="adj1" fmla="val 329659"/>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Gekrümmter Verbinder 26"/>
          <p:cNvCxnSpPr/>
          <p:nvPr/>
        </p:nvCxnSpPr>
        <p:spPr>
          <a:xfrm rot="5400000">
            <a:off x="5244890" y="3688648"/>
            <a:ext cx="1089223" cy="646841"/>
          </a:xfrm>
          <a:prstGeom prst="curvedConnector3">
            <a:avLst>
              <a:gd name="adj1" fmla="val 50000"/>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Gekrümmter Verbinder 28"/>
          <p:cNvCxnSpPr>
            <a:stCxn id="21" idx="2"/>
            <a:endCxn id="14" idx="2"/>
          </p:cNvCxnSpPr>
          <p:nvPr/>
        </p:nvCxnSpPr>
        <p:spPr>
          <a:xfrm rot="5400000" flipH="1">
            <a:off x="4078107" y="4355210"/>
            <a:ext cx="866056" cy="2331044"/>
          </a:xfrm>
          <a:prstGeom prst="curvedConnector3">
            <a:avLst>
              <a:gd name="adj1" fmla="val -26396"/>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Gekrümmter Verbinder 31"/>
          <p:cNvCxnSpPr>
            <a:stCxn id="14" idx="1"/>
            <a:endCxn id="16" idx="2"/>
          </p:cNvCxnSpPr>
          <p:nvPr/>
        </p:nvCxnSpPr>
        <p:spPr>
          <a:xfrm rot="10800000" flipH="1">
            <a:off x="2718664" y="3172791"/>
            <a:ext cx="516515" cy="1287967"/>
          </a:xfrm>
          <a:prstGeom prst="curvedConnector4">
            <a:avLst>
              <a:gd name="adj1" fmla="val -44258"/>
              <a:gd name="adj2" fmla="val 74339"/>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a:xfrm rot="16200000">
            <a:off x="6511855" y="3414615"/>
            <a:ext cx="4945585" cy="230832"/>
          </a:xfrm>
          <a:prstGeom prst="rect">
            <a:avLst/>
          </a:prstGeom>
          <a:noFill/>
        </p:spPr>
        <p:txBody>
          <a:bodyPr wrap="none" rtlCol="0">
            <a:spAutoFit/>
          </a:bodyPr>
          <a:lstStyle/>
          <a:p>
            <a:r>
              <a:rPr lang="de-DE" sz="900" dirty="0" smtClean="0">
                <a:solidFill>
                  <a:schemeClr val="bg1">
                    <a:lumMod val="65000"/>
                  </a:schemeClr>
                </a:solidFill>
              </a:rPr>
              <a:t>Bildquelle: </a:t>
            </a:r>
            <a:r>
              <a:rPr lang="de-DE" sz="900" dirty="0">
                <a:solidFill>
                  <a:schemeClr val="bg1">
                    <a:lumMod val="65000"/>
                  </a:schemeClr>
                </a:solidFill>
              </a:rPr>
              <a:t>https://www.iconfinder.com/search?q=cookie&amp;price=free&amp;license=gte__</a:t>
            </a:r>
            <a:r>
              <a:rPr lang="de-DE" sz="900" dirty="0" smtClean="0">
                <a:solidFill>
                  <a:schemeClr val="bg1">
                    <a:lumMod val="65000"/>
                  </a:schemeClr>
                </a:solidFill>
              </a:rPr>
              <a:t>2 und vzbv</a:t>
            </a:r>
            <a:endParaRPr lang="de-DE" sz="900" dirty="0">
              <a:solidFill>
                <a:schemeClr val="bg1">
                  <a:lumMod val="65000"/>
                </a:schemeClr>
              </a:solidFill>
            </a:endParaRPr>
          </a:p>
        </p:txBody>
      </p:sp>
    </p:spTree>
    <p:extLst>
      <p:ext uri="{BB962C8B-B14F-4D97-AF65-F5344CB8AC3E}">
        <p14:creationId xmlns:p14="http://schemas.microsoft.com/office/powerpoint/2010/main" val="781255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a:blip r:embed="rId3" cstate="print">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5540261" y="2968125"/>
            <a:ext cx="763372" cy="763372"/>
          </a:xfrm>
          <a:prstGeom prst="rect">
            <a:avLst/>
          </a:prstGeom>
        </p:spPr>
      </p:pic>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Network-Marketing</a:t>
            </a:r>
            <a:endParaRPr lang="de-DE" dirty="0"/>
          </a:p>
        </p:txBody>
      </p:sp>
      <p:pic>
        <p:nvPicPr>
          <p:cNvPr id="5" name="Onlinebild-Platzhalter 4"/>
          <p:cNvPicPr>
            <a:picLocks noGrp="1" noChangeAspect="1"/>
          </p:cNvPicPr>
          <p:nvPr>
            <p:ph type="clipArt" sz="quarter" idx="18"/>
          </p:nvPr>
        </p:nvPicPr>
        <p:blipFill>
          <a:blip r:embed="rId5"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6" name="Grafik 5"/>
          <p:cNvPicPr>
            <a:picLocks noChangeAspect="1"/>
          </p:cNvPicPr>
          <p:nvPr/>
        </p:nvPicPr>
        <p:blipFill>
          <a:blip r:embed="rId6" cstate="print">
            <a:extLst>
              <a:ext uri="{BEBA8EAE-BF5A-486C-A8C5-ECC9F3942E4B}">
                <a14:imgProps xmlns:a14="http://schemas.microsoft.com/office/drawing/2010/main">
                  <a14:imgLayer r:embed="rId7">
                    <a14:imgEffect>
                      <a14:artisticPaintStrokes/>
                    </a14:imgEffect>
                  </a14:imgLayer>
                </a14:imgProps>
              </a:ext>
              <a:ext uri="{28A0092B-C50C-407E-A947-70E740481C1C}">
                <a14:useLocalDpi xmlns:a14="http://schemas.microsoft.com/office/drawing/2010/main" val="0"/>
              </a:ext>
            </a:extLst>
          </a:blip>
          <a:stretch>
            <a:fillRect/>
          </a:stretch>
        </p:blipFill>
        <p:spPr>
          <a:xfrm>
            <a:off x="4097708" y="2953606"/>
            <a:ext cx="763372" cy="763372"/>
          </a:xfrm>
          <a:prstGeom prst="rect">
            <a:avLst/>
          </a:prstGeom>
        </p:spPr>
      </p:pic>
      <p:pic>
        <p:nvPicPr>
          <p:cNvPr id="8" name="Grafik 7"/>
          <p:cNvPicPr>
            <a:picLocks noChangeAspect="1"/>
          </p:cNvPicPr>
          <p:nvPr/>
        </p:nvPicPr>
        <p:blipFill>
          <a:blip r:embed="rId8" cstate="print">
            <a:extLst>
              <a:ext uri="{BEBA8EAE-BF5A-486C-A8C5-ECC9F3942E4B}">
                <a14:imgProps xmlns:a14="http://schemas.microsoft.com/office/drawing/2010/main">
                  <a14:imgLayer r:embed="rId9">
                    <a14:imgEffect>
                      <a14:artisticPaintStrokes/>
                    </a14:imgEffect>
                  </a14:imgLayer>
                </a14:imgProps>
              </a:ext>
              <a:ext uri="{28A0092B-C50C-407E-A947-70E740481C1C}">
                <a14:useLocalDpi xmlns:a14="http://schemas.microsoft.com/office/drawing/2010/main" val="0"/>
              </a:ext>
            </a:extLst>
          </a:blip>
          <a:stretch>
            <a:fillRect/>
          </a:stretch>
        </p:blipFill>
        <p:spPr>
          <a:xfrm>
            <a:off x="2418653" y="4086490"/>
            <a:ext cx="763372" cy="763372"/>
          </a:xfrm>
          <a:prstGeom prst="rect">
            <a:avLst/>
          </a:prstGeom>
        </p:spPr>
      </p:pic>
      <p:pic>
        <p:nvPicPr>
          <p:cNvPr id="9" name="Grafik 8"/>
          <p:cNvPicPr>
            <a:picLocks noChangeAspect="1"/>
          </p:cNvPicPr>
          <p:nvPr/>
        </p:nvPicPr>
        <p:blipFill>
          <a:blip r:embed="rId10" cstate="print">
            <a:extLst>
              <a:ext uri="{BEBA8EAE-BF5A-486C-A8C5-ECC9F3942E4B}">
                <a14:imgProps xmlns:a14="http://schemas.microsoft.com/office/drawing/2010/main">
                  <a14:imgLayer r:embed="rId11">
                    <a14:imgEffect>
                      <a14:artisticPaintStrokes/>
                    </a14:imgEffect>
                  </a14:imgLayer>
                </a14:imgProps>
              </a:ext>
              <a:ext uri="{28A0092B-C50C-407E-A947-70E740481C1C}">
                <a14:useLocalDpi xmlns:a14="http://schemas.microsoft.com/office/drawing/2010/main" val="0"/>
              </a:ext>
            </a:extLst>
          </a:blip>
          <a:stretch>
            <a:fillRect/>
          </a:stretch>
        </p:blipFill>
        <p:spPr>
          <a:xfrm>
            <a:off x="5904620" y="5268040"/>
            <a:ext cx="763372" cy="763372"/>
          </a:xfrm>
          <a:prstGeom prst="rect">
            <a:avLst/>
          </a:prstGeom>
        </p:spPr>
      </p:pic>
      <p:pic>
        <p:nvPicPr>
          <p:cNvPr id="10" name="Grafik 9"/>
          <p:cNvPicPr>
            <a:picLocks noChangeAspect="1"/>
          </p:cNvPicPr>
          <p:nvPr/>
        </p:nvPicPr>
        <p:blipFill>
          <a:blip r:embed="rId12" cstate="print">
            <a:extLst>
              <a:ext uri="{BEBA8EAE-BF5A-486C-A8C5-ECC9F3942E4B}">
                <a14:imgProps xmlns:a14="http://schemas.microsoft.com/office/drawing/2010/main">
                  <a14:imgLayer r:embed="rId13">
                    <a14:imgEffect>
                      <a14:artisticPaintStrokes/>
                    </a14:imgEffect>
                  </a14:imgLayer>
                </a14:imgProps>
              </a:ext>
              <a:ext uri="{28A0092B-C50C-407E-A947-70E740481C1C}">
                <a14:useLocalDpi xmlns:a14="http://schemas.microsoft.com/office/drawing/2010/main" val="0"/>
              </a:ext>
            </a:extLst>
          </a:blip>
          <a:stretch>
            <a:fillRect/>
          </a:stretch>
        </p:blipFill>
        <p:spPr>
          <a:xfrm flipH="1">
            <a:off x="5053833" y="5319439"/>
            <a:ext cx="868114" cy="747719"/>
          </a:xfrm>
          <a:prstGeom prst="rect">
            <a:avLst/>
          </a:prstGeom>
        </p:spPr>
      </p:pic>
      <p:pic>
        <p:nvPicPr>
          <p:cNvPr id="11" name="Grafik 10"/>
          <p:cNvPicPr>
            <a:picLocks noChangeAspect="1"/>
          </p:cNvPicPr>
          <p:nvPr/>
        </p:nvPicPr>
        <p:blipFill>
          <a:blip r:embed="rId14" cstate="print">
            <a:extLst>
              <a:ext uri="{BEBA8EAE-BF5A-486C-A8C5-ECC9F3942E4B}">
                <a14:imgProps xmlns:a14="http://schemas.microsoft.com/office/drawing/2010/main">
                  <a14:imgLayer r:embed="rId15">
                    <a14:imgEffect>
                      <a14:artisticPaintStrokes/>
                    </a14:imgEffect>
                  </a14:imgLayer>
                </a14:imgProps>
              </a:ext>
              <a:ext uri="{28A0092B-C50C-407E-A947-70E740481C1C}">
                <a14:useLocalDpi xmlns:a14="http://schemas.microsoft.com/office/drawing/2010/main" val="0"/>
              </a:ext>
            </a:extLst>
          </a:blip>
          <a:stretch>
            <a:fillRect/>
          </a:stretch>
        </p:blipFill>
        <p:spPr>
          <a:xfrm>
            <a:off x="4510408" y="4094688"/>
            <a:ext cx="763372" cy="763372"/>
          </a:xfrm>
          <a:prstGeom prst="rect">
            <a:avLst/>
          </a:prstGeom>
        </p:spPr>
      </p:pic>
      <p:pic>
        <p:nvPicPr>
          <p:cNvPr id="12" name="Grafik 11"/>
          <p:cNvPicPr>
            <a:picLocks noChangeAspect="1"/>
          </p:cNvPicPr>
          <p:nvPr/>
        </p:nvPicPr>
        <p:blipFill>
          <a:blip r:embed="rId16" cstate="print">
            <a:extLst>
              <a:ext uri="{BEBA8EAE-BF5A-486C-A8C5-ECC9F3942E4B}">
                <a14:imgProps xmlns:a14="http://schemas.microsoft.com/office/drawing/2010/main">
                  <a14:imgLayer r:embed="rId17">
                    <a14:imgEffect>
                      <a14:artisticPaintStrokes/>
                    </a14:imgEffect>
                  </a14:imgLayer>
                </a14:imgProps>
              </a:ext>
              <a:ext uri="{28A0092B-C50C-407E-A947-70E740481C1C}">
                <a14:useLocalDpi xmlns:a14="http://schemas.microsoft.com/office/drawing/2010/main" val="0"/>
              </a:ext>
            </a:extLst>
          </a:blip>
          <a:stretch>
            <a:fillRect/>
          </a:stretch>
        </p:blipFill>
        <p:spPr>
          <a:xfrm>
            <a:off x="5795593" y="4086490"/>
            <a:ext cx="763372" cy="763372"/>
          </a:xfrm>
          <a:prstGeom prst="rect">
            <a:avLst/>
          </a:prstGeom>
        </p:spPr>
      </p:pic>
      <p:pic>
        <p:nvPicPr>
          <p:cNvPr id="13" name="Grafik 12"/>
          <p:cNvPicPr>
            <a:picLocks noChangeAspect="1"/>
          </p:cNvPicPr>
          <p:nvPr/>
        </p:nvPicPr>
        <p:blipFill>
          <a:blip r:embed="rId18" cstate="print">
            <a:extLst>
              <a:ext uri="{BEBA8EAE-BF5A-486C-A8C5-ECC9F3942E4B}">
                <a14:imgProps xmlns:a14="http://schemas.microsoft.com/office/drawing/2010/main">
                  <a14:imgLayer r:embed="rId19">
                    <a14:imgEffect>
                      <a14:artisticPaintStrokes/>
                    </a14:imgEffect>
                  </a14:imgLayer>
                </a14:imgProps>
              </a:ext>
              <a:ext uri="{28A0092B-C50C-407E-A947-70E740481C1C}">
                <a14:useLocalDpi xmlns:a14="http://schemas.microsoft.com/office/drawing/2010/main" val="0"/>
              </a:ext>
            </a:extLst>
          </a:blip>
          <a:stretch>
            <a:fillRect/>
          </a:stretch>
        </p:blipFill>
        <p:spPr>
          <a:xfrm>
            <a:off x="3797712" y="5282136"/>
            <a:ext cx="763372" cy="763372"/>
          </a:xfrm>
          <a:prstGeom prst="rect">
            <a:avLst/>
          </a:prstGeom>
        </p:spPr>
      </p:pic>
      <p:pic>
        <p:nvPicPr>
          <p:cNvPr id="14" name="Grafik 13"/>
          <p:cNvPicPr>
            <a:picLocks noChangeAspect="1"/>
          </p:cNvPicPr>
          <p:nvPr/>
        </p:nvPicPr>
        <p:blipFill>
          <a:blip r:embed="rId20" cstate="print">
            <a:extLst>
              <a:ext uri="{BEBA8EAE-BF5A-486C-A8C5-ECC9F3942E4B}">
                <a14:imgProps xmlns:a14="http://schemas.microsoft.com/office/drawing/2010/main">
                  <a14:imgLayer r:embed="rId21">
                    <a14:imgEffect>
                      <a14:artisticPaintStrokes/>
                    </a14:imgEffect>
                  </a14:imgLayer>
                </a14:imgProps>
              </a:ext>
              <a:ext uri="{28A0092B-C50C-407E-A947-70E740481C1C}">
                <a14:useLocalDpi xmlns:a14="http://schemas.microsoft.com/office/drawing/2010/main" val="0"/>
              </a:ext>
            </a:extLst>
          </a:blip>
          <a:stretch>
            <a:fillRect/>
          </a:stretch>
        </p:blipFill>
        <p:spPr>
          <a:xfrm>
            <a:off x="6281161" y="5232294"/>
            <a:ext cx="872336" cy="763372"/>
          </a:xfrm>
          <a:prstGeom prst="rect">
            <a:avLst/>
          </a:prstGeom>
        </p:spPr>
      </p:pic>
      <p:pic>
        <p:nvPicPr>
          <p:cNvPr id="16" name="Grafik 15"/>
          <p:cNvPicPr>
            <a:picLocks noChangeAspect="1"/>
          </p:cNvPicPr>
          <p:nvPr/>
        </p:nvPicPr>
        <p:blipFill>
          <a:blip r:embed="rId22" cstate="print">
            <a:extLst>
              <a:ext uri="{BEBA8EAE-BF5A-486C-A8C5-ECC9F3942E4B}">
                <a14:imgProps xmlns:a14="http://schemas.microsoft.com/office/drawing/2010/main">
                  <a14:imgLayer r:embed="rId23">
                    <a14:imgEffect>
                      <a14:artisticPaintStrokes/>
                    </a14:imgEffect>
                  </a14:imgLayer>
                </a14:imgProps>
              </a:ext>
              <a:ext uri="{28A0092B-C50C-407E-A947-70E740481C1C}">
                <a14:useLocalDpi xmlns:a14="http://schemas.microsoft.com/office/drawing/2010/main" val="0"/>
              </a:ext>
            </a:extLst>
          </a:blip>
          <a:stretch>
            <a:fillRect/>
          </a:stretch>
        </p:blipFill>
        <p:spPr>
          <a:xfrm>
            <a:off x="1660785" y="4138514"/>
            <a:ext cx="763372" cy="763372"/>
          </a:xfrm>
          <a:prstGeom prst="rect">
            <a:avLst/>
          </a:prstGeom>
        </p:spPr>
      </p:pic>
      <p:pic>
        <p:nvPicPr>
          <p:cNvPr id="17" name="Grafik 16"/>
          <p:cNvPicPr>
            <a:picLocks noChangeAspect="1"/>
          </p:cNvPicPr>
          <p:nvPr/>
        </p:nvPicPr>
        <p:blipFill>
          <a:blip r:embed="rId24" cstate="print">
            <a:extLst>
              <a:ext uri="{BEBA8EAE-BF5A-486C-A8C5-ECC9F3942E4B}">
                <a14:imgProps xmlns:a14="http://schemas.microsoft.com/office/drawing/2010/main">
                  <a14:imgLayer r:embed="rId25">
                    <a14:imgEffect>
                      <a14:artisticPaintStrokes/>
                    </a14:imgEffect>
                  </a14:imgLayer>
                </a14:imgProps>
              </a:ext>
              <a:ext uri="{28A0092B-C50C-407E-A947-70E740481C1C}">
                <a14:useLocalDpi xmlns:a14="http://schemas.microsoft.com/office/drawing/2010/main" val="0"/>
              </a:ext>
            </a:extLst>
          </a:blip>
          <a:stretch>
            <a:fillRect/>
          </a:stretch>
        </p:blipFill>
        <p:spPr>
          <a:xfrm>
            <a:off x="2621103" y="3003424"/>
            <a:ext cx="763372" cy="763372"/>
          </a:xfrm>
          <a:prstGeom prst="rect">
            <a:avLst/>
          </a:prstGeom>
        </p:spPr>
      </p:pic>
      <p:pic>
        <p:nvPicPr>
          <p:cNvPr id="18" name="Grafik 17"/>
          <p:cNvPicPr>
            <a:picLocks noChangeAspect="1"/>
          </p:cNvPicPr>
          <p:nvPr/>
        </p:nvPicPr>
        <p:blipFill>
          <a:blip r:embed="rId26" cstate="print">
            <a:extLst>
              <a:ext uri="{BEBA8EAE-BF5A-486C-A8C5-ECC9F3942E4B}">
                <a14:imgProps xmlns:a14="http://schemas.microsoft.com/office/drawing/2010/main">
                  <a14:imgLayer r:embed="rId27">
                    <a14:imgEffect>
                      <a14:artisticPaintStrokes/>
                    </a14:imgEffect>
                  </a14:imgLayer>
                </a14:imgProps>
              </a:ext>
              <a:ext uri="{28A0092B-C50C-407E-A947-70E740481C1C}">
                <a14:useLocalDpi xmlns:a14="http://schemas.microsoft.com/office/drawing/2010/main" val="0"/>
              </a:ext>
            </a:extLst>
          </a:blip>
          <a:stretch>
            <a:fillRect/>
          </a:stretch>
        </p:blipFill>
        <p:spPr>
          <a:xfrm>
            <a:off x="6550835" y="4117796"/>
            <a:ext cx="763372" cy="763372"/>
          </a:xfrm>
          <a:prstGeom prst="rect">
            <a:avLst/>
          </a:prstGeom>
        </p:spPr>
      </p:pic>
      <p:pic>
        <p:nvPicPr>
          <p:cNvPr id="19" name="Grafik 1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797069" y="1318443"/>
            <a:ext cx="1391354" cy="1391354"/>
          </a:xfrm>
          <a:prstGeom prst="rect">
            <a:avLst/>
          </a:prstGeom>
        </p:spPr>
      </p:pic>
      <p:pic>
        <p:nvPicPr>
          <p:cNvPr id="20" name="Grafik 19"/>
          <p:cNvPicPr>
            <a:picLocks noChangeAspect="1"/>
          </p:cNvPicPr>
          <p:nvPr/>
        </p:nvPicPr>
        <p:blipFill>
          <a:blip r:embed="rId29">
            <a:extLst>
              <a:ext uri="{BEBA8EAE-BF5A-486C-A8C5-ECC9F3942E4B}">
                <a14:imgProps xmlns:a14="http://schemas.microsoft.com/office/drawing/2010/main">
                  <a14:imgLayer r:embed="rId30">
                    <a14:imgEffect>
                      <a14:artisticPaintStrokes/>
                    </a14:imgEffect>
                  </a14:imgLayer>
                </a14:imgProps>
              </a:ext>
            </a:extLst>
          </a:blip>
          <a:stretch>
            <a:fillRect/>
          </a:stretch>
        </p:blipFill>
        <p:spPr>
          <a:xfrm>
            <a:off x="330898" y="5300719"/>
            <a:ext cx="762739" cy="762739"/>
          </a:xfrm>
          <a:prstGeom prst="rect">
            <a:avLst/>
          </a:prstGeom>
        </p:spPr>
      </p:pic>
      <p:pic>
        <p:nvPicPr>
          <p:cNvPr id="21" name="Grafik 20"/>
          <p:cNvPicPr>
            <a:picLocks noChangeAspect="1"/>
          </p:cNvPicPr>
          <p:nvPr/>
        </p:nvPicPr>
        <p:blipFill>
          <a:blip r:embed="rId31">
            <a:extLst>
              <a:ext uri="{BEBA8EAE-BF5A-486C-A8C5-ECC9F3942E4B}">
                <a14:imgProps xmlns:a14="http://schemas.microsoft.com/office/drawing/2010/main">
                  <a14:imgLayer r:embed="rId32">
                    <a14:imgEffect>
                      <a14:artisticPaintStrokes/>
                    </a14:imgEffect>
                  </a14:imgLayer>
                </a14:imgProps>
              </a:ext>
            </a:extLst>
          </a:blip>
          <a:stretch>
            <a:fillRect/>
          </a:stretch>
        </p:blipFill>
        <p:spPr>
          <a:xfrm>
            <a:off x="1003542" y="5296684"/>
            <a:ext cx="766774" cy="766774"/>
          </a:xfrm>
          <a:prstGeom prst="rect">
            <a:avLst/>
          </a:prstGeom>
        </p:spPr>
      </p:pic>
      <p:pic>
        <p:nvPicPr>
          <p:cNvPr id="22" name="Grafik 21"/>
          <p:cNvPicPr>
            <a:picLocks noChangeAspect="1"/>
          </p:cNvPicPr>
          <p:nvPr/>
        </p:nvPicPr>
        <p:blipFill>
          <a:blip r:embed="rId24" cstate="print">
            <a:extLst>
              <a:ext uri="{BEBA8EAE-BF5A-486C-A8C5-ECC9F3942E4B}">
                <a14:imgProps xmlns:a14="http://schemas.microsoft.com/office/drawing/2010/main">
                  <a14:imgLayer r:embed="rId25">
                    <a14:imgEffect>
                      <a14:artisticPaintStrokes/>
                    </a14:imgEffect>
                  </a14:imgLayer>
                </a14:imgProps>
              </a:ext>
              <a:ext uri="{28A0092B-C50C-407E-A947-70E740481C1C}">
                <a14:useLocalDpi xmlns:a14="http://schemas.microsoft.com/office/drawing/2010/main" val="0"/>
              </a:ext>
            </a:extLst>
          </a:blip>
          <a:stretch>
            <a:fillRect/>
          </a:stretch>
        </p:blipFill>
        <p:spPr>
          <a:xfrm>
            <a:off x="3747036" y="4135183"/>
            <a:ext cx="763372" cy="763372"/>
          </a:xfrm>
          <a:prstGeom prst="rect">
            <a:avLst/>
          </a:prstGeom>
        </p:spPr>
      </p:pic>
      <p:pic>
        <p:nvPicPr>
          <p:cNvPr id="25" name="Grafik 24"/>
          <p:cNvPicPr>
            <a:picLocks noChangeAspect="1"/>
          </p:cNvPicPr>
          <p:nvPr/>
        </p:nvPicPr>
        <p:blipFill>
          <a:blip r:embed="rId10" cstate="print">
            <a:extLst>
              <a:ext uri="{BEBA8EAE-BF5A-486C-A8C5-ECC9F3942E4B}">
                <a14:imgProps xmlns:a14="http://schemas.microsoft.com/office/drawing/2010/main">
                  <a14:imgLayer r:embed="rId11">
                    <a14:imgEffect>
                      <a14:artisticPaintStrokes/>
                    </a14:imgEffect>
                  </a14:imgLayer>
                </a14:imgProps>
              </a:ext>
              <a:ext uri="{28A0092B-C50C-407E-A947-70E740481C1C}">
                <a14:useLocalDpi xmlns:a14="http://schemas.microsoft.com/office/drawing/2010/main" val="0"/>
              </a:ext>
            </a:extLst>
          </a:blip>
          <a:stretch>
            <a:fillRect/>
          </a:stretch>
        </p:blipFill>
        <p:spPr>
          <a:xfrm>
            <a:off x="4648499" y="5282136"/>
            <a:ext cx="763372" cy="763372"/>
          </a:xfrm>
          <a:prstGeom prst="rect">
            <a:avLst/>
          </a:prstGeom>
        </p:spPr>
      </p:pic>
      <p:pic>
        <p:nvPicPr>
          <p:cNvPr id="26" name="Grafik 25"/>
          <p:cNvPicPr>
            <a:picLocks noChangeAspect="1"/>
          </p:cNvPicPr>
          <p:nvPr/>
        </p:nvPicPr>
        <p:blipFill>
          <a:blip r:embed="rId33" cstate="print">
            <a:extLst>
              <a:ext uri="{BEBA8EAE-BF5A-486C-A8C5-ECC9F3942E4B}">
                <a14:imgProps xmlns:a14="http://schemas.microsoft.com/office/drawing/2010/main">
                  <a14:imgLayer r:embed="rId34">
                    <a14:imgEffect>
                      <a14:artisticPaintStrokes/>
                    </a14:imgEffect>
                  </a14:imgLayer>
                </a14:imgProps>
              </a:ext>
              <a:ext uri="{28A0092B-C50C-407E-A947-70E740481C1C}">
                <a14:useLocalDpi xmlns:a14="http://schemas.microsoft.com/office/drawing/2010/main" val="0"/>
              </a:ext>
            </a:extLst>
          </a:blip>
          <a:stretch>
            <a:fillRect/>
          </a:stretch>
        </p:blipFill>
        <p:spPr>
          <a:xfrm flipH="1">
            <a:off x="2644896" y="5300719"/>
            <a:ext cx="739579" cy="763372"/>
          </a:xfrm>
          <a:prstGeom prst="rect">
            <a:avLst/>
          </a:prstGeom>
        </p:spPr>
      </p:pic>
      <p:pic>
        <p:nvPicPr>
          <p:cNvPr id="27" name="Grafik 26"/>
          <p:cNvPicPr>
            <a:picLocks noChangeAspect="1"/>
          </p:cNvPicPr>
          <p:nvPr/>
        </p:nvPicPr>
        <p:blipFill>
          <a:blip r:embed="rId35" cstate="print">
            <a:extLst>
              <a:ext uri="{BEBA8EAE-BF5A-486C-A8C5-ECC9F3942E4B}">
                <a14:imgProps xmlns:a14="http://schemas.microsoft.com/office/drawing/2010/main">
                  <a14:imgLayer r:embed="rId36">
                    <a14:imgEffect>
                      <a14:artisticPaintStrokes/>
                    </a14:imgEffect>
                  </a14:imgLayer>
                </a14:imgProps>
              </a:ext>
              <a:ext uri="{28A0092B-C50C-407E-A947-70E740481C1C}">
                <a14:useLocalDpi xmlns:a14="http://schemas.microsoft.com/office/drawing/2010/main" val="0"/>
              </a:ext>
            </a:extLst>
          </a:blip>
          <a:stretch>
            <a:fillRect/>
          </a:stretch>
        </p:blipFill>
        <p:spPr>
          <a:xfrm flipH="1">
            <a:off x="2067972" y="5312153"/>
            <a:ext cx="822792" cy="763372"/>
          </a:xfrm>
          <a:prstGeom prst="rect">
            <a:avLst/>
          </a:prstGeom>
        </p:spPr>
      </p:pic>
      <p:pic>
        <p:nvPicPr>
          <p:cNvPr id="28" name="Grafik 27"/>
          <p:cNvPicPr>
            <a:picLocks noChangeAspect="1"/>
          </p:cNvPicPr>
          <p:nvPr/>
        </p:nvPicPr>
        <p:blipFill>
          <a:blip r:embed="rId37" cstate="print">
            <a:extLst>
              <a:ext uri="{BEBA8EAE-BF5A-486C-A8C5-ECC9F3942E4B}">
                <a14:imgProps xmlns:a14="http://schemas.microsoft.com/office/drawing/2010/main">
                  <a14:imgLayer r:embed="rId38">
                    <a14:imgEffect>
                      <a14:artisticPaintStrokes/>
                    </a14:imgEffect>
                  </a14:imgLayer>
                </a14:imgProps>
              </a:ext>
              <a:ext uri="{28A0092B-C50C-407E-A947-70E740481C1C}">
                <a14:useLocalDpi xmlns:a14="http://schemas.microsoft.com/office/drawing/2010/main" val="0"/>
              </a:ext>
            </a:extLst>
          </a:blip>
          <a:stretch>
            <a:fillRect/>
          </a:stretch>
        </p:blipFill>
        <p:spPr>
          <a:xfrm>
            <a:off x="7114288" y="5208351"/>
            <a:ext cx="855740" cy="855740"/>
          </a:xfrm>
          <a:prstGeom prst="rect">
            <a:avLst/>
          </a:prstGeom>
        </p:spPr>
      </p:pic>
      <p:pic>
        <p:nvPicPr>
          <p:cNvPr id="31" name="Grafik 30"/>
          <p:cNvPicPr>
            <a:picLocks noChangeAspect="1"/>
          </p:cNvPicPr>
          <p:nvPr/>
        </p:nvPicPr>
        <p:blipFill>
          <a:blip r:embed="rId39">
            <a:extLst>
              <a:ext uri="{BEBA8EAE-BF5A-486C-A8C5-ECC9F3942E4B}">
                <a14:imgProps xmlns:a14="http://schemas.microsoft.com/office/drawing/2010/main">
                  <a14:imgLayer r:embed="rId40">
                    <a14:imgEffect>
                      <a14:artisticPaintStrokes/>
                    </a14:imgEffect>
                  </a14:imgLayer>
                </a14:imgProps>
              </a:ext>
            </a:extLst>
          </a:blip>
          <a:stretch>
            <a:fillRect/>
          </a:stretch>
        </p:blipFill>
        <p:spPr>
          <a:xfrm>
            <a:off x="3409940" y="5297328"/>
            <a:ext cx="774259" cy="774259"/>
          </a:xfrm>
          <a:prstGeom prst="rect">
            <a:avLst/>
          </a:prstGeom>
        </p:spPr>
      </p:pic>
      <p:pic>
        <p:nvPicPr>
          <p:cNvPr id="32" name="Grafik 31"/>
          <p:cNvPicPr>
            <a:picLocks noChangeAspect="1"/>
          </p:cNvPicPr>
          <p:nvPr/>
        </p:nvPicPr>
        <p:blipFill>
          <a:blip r:embed="rId8" cstate="print">
            <a:extLst>
              <a:ext uri="{BEBA8EAE-BF5A-486C-A8C5-ECC9F3942E4B}">
                <a14:imgProps xmlns:a14="http://schemas.microsoft.com/office/drawing/2010/main">
                  <a14:imgLayer r:embed="rId9">
                    <a14:imgEffect>
                      <a14:artisticPaintStrokes/>
                    </a14:imgEffect>
                  </a14:imgLayer>
                </a14:imgProps>
              </a:ext>
              <a:ext uri="{28A0092B-C50C-407E-A947-70E740481C1C}">
                <a14:useLocalDpi xmlns:a14="http://schemas.microsoft.com/office/drawing/2010/main" val="0"/>
              </a:ext>
            </a:extLst>
          </a:blip>
          <a:stretch>
            <a:fillRect/>
          </a:stretch>
        </p:blipFill>
        <p:spPr>
          <a:xfrm flipH="1">
            <a:off x="7727460" y="5268040"/>
            <a:ext cx="765730" cy="763372"/>
          </a:xfrm>
          <a:prstGeom prst="rect">
            <a:avLst/>
          </a:prstGeom>
        </p:spPr>
      </p:pic>
      <p:cxnSp>
        <p:nvCxnSpPr>
          <p:cNvPr id="48" name="Gerader Verbinder 47"/>
          <p:cNvCxnSpPr/>
          <p:nvPr/>
        </p:nvCxnSpPr>
        <p:spPr>
          <a:xfrm flipV="1">
            <a:off x="3182025" y="2780372"/>
            <a:ext cx="1189253" cy="187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Gerader Verbinder 50"/>
          <p:cNvCxnSpPr>
            <a:endCxn id="15" idx="0"/>
          </p:cNvCxnSpPr>
          <p:nvPr/>
        </p:nvCxnSpPr>
        <p:spPr>
          <a:xfrm>
            <a:off x="4570769" y="2780372"/>
            <a:ext cx="1351178" cy="187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Gerader Verbinder 53"/>
          <p:cNvCxnSpPr>
            <a:endCxn id="6" idx="0"/>
          </p:cNvCxnSpPr>
          <p:nvPr/>
        </p:nvCxnSpPr>
        <p:spPr>
          <a:xfrm>
            <a:off x="4479394" y="2780372"/>
            <a:ext cx="0" cy="1732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Gerader Verbinder 56"/>
          <p:cNvCxnSpPr>
            <a:stCxn id="17" idx="2"/>
            <a:endCxn id="16" idx="0"/>
          </p:cNvCxnSpPr>
          <p:nvPr/>
        </p:nvCxnSpPr>
        <p:spPr>
          <a:xfrm flipH="1">
            <a:off x="2042471" y="3766796"/>
            <a:ext cx="960318" cy="371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Gerader Verbinder 59"/>
          <p:cNvCxnSpPr>
            <a:stCxn id="17" idx="2"/>
            <a:endCxn id="8" idx="0"/>
          </p:cNvCxnSpPr>
          <p:nvPr/>
        </p:nvCxnSpPr>
        <p:spPr>
          <a:xfrm flipH="1">
            <a:off x="2800339" y="3766796"/>
            <a:ext cx="202450" cy="319694"/>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Gerader Verbinder 62"/>
          <p:cNvCxnSpPr>
            <a:stCxn id="6" idx="2"/>
            <a:endCxn id="22" idx="0"/>
          </p:cNvCxnSpPr>
          <p:nvPr/>
        </p:nvCxnSpPr>
        <p:spPr>
          <a:xfrm flipH="1">
            <a:off x="4128722" y="3716978"/>
            <a:ext cx="350672" cy="418205"/>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Gerader Verbinder 65"/>
          <p:cNvCxnSpPr>
            <a:stCxn id="6" idx="2"/>
            <a:endCxn id="11" idx="0"/>
          </p:cNvCxnSpPr>
          <p:nvPr/>
        </p:nvCxnSpPr>
        <p:spPr>
          <a:xfrm>
            <a:off x="4479394" y="3716978"/>
            <a:ext cx="412700" cy="377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Gerader Verbinder 68"/>
          <p:cNvCxnSpPr>
            <a:stCxn id="15" idx="2"/>
            <a:endCxn id="12" idx="0"/>
          </p:cNvCxnSpPr>
          <p:nvPr/>
        </p:nvCxnSpPr>
        <p:spPr>
          <a:xfrm>
            <a:off x="5921947" y="3731497"/>
            <a:ext cx="255332" cy="3549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Gerader Verbinder 71"/>
          <p:cNvCxnSpPr>
            <a:stCxn id="15" idx="2"/>
            <a:endCxn id="18" idx="0"/>
          </p:cNvCxnSpPr>
          <p:nvPr/>
        </p:nvCxnSpPr>
        <p:spPr>
          <a:xfrm>
            <a:off x="5921947" y="3731497"/>
            <a:ext cx="1010574" cy="386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Gerader Verbinder 74"/>
          <p:cNvCxnSpPr>
            <a:endCxn id="20" idx="0"/>
          </p:cNvCxnSpPr>
          <p:nvPr/>
        </p:nvCxnSpPr>
        <p:spPr>
          <a:xfrm flipH="1">
            <a:off x="712268" y="4900708"/>
            <a:ext cx="1340068" cy="400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Gerader Verbinder 75"/>
          <p:cNvCxnSpPr>
            <a:endCxn id="21" idx="0"/>
          </p:cNvCxnSpPr>
          <p:nvPr/>
        </p:nvCxnSpPr>
        <p:spPr>
          <a:xfrm flipH="1">
            <a:off x="1386929" y="4900708"/>
            <a:ext cx="665407" cy="395976"/>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Gerader Verbinder 80"/>
          <p:cNvCxnSpPr>
            <a:endCxn id="27" idx="0"/>
          </p:cNvCxnSpPr>
          <p:nvPr/>
        </p:nvCxnSpPr>
        <p:spPr>
          <a:xfrm flipH="1">
            <a:off x="2479368" y="4938734"/>
            <a:ext cx="320971" cy="37341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Gerader Verbinder 81"/>
          <p:cNvCxnSpPr>
            <a:endCxn id="26" idx="0"/>
          </p:cNvCxnSpPr>
          <p:nvPr/>
        </p:nvCxnSpPr>
        <p:spPr>
          <a:xfrm>
            <a:off x="2800339" y="4938734"/>
            <a:ext cx="214346" cy="361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Gerader Verbinder 86"/>
          <p:cNvCxnSpPr/>
          <p:nvPr/>
        </p:nvCxnSpPr>
        <p:spPr>
          <a:xfrm flipH="1">
            <a:off x="3776737" y="4935137"/>
            <a:ext cx="320971" cy="373419"/>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Gerader Verbinder 87"/>
          <p:cNvCxnSpPr>
            <a:endCxn id="13" idx="0"/>
          </p:cNvCxnSpPr>
          <p:nvPr/>
        </p:nvCxnSpPr>
        <p:spPr>
          <a:xfrm>
            <a:off x="4097708" y="4935137"/>
            <a:ext cx="81690" cy="346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Gerader Verbinder 91"/>
          <p:cNvCxnSpPr>
            <a:endCxn id="25" idx="0"/>
          </p:cNvCxnSpPr>
          <p:nvPr/>
        </p:nvCxnSpPr>
        <p:spPr>
          <a:xfrm>
            <a:off x="4902103" y="4891731"/>
            <a:ext cx="128082" cy="390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Gerader Verbinder 92"/>
          <p:cNvCxnSpPr>
            <a:endCxn id="10" idx="0"/>
          </p:cNvCxnSpPr>
          <p:nvPr/>
        </p:nvCxnSpPr>
        <p:spPr>
          <a:xfrm>
            <a:off x="4902102" y="4891731"/>
            <a:ext cx="585788" cy="427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Gerader Verbinder 95"/>
          <p:cNvCxnSpPr>
            <a:endCxn id="9" idx="0"/>
          </p:cNvCxnSpPr>
          <p:nvPr/>
        </p:nvCxnSpPr>
        <p:spPr>
          <a:xfrm>
            <a:off x="6235649" y="4897941"/>
            <a:ext cx="50657" cy="370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Gerader Verbinder 96"/>
          <p:cNvCxnSpPr>
            <a:endCxn id="14" idx="0"/>
          </p:cNvCxnSpPr>
          <p:nvPr/>
        </p:nvCxnSpPr>
        <p:spPr>
          <a:xfrm>
            <a:off x="6235648" y="4897941"/>
            <a:ext cx="481681" cy="334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Gerader Verbinder 99"/>
          <p:cNvCxnSpPr>
            <a:endCxn id="28" idx="0"/>
          </p:cNvCxnSpPr>
          <p:nvPr/>
        </p:nvCxnSpPr>
        <p:spPr>
          <a:xfrm>
            <a:off x="7093871" y="4897941"/>
            <a:ext cx="448287" cy="3104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Gerader Verbinder 100"/>
          <p:cNvCxnSpPr>
            <a:endCxn id="32" idx="0"/>
          </p:cNvCxnSpPr>
          <p:nvPr/>
        </p:nvCxnSpPr>
        <p:spPr>
          <a:xfrm>
            <a:off x="7093870" y="4897941"/>
            <a:ext cx="1016455" cy="370099"/>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a:xfrm>
            <a:off x="334765" y="1340227"/>
            <a:ext cx="2450941" cy="1754326"/>
          </a:xfrm>
          <a:prstGeom prst="rect">
            <a:avLst/>
          </a:prstGeom>
          <a:noFill/>
        </p:spPr>
        <p:txBody>
          <a:bodyPr wrap="square" rtlCol="0">
            <a:spAutoFit/>
          </a:bodyPr>
          <a:lstStyle/>
          <a:p>
            <a:r>
              <a:rPr lang="de-DE" dirty="0" smtClean="0"/>
              <a:t>Grundlegend gilt: </a:t>
            </a:r>
          </a:p>
          <a:p>
            <a:r>
              <a:rPr lang="de-DE" dirty="0" smtClean="0"/>
              <a:t>Network-Marketing ist legal, </a:t>
            </a:r>
          </a:p>
          <a:p>
            <a:r>
              <a:rPr lang="de-DE" b="1" dirty="0" smtClean="0">
                <a:solidFill>
                  <a:srgbClr val="6B368A"/>
                </a:solidFill>
              </a:rPr>
              <a:t>Schneeball- oder Pyramidensysteme sind illegal</a:t>
            </a:r>
            <a:endParaRPr lang="de-DE" b="1" dirty="0">
              <a:solidFill>
                <a:srgbClr val="6B368A"/>
              </a:solidFill>
            </a:endParaRPr>
          </a:p>
        </p:txBody>
      </p:sp>
      <p:sp>
        <p:nvSpPr>
          <p:cNvPr id="23" name="Textfeld 22"/>
          <p:cNvSpPr txBox="1"/>
          <p:nvPr/>
        </p:nvSpPr>
        <p:spPr>
          <a:xfrm rot="16200000">
            <a:off x="6511855" y="3414615"/>
            <a:ext cx="4945585" cy="230832"/>
          </a:xfrm>
          <a:prstGeom prst="rect">
            <a:avLst/>
          </a:prstGeom>
          <a:noFill/>
        </p:spPr>
        <p:txBody>
          <a:bodyPr wrap="none" rtlCol="0">
            <a:spAutoFit/>
          </a:bodyPr>
          <a:lstStyle/>
          <a:p>
            <a:r>
              <a:rPr lang="de-DE" sz="900" dirty="0" smtClean="0">
                <a:solidFill>
                  <a:schemeClr val="bg1">
                    <a:lumMod val="65000"/>
                  </a:schemeClr>
                </a:solidFill>
              </a:rPr>
              <a:t>Bildquelle: </a:t>
            </a:r>
            <a:r>
              <a:rPr lang="de-DE" sz="900" dirty="0">
                <a:solidFill>
                  <a:schemeClr val="bg1">
                    <a:lumMod val="65000"/>
                  </a:schemeClr>
                </a:solidFill>
              </a:rPr>
              <a:t>https://www.iconfinder.com/search?q=cookie&amp;price=free&amp;license=gte__</a:t>
            </a:r>
            <a:r>
              <a:rPr lang="de-DE" sz="900" dirty="0" smtClean="0">
                <a:solidFill>
                  <a:schemeClr val="bg1">
                    <a:lumMod val="65000"/>
                  </a:schemeClr>
                </a:solidFill>
              </a:rPr>
              <a:t>2 und vzbv</a:t>
            </a:r>
            <a:endParaRPr lang="de-DE" sz="900" dirty="0">
              <a:solidFill>
                <a:schemeClr val="bg1">
                  <a:lumMod val="65000"/>
                </a:schemeClr>
              </a:solidFill>
            </a:endParaRPr>
          </a:p>
        </p:txBody>
      </p:sp>
    </p:spTree>
    <p:extLst>
      <p:ext uri="{BB962C8B-B14F-4D97-AF65-F5344CB8AC3E}">
        <p14:creationId xmlns:p14="http://schemas.microsoft.com/office/powerpoint/2010/main" val="1280956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err="1" smtClean="0"/>
              <a:t>Copy</a:t>
            </a:r>
            <a:r>
              <a:rPr lang="de-DE" dirty="0" smtClean="0"/>
              <a:t>-Trading</a:t>
            </a:r>
            <a:endParaRPr lang="de-D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8" name="Grafik 7"/>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394103" y="1379682"/>
            <a:ext cx="1686740" cy="1686740"/>
          </a:xfrm>
          <a:prstGeom prst="rect">
            <a:avLst/>
          </a:prstGeom>
        </p:spPr>
      </p:pic>
      <p:pic>
        <p:nvPicPr>
          <p:cNvPr id="12" name="Grafik 11"/>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4189464" y="1964326"/>
            <a:ext cx="3688400" cy="1871634"/>
          </a:xfrm>
          <a:prstGeom prst="rect">
            <a:avLst/>
          </a:prstGeom>
        </p:spPr>
      </p:pic>
      <p:pic>
        <p:nvPicPr>
          <p:cNvPr id="13" name="Grafi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9168" y="2815906"/>
            <a:ext cx="1100909" cy="1100909"/>
          </a:xfrm>
          <a:prstGeom prst="rect">
            <a:avLst/>
          </a:prstGeom>
        </p:spPr>
      </p:pic>
      <p:pic>
        <p:nvPicPr>
          <p:cNvPr id="14" name="Grafik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1904" y="2776497"/>
            <a:ext cx="944322" cy="944322"/>
          </a:xfrm>
          <a:prstGeom prst="rect">
            <a:avLst/>
          </a:prstGeom>
        </p:spPr>
      </p:pic>
      <p:sp>
        <p:nvSpPr>
          <p:cNvPr id="15" name="Textfeld 14"/>
          <p:cNvSpPr txBox="1"/>
          <p:nvPr/>
        </p:nvSpPr>
        <p:spPr>
          <a:xfrm>
            <a:off x="314421" y="2011714"/>
            <a:ext cx="1327877" cy="646331"/>
          </a:xfrm>
          <a:prstGeom prst="rect">
            <a:avLst/>
          </a:prstGeom>
          <a:noFill/>
        </p:spPr>
        <p:txBody>
          <a:bodyPr wrap="square" rtlCol="0">
            <a:spAutoFit/>
          </a:bodyPr>
          <a:lstStyle/>
          <a:p>
            <a:r>
              <a:rPr lang="de-DE" dirty="0" smtClean="0"/>
              <a:t>Trader = Händler</a:t>
            </a:r>
            <a:endParaRPr lang="de-DE" dirty="0"/>
          </a:p>
        </p:txBody>
      </p:sp>
      <p:sp>
        <p:nvSpPr>
          <p:cNvPr id="17" name="Textfeld 16"/>
          <p:cNvSpPr txBox="1"/>
          <p:nvPr/>
        </p:nvSpPr>
        <p:spPr>
          <a:xfrm>
            <a:off x="3734768" y="1239812"/>
            <a:ext cx="4597792" cy="923330"/>
          </a:xfrm>
          <a:prstGeom prst="rect">
            <a:avLst/>
          </a:prstGeom>
          <a:noFill/>
        </p:spPr>
        <p:txBody>
          <a:bodyPr wrap="square" rtlCol="0">
            <a:spAutoFit/>
          </a:bodyPr>
          <a:lstStyle/>
          <a:p>
            <a:r>
              <a:rPr lang="de-DE" b="1" dirty="0" err="1" smtClean="0"/>
              <a:t>Copy</a:t>
            </a:r>
            <a:r>
              <a:rPr lang="de-DE" b="1" dirty="0" smtClean="0"/>
              <a:t>-Trading</a:t>
            </a:r>
          </a:p>
          <a:p>
            <a:r>
              <a:rPr lang="de-DE" dirty="0" smtClean="0"/>
              <a:t>= Investment-Strategie eines Traders kann von Privatpersonen „kopiert“ werden</a:t>
            </a:r>
            <a:endParaRPr lang="de-DE" dirty="0"/>
          </a:p>
        </p:txBody>
      </p:sp>
      <p:sp>
        <p:nvSpPr>
          <p:cNvPr id="4" name="Rechteck 3"/>
          <p:cNvSpPr/>
          <p:nvPr/>
        </p:nvSpPr>
        <p:spPr>
          <a:xfrm>
            <a:off x="314421" y="4173216"/>
            <a:ext cx="8658504" cy="2308324"/>
          </a:xfrm>
          <a:prstGeom prst="rect">
            <a:avLst/>
          </a:prstGeom>
        </p:spPr>
        <p:txBody>
          <a:bodyPr wrap="square">
            <a:spAutoFit/>
          </a:bodyPr>
          <a:lstStyle/>
          <a:p>
            <a:pPr lvl="0">
              <a:defRPr/>
            </a:pPr>
            <a:r>
              <a:rPr lang="de-DE" b="1" dirty="0" smtClean="0">
                <a:solidFill>
                  <a:srgbClr val="6B368A"/>
                </a:solidFill>
              </a:rPr>
              <a:t>Mögliche Risiken:</a:t>
            </a:r>
          </a:p>
          <a:p>
            <a:pPr marL="285750" lvl="0" indent="-285750">
              <a:buFont typeface="Wingdings" panose="05000000000000000000" pitchFamily="2" charset="2"/>
              <a:buChar char="§"/>
              <a:defRPr/>
            </a:pPr>
            <a:endParaRPr lang="de-DE" dirty="0" smtClean="0"/>
          </a:p>
          <a:p>
            <a:pPr marL="285750" lvl="0" indent="-285750">
              <a:buFont typeface="Wingdings" panose="05000000000000000000" pitchFamily="2" charset="2"/>
              <a:buChar char="§"/>
              <a:defRPr/>
            </a:pPr>
            <a:r>
              <a:rPr lang="de-DE" dirty="0" smtClean="0"/>
              <a:t>Früherer Erfolg ist kein Garant für späteren Erfolg</a:t>
            </a:r>
          </a:p>
          <a:p>
            <a:pPr marL="285750" lvl="0" indent="-285750">
              <a:buFont typeface="Wingdings" panose="05000000000000000000" pitchFamily="2" charset="2"/>
              <a:buChar char="§"/>
              <a:defRPr/>
            </a:pPr>
            <a:r>
              <a:rPr lang="de-DE" dirty="0" smtClean="0"/>
              <a:t>Veröffentlichungen der Trader-Plattformen zeigen: </a:t>
            </a:r>
            <a:br>
              <a:rPr lang="de-DE" dirty="0" smtClean="0"/>
            </a:br>
            <a:r>
              <a:rPr lang="de-DE" dirty="0" smtClean="0"/>
              <a:t>80 % der </a:t>
            </a:r>
            <a:r>
              <a:rPr lang="de-DE" dirty="0" err="1" smtClean="0"/>
              <a:t>Copy</a:t>
            </a:r>
            <a:r>
              <a:rPr lang="de-DE" dirty="0" smtClean="0"/>
              <a:t>-Trader verlieren Geld</a:t>
            </a:r>
          </a:p>
          <a:p>
            <a:pPr marL="285750" lvl="0" indent="-285750">
              <a:buFont typeface="Wingdings" panose="05000000000000000000" pitchFamily="2" charset="2"/>
              <a:buChar char="§"/>
              <a:defRPr/>
            </a:pPr>
            <a:r>
              <a:rPr lang="de-DE" dirty="0" smtClean="0"/>
              <a:t>Mangelnde Expertise führt zu Kurzschlusshandlungen</a:t>
            </a:r>
          </a:p>
          <a:p>
            <a:pPr marL="285750" lvl="0" indent="-285750">
              <a:buFont typeface="Wingdings" panose="05000000000000000000" pitchFamily="2" charset="2"/>
              <a:buChar char="§"/>
              <a:defRPr/>
            </a:pPr>
            <a:r>
              <a:rPr lang="de-DE" dirty="0" smtClean="0"/>
              <a:t>Trader versprechen hohe Gewinne, informieren aber nicht über Risiken</a:t>
            </a:r>
          </a:p>
          <a:p>
            <a:pPr lvl="0">
              <a:defRPr/>
            </a:pPr>
            <a:endParaRPr lang="de-DE" dirty="0"/>
          </a:p>
        </p:txBody>
      </p:sp>
      <p:sp>
        <p:nvSpPr>
          <p:cNvPr id="16" name="Textfeld 15"/>
          <p:cNvSpPr txBox="1"/>
          <p:nvPr/>
        </p:nvSpPr>
        <p:spPr>
          <a:xfrm rot="16200000">
            <a:off x="6511855" y="3414615"/>
            <a:ext cx="4945585" cy="230832"/>
          </a:xfrm>
          <a:prstGeom prst="rect">
            <a:avLst/>
          </a:prstGeom>
          <a:noFill/>
        </p:spPr>
        <p:txBody>
          <a:bodyPr wrap="none" rtlCol="0">
            <a:spAutoFit/>
          </a:bodyPr>
          <a:lstStyle/>
          <a:p>
            <a:r>
              <a:rPr lang="de-DE" sz="900" dirty="0" smtClean="0">
                <a:solidFill>
                  <a:schemeClr val="bg1">
                    <a:lumMod val="65000"/>
                  </a:schemeClr>
                </a:solidFill>
              </a:rPr>
              <a:t>Bildquelle: </a:t>
            </a:r>
            <a:r>
              <a:rPr lang="de-DE" sz="900" dirty="0">
                <a:solidFill>
                  <a:schemeClr val="bg1">
                    <a:lumMod val="65000"/>
                  </a:schemeClr>
                </a:solidFill>
              </a:rPr>
              <a:t>https://www.iconfinder.com/search?q=cookie&amp;price=free&amp;license=gte__</a:t>
            </a:r>
            <a:r>
              <a:rPr lang="de-DE" sz="900" dirty="0" smtClean="0">
                <a:solidFill>
                  <a:schemeClr val="bg1">
                    <a:lumMod val="65000"/>
                  </a:schemeClr>
                </a:solidFill>
              </a:rPr>
              <a:t>2 und vzbv</a:t>
            </a:r>
            <a:endParaRPr lang="de-DE" sz="900" dirty="0">
              <a:solidFill>
                <a:schemeClr val="bg1">
                  <a:lumMod val="65000"/>
                </a:schemeClr>
              </a:solidFill>
            </a:endParaRPr>
          </a:p>
        </p:txBody>
      </p:sp>
    </p:spTree>
    <p:extLst>
      <p:ext uri="{BB962C8B-B14F-4D97-AF65-F5344CB8AC3E}">
        <p14:creationId xmlns:p14="http://schemas.microsoft.com/office/powerpoint/2010/main" val="40974385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Das schnelle Geld ist weg…</a:t>
            </a:r>
            <a:endParaRPr lang="de-D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4" name="Grafik 3"/>
          <p:cNvPicPr>
            <a:picLocks noChangeAspect="1"/>
          </p:cNvPicPr>
          <p:nvPr/>
        </p:nvPicPr>
        <p:blipFill rotWithShape="1">
          <a:blip r:embed="rId4"/>
          <a:srcRect l="54896" t="10741" r="20104" b="4445"/>
          <a:stretch/>
        </p:blipFill>
        <p:spPr>
          <a:xfrm>
            <a:off x="686415" y="1992223"/>
            <a:ext cx="3464659" cy="3305862"/>
          </a:xfrm>
          <a:prstGeom prst="rect">
            <a:avLst/>
          </a:prstGeom>
        </p:spPr>
      </p:pic>
      <p:pic>
        <p:nvPicPr>
          <p:cNvPr id="6" name="Grafik 5"/>
          <p:cNvPicPr>
            <a:picLocks noChangeAspect="1"/>
          </p:cNvPicPr>
          <p:nvPr/>
        </p:nvPicPr>
        <p:blipFill rotWithShape="1">
          <a:blip r:embed="rId5"/>
          <a:srcRect l="54688" t="8519" r="19167" b="22593"/>
          <a:stretch/>
        </p:blipFill>
        <p:spPr>
          <a:xfrm>
            <a:off x="2923802" y="3263830"/>
            <a:ext cx="3809607" cy="2823055"/>
          </a:xfrm>
          <a:prstGeom prst="rect">
            <a:avLst/>
          </a:prstGeom>
        </p:spPr>
      </p:pic>
      <p:pic>
        <p:nvPicPr>
          <p:cNvPr id="10" name="Grafik 9"/>
          <p:cNvPicPr>
            <a:picLocks noChangeAspect="1"/>
          </p:cNvPicPr>
          <p:nvPr/>
        </p:nvPicPr>
        <p:blipFill rotWithShape="1">
          <a:blip r:embed="rId6"/>
          <a:srcRect l="8055" t="5309" r="71319" b="19382"/>
          <a:stretch/>
        </p:blipFill>
        <p:spPr>
          <a:xfrm>
            <a:off x="331333" y="3573177"/>
            <a:ext cx="2382474" cy="2446649"/>
          </a:xfrm>
          <a:prstGeom prst="rect">
            <a:avLst/>
          </a:prstGeom>
        </p:spPr>
      </p:pic>
      <p:pic>
        <p:nvPicPr>
          <p:cNvPr id="11" name="Grafik 10"/>
          <p:cNvPicPr>
            <a:picLocks noChangeAspect="1"/>
          </p:cNvPicPr>
          <p:nvPr/>
        </p:nvPicPr>
        <p:blipFill rotWithShape="1">
          <a:blip r:embed="rId7"/>
          <a:srcRect l="8333" t="6544" r="71667" b="22839"/>
          <a:stretch/>
        </p:blipFill>
        <p:spPr>
          <a:xfrm>
            <a:off x="3889624" y="1705116"/>
            <a:ext cx="2654326" cy="2635893"/>
          </a:xfrm>
          <a:prstGeom prst="rect">
            <a:avLst/>
          </a:prstGeom>
        </p:spPr>
      </p:pic>
      <p:pic>
        <p:nvPicPr>
          <p:cNvPr id="12" name="Grafik 11"/>
          <p:cNvPicPr>
            <a:picLocks noChangeAspect="1"/>
          </p:cNvPicPr>
          <p:nvPr/>
        </p:nvPicPr>
        <p:blipFill rotWithShape="1">
          <a:blip r:embed="rId8"/>
          <a:srcRect l="8473" t="5555" r="71458" b="21605"/>
          <a:stretch/>
        </p:blipFill>
        <p:spPr>
          <a:xfrm>
            <a:off x="5316678" y="2383391"/>
            <a:ext cx="3460006" cy="3531840"/>
          </a:xfrm>
          <a:prstGeom prst="rect">
            <a:avLst/>
          </a:prstGeom>
        </p:spPr>
      </p:pic>
      <p:sp>
        <p:nvSpPr>
          <p:cNvPr id="13" name="Rechteck 12"/>
          <p:cNvSpPr/>
          <p:nvPr/>
        </p:nvSpPr>
        <p:spPr>
          <a:xfrm>
            <a:off x="375256" y="1214438"/>
            <a:ext cx="8609256" cy="369332"/>
          </a:xfrm>
          <a:prstGeom prst="rect">
            <a:avLst/>
          </a:prstGeom>
        </p:spPr>
        <p:txBody>
          <a:bodyPr wrap="square">
            <a:spAutoFit/>
          </a:bodyPr>
          <a:lstStyle/>
          <a:p>
            <a:r>
              <a:rPr lang="de-DE" dirty="0"/>
              <a:t>Wer Tipps aus dem Netz blind folgt, riskiert einen hohen oder totalen Geldverlust.</a:t>
            </a:r>
          </a:p>
        </p:txBody>
      </p:sp>
      <p:sp>
        <p:nvSpPr>
          <p:cNvPr id="14" name="Rechteck 13"/>
          <p:cNvSpPr/>
          <p:nvPr/>
        </p:nvSpPr>
        <p:spPr>
          <a:xfrm>
            <a:off x="275771" y="6157254"/>
            <a:ext cx="3480694" cy="230832"/>
          </a:xfrm>
          <a:prstGeom prst="rect">
            <a:avLst/>
          </a:prstGeom>
        </p:spPr>
        <p:txBody>
          <a:bodyPr wrap="square">
            <a:spAutoFit/>
          </a:bodyPr>
          <a:lstStyle/>
          <a:p>
            <a:r>
              <a:rPr lang="de-DE" sz="900" dirty="0" smtClean="0">
                <a:solidFill>
                  <a:schemeClr val="bg1">
                    <a:lumMod val="50000"/>
                  </a:schemeClr>
                </a:solidFill>
              </a:rPr>
              <a:t>Screenshots: trustpilot.com</a:t>
            </a:r>
            <a:endParaRPr lang="de-DE" sz="900" dirty="0">
              <a:solidFill>
                <a:schemeClr val="bg1">
                  <a:lumMod val="50000"/>
                </a:schemeClr>
              </a:solidFill>
            </a:endParaRPr>
          </a:p>
        </p:txBody>
      </p:sp>
    </p:spTree>
    <p:extLst>
      <p:ext uri="{BB962C8B-B14F-4D97-AF65-F5344CB8AC3E}">
        <p14:creationId xmlns:p14="http://schemas.microsoft.com/office/powerpoint/2010/main" val="2333783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a:solidFill>
            <a:srgbClr val="019BA5">
              <a:alpha val="75000"/>
            </a:srgbClr>
          </a:solidFill>
        </p:spPr>
        <p:txBody>
          <a:bodyPr/>
          <a:lstStyle/>
          <a:p>
            <a:endParaRPr lang="de-DE" dirty="0"/>
          </a:p>
        </p:txBody>
      </p:sp>
      <p:sp>
        <p:nvSpPr>
          <p:cNvPr id="9" name="Titel 8"/>
          <p:cNvSpPr>
            <a:spLocks noGrp="1"/>
          </p:cNvSpPr>
          <p:nvPr>
            <p:ph type="title"/>
          </p:nvPr>
        </p:nvSpPr>
        <p:spPr/>
        <p:txBody>
          <a:bodyPr/>
          <a:lstStyle/>
          <a:p>
            <a:r>
              <a:rPr lang="de-DE" dirty="0" smtClean="0"/>
              <a:t>Ein Thema – Vier Formate</a:t>
            </a:r>
            <a:endParaRPr lang="de-DE" dirty="0"/>
          </a:p>
        </p:txBody>
      </p:sp>
      <p:sp>
        <p:nvSpPr>
          <p:cNvPr id="10" name="Inhaltsplatzhalter 9"/>
          <p:cNvSpPr>
            <a:spLocks noGrp="1"/>
          </p:cNvSpPr>
          <p:nvPr>
            <p:ph idx="1"/>
          </p:nvPr>
        </p:nvSpPr>
        <p:spPr/>
        <p:txBody>
          <a:bodyPr/>
          <a:lstStyle/>
          <a:p>
            <a:r>
              <a:rPr lang="de-DE" dirty="0"/>
              <a:t> </a:t>
            </a: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5492" y="6199209"/>
            <a:ext cx="1217815" cy="216131"/>
          </a:xfrm>
        </p:spPr>
      </p:pic>
      <p:pic>
        <p:nvPicPr>
          <p:cNvPr id="5" name="Grafik 4"/>
          <p:cNvPicPr>
            <a:picLocks noChangeAspect="1"/>
          </p:cNvPicPr>
          <p:nvPr/>
        </p:nvPicPr>
        <p:blipFill>
          <a:blip r:embed="rId4">
            <a:duotone>
              <a:schemeClr val="accent1">
                <a:shade val="45000"/>
                <a:satMod val="135000"/>
              </a:schemeClr>
              <a:prstClr val="white"/>
            </a:duotone>
          </a:blip>
          <a:stretch>
            <a:fillRect/>
          </a:stretch>
        </p:blipFill>
        <p:spPr>
          <a:xfrm>
            <a:off x="529352" y="1702681"/>
            <a:ext cx="756426" cy="1240665"/>
          </a:xfrm>
          <a:prstGeom prst="rect">
            <a:avLst/>
          </a:prstGeom>
        </p:spPr>
      </p:pic>
      <p:pic>
        <p:nvPicPr>
          <p:cNvPr id="19" name="Grafik 18"/>
          <p:cNvPicPr>
            <a:picLocks noChangeAspect="1"/>
          </p:cNvPicPr>
          <p:nvPr/>
        </p:nvPicPr>
        <p:blipFill>
          <a:blip r:embed="rId4">
            <a:duotone>
              <a:schemeClr val="accent4">
                <a:shade val="45000"/>
                <a:satMod val="135000"/>
              </a:schemeClr>
              <a:prstClr val="white"/>
            </a:duotone>
          </a:blip>
          <a:stretch>
            <a:fillRect/>
          </a:stretch>
        </p:blipFill>
        <p:spPr>
          <a:xfrm>
            <a:off x="2540059" y="3505234"/>
            <a:ext cx="756426" cy="1240665"/>
          </a:xfrm>
          <a:prstGeom prst="rect">
            <a:avLst/>
          </a:prstGeom>
        </p:spPr>
      </p:pic>
      <p:pic>
        <p:nvPicPr>
          <p:cNvPr id="20" name="Grafik 19"/>
          <p:cNvPicPr>
            <a:picLocks noChangeAspect="1"/>
          </p:cNvPicPr>
          <p:nvPr/>
        </p:nvPicPr>
        <p:blipFill>
          <a:blip r:embed="rId4">
            <a:duotone>
              <a:schemeClr val="accent2">
                <a:shade val="45000"/>
                <a:satMod val="135000"/>
              </a:schemeClr>
              <a:prstClr val="white"/>
            </a:duotone>
          </a:blip>
          <a:stretch>
            <a:fillRect/>
          </a:stretch>
        </p:blipFill>
        <p:spPr>
          <a:xfrm>
            <a:off x="484164" y="4164404"/>
            <a:ext cx="756426" cy="1240665"/>
          </a:xfrm>
          <a:prstGeom prst="rect">
            <a:avLst/>
          </a:prstGeom>
        </p:spPr>
      </p:pic>
      <p:pic>
        <p:nvPicPr>
          <p:cNvPr id="21" name="Grafik 20"/>
          <p:cNvPicPr>
            <a:picLocks noChangeAspect="1"/>
          </p:cNvPicPr>
          <p:nvPr/>
        </p:nvPicPr>
        <p:blipFill>
          <a:blip r:embed="rId4">
            <a:duotone>
              <a:schemeClr val="bg2">
                <a:shade val="45000"/>
                <a:satMod val="135000"/>
              </a:schemeClr>
              <a:prstClr val="white"/>
            </a:duotone>
          </a:blip>
          <a:stretch>
            <a:fillRect/>
          </a:stretch>
        </p:blipFill>
        <p:spPr>
          <a:xfrm>
            <a:off x="2550981" y="1832854"/>
            <a:ext cx="756426" cy="1240665"/>
          </a:xfrm>
          <a:prstGeom prst="rect">
            <a:avLst/>
          </a:prstGeom>
        </p:spPr>
      </p:pic>
      <p:sp>
        <p:nvSpPr>
          <p:cNvPr id="22" name="Abgerundete rechteckige Legende 21"/>
          <p:cNvSpPr/>
          <p:nvPr/>
        </p:nvSpPr>
        <p:spPr>
          <a:xfrm>
            <a:off x="827111" y="2917318"/>
            <a:ext cx="1793402" cy="1295519"/>
          </a:xfrm>
          <a:prstGeom prst="wedgeRoundRectCallout">
            <a:avLst>
              <a:gd name="adj1" fmla="val -545"/>
              <a:gd name="adj2" fmla="val 92939"/>
              <a:gd name="adj3" fmla="val 16667"/>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r>
              <a:rPr lang="de-DE" sz="2000" b="1" dirty="0" smtClean="0"/>
              <a:t>Passives Einkommen</a:t>
            </a:r>
            <a:endParaRPr lang="de-DE" sz="2000" b="1" dirty="0"/>
          </a:p>
        </p:txBody>
      </p:sp>
      <p:sp>
        <p:nvSpPr>
          <p:cNvPr id="23" name="Textfeld 22"/>
          <p:cNvSpPr txBox="1"/>
          <p:nvPr/>
        </p:nvSpPr>
        <p:spPr>
          <a:xfrm>
            <a:off x="747036" y="2475092"/>
            <a:ext cx="308041" cy="369332"/>
          </a:xfrm>
          <a:prstGeom prst="rect">
            <a:avLst/>
          </a:prstGeom>
          <a:noFill/>
        </p:spPr>
        <p:txBody>
          <a:bodyPr wrap="square" rtlCol="0">
            <a:spAutoFit/>
          </a:bodyPr>
          <a:lstStyle/>
          <a:p>
            <a:r>
              <a:rPr lang="de-DE" b="1" dirty="0" smtClean="0"/>
              <a:t>1</a:t>
            </a:r>
            <a:endParaRPr lang="de-DE" b="1" dirty="0"/>
          </a:p>
        </p:txBody>
      </p:sp>
      <p:sp>
        <p:nvSpPr>
          <p:cNvPr id="24" name="Textfeld 23"/>
          <p:cNvSpPr txBox="1"/>
          <p:nvPr/>
        </p:nvSpPr>
        <p:spPr>
          <a:xfrm>
            <a:off x="2764251" y="2621271"/>
            <a:ext cx="308041" cy="369332"/>
          </a:xfrm>
          <a:prstGeom prst="rect">
            <a:avLst/>
          </a:prstGeom>
          <a:noFill/>
        </p:spPr>
        <p:txBody>
          <a:bodyPr wrap="square" rtlCol="0">
            <a:spAutoFit/>
          </a:bodyPr>
          <a:lstStyle/>
          <a:p>
            <a:r>
              <a:rPr lang="de-DE" b="1" dirty="0" smtClean="0"/>
              <a:t>2</a:t>
            </a:r>
            <a:endParaRPr lang="de-DE" b="1" dirty="0"/>
          </a:p>
        </p:txBody>
      </p:sp>
      <p:sp>
        <p:nvSpPr>
          <p:cNvPr id="25" name="Textfeld 24"/>
          <p:cNvSpPr txBox="1"/>
          <p:nvPr/>
        </p:nvSpPr>
        <p:spPr>
          <a:xfrm>
            <a:off x="708356" y="4952821"/>
            <a:ext cx="308041" cy="369332"/>
          </a:xfrm>
          <a:prstGeom prst="rect">
            <a:avLst/>
          </a:prstGeom>
          <a:noFill/>
        </p:spPr>
        <p:txBody>
          <a:bodyPr wrap="square" rtlCol="0">
            <a:spAutoFit/>
          </a:bodyPr>
          <a:lstStyle/>
          <a:p>
            <a:r>
              <a:rPr lang="de-DE" b="1" dirty="0" smtClean="0"/>
              <a:t>3</a:t>
            </a:r>
            <a:endParaRPr lang="de-DE" b="1" dirty="0"/>
          </a:p>
        </p:txBody>
      </p:sp>
      <p:sp>
        <p:nvSpPr>
          <p:cNvPr id="26" name="Textfeld 25"/>
          <p:cNvSpPr txBox="1"/>
          <p:nvPr/>
        </p:nvSpPr>
        <p:spPr>
          <a:xfrm>
            <a:off x="2764250" y="4289367"/>
            <a:ext cx="308041" cy="369332"/>
          </a:xfrm>
          <a:prstGeom prst="rect">
            <a:avLst/>
          </a:prstGeom>
          <a:noFill/>
        </p:spPr>
        <p:txBody>
          <a:bodyPr wrap="square" rtlCol="0">
            <a:spAutoFit/>
          </a:bodyPr>
          <a:lstStyle/>
          <a:p>
            <a:r>
              <a:rPr lang="de-DE" b="1" dirty="0" smtClean="0"/>
              <a:t>4</a:t>
            </a:r>
            <a:endParaRPr lang="de-DE" b="1" dirty="0"/>
          </a:p>
        </p:txBody>
      </p:sp>
      <p:sp>
        <p:nvSpPr>
          <p:cNvPr id="28" name="Rechteck 27"/>
          <p:cNvSpPr/>
          <p:nvPr/>
        </p:nvSpPr>
        <p:spPr>
          <a:xfrm>
            <a:off x="4173538" y="1921094"/>
            <a:ext cx="4572000" cy="3600986"/>
          </a:xfrm>
          <a:prstGeom prst="rect">
            <a:avLst/>
          </a:prstGeom>
        </p:spPr>
        <p:txBody>
          <a:bodyPr>
            <a:spAutoFit/>
          </a:bodyPr>
          <a:lstStyle/>
          <a:p>
            <a:pPr marL="285750" indent="-285750">
              <a:lnSpc>
                <a:spcPct val="110000"/>
              </a:lnSpc>
              <a:spcAft>
                <a:spcPts val="600"/>
              </a:spcAft>
              <a:buFont typeface="Wingdings" panose="05000000000000000000" pitchFamily="2" charset="2"/>
              <a:buChar char="§"/>
            </a:pPr>
            <a:r>
              <a:rPr lang="de-DE" sz="2000" dirty="0">
                <a:latin typeface="Arial" panose="020B0604020202020204" pitchFamily="34" charset="0"/>
                <a:ea typeface="MS PGothic" pitchFamily="34" charset="-128"/>
                <a:cs typeface="Arial" panose="020B0604020202020204" pitchFamily="34" charset="0"/>
              </a:rPr>
              <a:t>Schaut euch die vier Video-Clips an.</a:t>
            </a:r>
          </a:p>
          <a:p>
            <a:pPr>
              <a:lnSpc>
                <a:spcPct val="110000"/>
              </a:lnSpc>
              <a:spcAft>
                <a:spcPts val="600"/>
              </a:spcAft>
            </a:pPr>
            <a:endParaRPr lang="de-DE" sz="2000" dirty="0" smtClean="0">
              <a:latin typeface="Arial" panose="020B0604020202020204" pitchFamily="34" charset="0"/>
              <a:ea typeface="MS PGothic" pitchFamily="34" charset="-128"/>
              <a:cs typeface="Arial" panose="020B0604020202020204" pitchFamily="34" charset="0"/>
            </a:endParaRPr>
          </a:p>
          <a:p>
            <a:pPr marL="285750" indent="-285750">
              <a:lnSpc>
                <a:spcPct val="110000"/>
              </a:lnSpc>
              <a:spcAft>
                <a:spcPts val="600"/>
              </a:spcAft>
              <a:buFont typeface="Wingdings" panose="05000000000000000000" pitchFamily="2" charset="2"/>
              <a:buChar char="§"/>
            </a:pPr>
            <a:r>
              <a:rPr lang="de-DE" sz="2000" b="1" dirty="0" smtClean="0">
                <a:solidFill>
                  <a:srgbClr val="019BA5"/>
                </a:solidFill>
                <a:latin typeface="Arial" panose="020B0604020202020204" pitchFamily="34" charset="0"/>
                <a:ea typeface="MS PGothic" pitchFamily="34" charset="-128"/>
                <a:cs typeface="Arial" panose="020B0604020202020204" pitchFamily="34" charset="0"/>
              </a:rPr>
              <a:t>Was </a:t>
            </a:r>
            <a:r>
              <a:rPr lang="de-DE" sz="2000" b="1" dirty="0">
                <a:solidFill>
                  <a:srgbClr val="019BA5"/>
                </a:solidFill>
                <a:latin typeface="Arial" panose="020B0604020202020204" pitchFamily="34" charset="0"/>
                <a:ea typeface="MS PGothic" pitchFamily="34" charset="-128"/>
                <a:cs typeface="Arial" panose="020B0604020202020204" pitchFamily="34" charset="0"/>
              </a:rPr>
              <a:t>fällt euch auf? </a:t>
            </a:r>
            <a:endParaRPr lang="de-DE" sz="2000" b="1" dirty="0" smtClean="0">
              <a:solidFill>
                <a:srgbClr val="019BA5"/>
              </a:solidFill>
              <a:latin typeface="Arial" panose="020B0604020202020204" pitchFamily="34" charset="0"/>
              <a:ea typeface="MS PGothic" pitchFamily="34" charset="-128"/>
              <a:cs typeface="Arial" panose="020B0604020202020204" pitchFamily="34" charset="0"/>
            </a:endParaRPr>
          </a:p>
          <a:p>
            <a:pPr marL="285750" indent="-285750">
              <a:lnSpc>
                <a:spcPct val="110000"/>
              </a:lnSpc>
              <a:spcAft>
                <a:spcPts val="600"/>
              </a:spcAft>
              <a:buFont typeface="Wingdings" panose="05000000000000000000" pitchFamily="2" charset="2"/>
              <a:buChar char="§"/>
            </a:pPr>
            <a:r>
              <a:rPr lang="de-DE" sz="2000" b="1" dirty="0" smtClean="0">
                <a:solidFill>
                  <a:srgbClr val="019BA5"/>
                </a:solidFill>
                <a:latin typeface="Arial" panose="020B0604020202020204" pitchFamily="34" charset="0"/>
                <a:ea typeface="MS PGothic" pitchFamily="34" charset="-128"/>
                <a:cs typeface="Arial" panose="020B0604020202020204" pitchFamily="34" charset="0"/>
              </a:rPr>
              <a:t>Wer </a:t>
            </a:r>
            <a:r>
              <a:rPr lang="de-DE" sz="2000" b="1" dirty="0">
                <a:solidFill>
                  <a:srgbClr val="019BA5"/>
                </a:solidFill>
                <a:latin typeface="Arial" panose="020B0604020202020204" pitchFamily="34" charset="0"/>
                <a:ea typeface="MS PGothic" pitchFamily="34" charset="-128"/>
                <a:cs typeface="Arial" panose="020B0604020202020204" pitchFamily="34" charset="0"/>
              </a:rPr>
              <a:t>wirkt auf euch sympathisch? </a:t>
            </a:r>
            <a:endParaRPr lang="de-DE" sz="2000" b="1" dirty="0" smtClean="0">
              <a:solidFill>
                <a:srgbClr val="019BA5"/>
              </a:solidFill>
              <a:latin typeface="Arial" panose="020B0604020202020204" pitchFamily="34" charset="0"/>
              <a:ea typeface="MS PGothic" pitchFamily="34" charset="-128"/>
              <a:cs typeface="Arial" panose="020B0604020202020204" pitchFamily="34" charset="0"/>
            </a:endParaRPr>
          </a:p>
          <a:p>
            <a:pPr marL="285750" indent="-285750">
              <a:lnSpc>
                <a:spcPct val="110000"/>
              </a:lnSpc>
              <a:spcAft>
                <a:spcPts val="600"/>
              </a:spcAft>
              <a:buFont typeface="Wingdings" panose="05000000000000000000" pitchFamily="2" charset="2"/>
              <a:buChar char="§"/>
            </a:pPr>
            <a:r>
              <a:rPr lang="de-DE" sz="2000" b="1" dirty="0" smtClean="0">
                <a:solidFill>
                  <a:srgbClr val="019BA5"/>
                </a:solidFill>
                <a:latin typeface="Arial" panose="020B0604020202020204" pitchFamily="34" charset="0"/>
                <a:ea typeface="MS PGothic" pitchFamily="34" charset="-128"/>
                <a:cs typeface="Arial" panose="020B0604020202020204" pitchFamily="34" charset="0"/>
              </a:rPr>
              <a:t>Wem würdet ihr euer Vertrauen schenken? </a:t>
            </a:r>
          </a:p>
          <a:p>
            <a:pPr marL="285750" indent="-285750">
              <a:lnSpc>
                <a:spcPct val="110000"/>
              </a:lnSpc>
              <a:spcAft>
                <a:spcPts val="600"/>
              </a:spcAft>
              <a:buFont typeface="Wingdings" panose="05000000000000000000" pitchFamily="2" charset="2"/>
              <a:buChar char="§"/>
            </a:pPr>
            <a:endParaRPr lang="de-DE" sz="2000" b="1" dirty="0" smtClean="0">
              <a:solidFill>
                <a:srgbClr val="019BA5"/>
              </a:solidFill>
              <a:latin typeface="Arial" panose="020B0604020202020204" pitchFamily="34" charset="0"/>
              <a:ea typeface="MS PGothic" pitchFamily="34" charset="-128"/>
              <a:cs typeface="Arial" panose="020B0604020202020204" pitchFamily="34" charset="0"/>
            </a:endParaRPr>
          </a:p>
          <a:p>
            <a:pPr marL="285750" indent="-285750">
              <a:lnSpc>
                <a:spcPct val="110000"/>
              </a:lnSpc>
              <a:spcAft>
                <a:spcPts val="600"/>
              </a:spcAft>
              <a:buFont typeface="Wingdings" panose="05000000000000000000" pitchFamily="2" charset="2"/>
              <a:buChar char="§"/>
            </a:pPr>
            <a:r>
              <a:rPr lang="de-DE" sz="2000" dirty="0" smtClean="0">
                <a:latin typeface="Arial" panose="020B0604020202020204" pitchFamily="34" charset="0"/>
                <a:ea typeface="MS PGothic" pitchFamily="34" charset="-128"/>
                <a:cs typeface="Arial" panose="020B0604020202020204" pitchFamily="34" charset="0"/>
              </a:rPr>
              <a:t>Macht </a:t>
            </a:r>
            <a:r>
              <a:rPr lang="de-DE" sz="2000" dirty="0">
                <a:latin typeface="Arial" panose="020B0604020202020204" pitchFamily="34" charset="0"/>
                <a:ea typeface="MS PGothic" pitchFamily="34" charset="-128"/>
                <a:cs typeface="Arial" panose="020B0604020202020204" pitchFamily="34" charset="0"/>
              </a:rPr>
              <a:t>euch </a:t>
            </a:r>
            <a:r>
              <a:rPr lang="de-DE" sz="2000" dirty="0" smtClean="0">
                <a:latin typeface="Arial" panose="020B0604020202020204" pitchFamily="34" charset="0"/>
                <a:ea typeface="MS PGothic" pitchFamily="34" charset="-128"/>
                <a:cs typeface="Arial" panose="020B0604020202020204" pitchFamily="34" charset="0"/>
              </a:rPr>
              <a:t>Notizen </a:t>
            </a:r>
            <a:r>
              <a:rPr lang="de-DE" sz="2000" dirty="0">
                <a:latin typeface="Arial" panose="020B0604020202020204" pitchFamily="34" charset="0"/>
                <a:ea typeface="MS PGothic" pitchFamily="34" charset="-128"/>
                <a:cs typeface="Arial" panose="020B0604020202020204" pitchFamily="34" charset="0"/>
              </a:rPr>
              <a:t>zu euren </a:t>
            </a:r>
            <a:r>
              <a:rPr lang="de-DE" sz="2000" dirty="0" smtClean="0">
                <a:latin typeface="Arial" panose="020B0604020202020204" pitchFamily="34" charset="0"/>
                <a:ea typeface="MS PGothic" pitchFamily="34" charset="-128"/>
                <a:cs typeface="Arial" panose="020B0604020202020204" pitchFamily="34" charset="0"/>
              </a:rPr>
              <a:t>Gedanken!</a:t>
            </a:r>
            <a:endParaRPr lang="de-DE" sz="2000" dirty="0">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595600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a:solidFill>
            <a:srgbClr val="019BA5">
              <a:alpha val="75000"/>
            </a:srgbClr>
          </a:solidFill>
        </p:spPr>
        <p:txBody>
          <a:bodyPr/>
          <a:lstStyle/>
          <a:p>
            <a:endParaRPr lang="de-DE" dirty="0"/>
          </a:p>
        </p:txBody>
      </p:sp>
      <p:sp>
        <p:nvSpPr>
          <p:cNvPr id="9" name="Titel 8"/>
          <p:cNvSpPr>
            <a:spLocks noGrp="1"/>
          </p:cNvSpPr>
          <p:nvPr>
            <p:ph type="title"/>
          </p:nvPr>
        </p:nvSpPr>
        <p:spPr/>
        <p:txBody>
          <a:bodyPr/>
          <a:lstStyle/>
          <a:p>
            <a:r>
              <a:rPr lang="de-DE" dirty="0" smtClean="0"/>
              <a:t>Beispiel 1</a:t>
            </a:r>
            <a:endParaRPr lang="de-DE" dirty="0"/>
          </a:p>
        </p:txBody>
      </p:sp>
      <p:sp>
        <p:nvSpPr>
          <p:cNvPr id="10" name="Inhaltsplatzhalter 9"/>
          <p:cNvSpPr>
            <a:spLocks noGrp="1"/>
          </p:cNvSpPr>
          <p:nvPr>
            <p:ph idx="1"/>
          </p:nvPr>
        </p:nvSpPr>
        <p:spPr/>
        <p:txBody>
          <a:bodyPr/>
          <a:lstStyle/>
          <a:p>
            <a:r>
              <a:rPr lang="de-DE" dirty="0"/>
              <a:t> </a:t>
            </a: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6185" y="6175143"/>
            <a:ext cx="1217815" cy="216131"/>
          </a:xfrm>
        </p:spPr>
      </p:pic>
      <p:pic>
        <p:nvPicPr>
          <p:cNvPr id="8" name="Grafik 7"/>
          <p:cNvPicPr>
            <a:picLocks noChangeAspect="1"/>
          </p:cNvPicPr>
          <p:nvPr/>
        </p:nvPicPr>
        <p:blipFill rotWithShape="1">
          <a:blip r:embed="rId4"/>
          <a:srcRect l="2153" t="13703" r="63750" b="8766"/>
          <a:stretch/>
        </p:blipFill>
        <p:spPr>
          <a:xfrm>
            <a:off x="396000" y="1218472"/>
            <a:ext cx="7225274" cy="4620644"/>
          </a:xfrm>
          <a:prstGeom prst="rect">
            <a:avLst/>
          </a:prstGeom>
        </p:spPr>
      </p:pic>
      <p:sp>
        <p:nvSpPr>
          <p:cNvPr id="4" name="Rechteck 3"/>
          <p:cNvSpPr/>
          <p:nvPr/>
        </p:nvSpPr>
        <p:spPr>
          <a:xfrm>
            <a:off x="378232" y="5930529"/>
            <a:ext cx="5308600" cy="369332"/>
          </a:xfrm>
          <a:prstGeom prst="rect">
            <a:avLst/>
          </a:prstGeom>
        </p:spPr>
        <p:txBody>
          <a:bodyPr wrap="square">
            <a:spAutoFit/>
          </a:bodyPr>
          <a:lstStyle/>
          <a:p>
            <a:r>
              <a:rPr lang="de-DE" dirty="0">
                <a:hlinkClick r:id="rId5"/>
              </a:rPr>
              <a:t>https://</a:t>
            </a:r>
            <a:r>
              <a:rPr lang="de-DE" dirty="0" smtClean="0">
                <a:hlinkClick r:id="rId5"/>
              </a:rPr>
              <a:t>www.youtube.com/watch?v=HUYI3pOdD70</a:t>
            </a:r>
            <a:r>
              <a:rPr lang="de-DE" dirty="0" smtClean="0"/>
              <a:t>  </a:t>
            </a:r>
            <a:endParaRPr lang="de-DE" dirty="0"/>
          </a:p>
        </p:txBody>
      </p:sp>
    </p:spTree>
    <p:extLst>
      <p:ext uri="{BB962C8B-B14F-4D97-AF65-F5344CB8AC3E}">
        <p14:creationId xmlns:p14="http://schemas.microsoft.com/office/powerpoint/2010/main" val="10265987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a:solidFill>
            <a:srgbClr val="019BA5">
              <a:alpha val="75000"/>
            </a:srgbClr>
          </a:solidFill>
        </p:spPr>
        <p:txBody>
          <a:bodyPr/>
          <a:lstStyle/>
          <a:p>
            <a:endParaRPr lang="de-DE" dirty="0"/>
          </a:p>
        </p:txBody>
      </p:sp>
      <p:sp>
        <p:nvSpPr>
          <p:cNvPr id="9" name="Titel 8"/>
          <p:cNvSpPr>
            <a:spLocks noGrp="1"/>
          </p:cNvSpPr>
          <p:nvPr>
            <p:ph type="title"/>
          </p:nvPr>
        </p:nvSpPr>
        <p:spPr/>
        <p:txBody>
          <a:bodyPr/>
          <a:lstStyle/>
          <a:p>
            <a:r>
              <a:rPr lang="de-DE" dirty="0" smtClean="0"/>
              <a:t>Beispiel 2</a:t>
            </a:r>
            <a:endParaRPr lang="de-DE" dirty="0"/>
          </a:p>
        </p:txBody>
      </p:sp>
      <p:sp>
        <p:nvSpPr>
          <p:cNvPr id="10" name="Inhaltsplatzhalter 9"/>
          <p:cNvSpPr>
            <a:spLocks noGrp="1"/>
          </p:cNvSpPr>
          <p:nvPr>
            <p:ph idx="1"/>
          </p:nvPr>
        </p:nvSpPr>
        <p:spPr/>
        <p:txBody>
          <a:bodyPr/>
          <a:lstStyle/>
          <a:p>
            <a:r>
              <a:rPr lang="de-DE" dirty="0"/>
              <a:t> </a:t>
            </a: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6185" y="6175143"/>
            <a:ext cx="1217815" cy="216131"/>
          </a:xfrm>
        </p:spPr>
      </p:pic>
      <p:sp>
        <p:nvSpPr>
          <p:cNvPr id="7" name="Rechteck 6"/>
          <p:cNvSpPr/>
          <p:nvPr/>
        </p:nvSpPr>
        <p:spPr>
          <a:xfrm>
            <a:off x="396000" y="5873384"/>
            <a:ext cx="5308600" cy="369332"/>
          </a:xfrm>
          <a:prstGeom prst="rect">
            <a:avLst/>
          </a:prstGeom>
        </p:spPr>
        <p:txBody>
          <a:bodyPr wrap="square">
            <a:spAutoFit/>
          </a:bodyPr>
          <a:lstStyle/>
          <a:p>
            <a:r>
              <a:rPr lang="de-DE" dirty="0">
                <a:hlinkClick r:id="rId4"/>
              </a:rPr>
              <a:t>https://www.youtube.com/watch?v=fnHOwPXisJk</a:t>
            </a:r>
            <a:endParaRPr lang="de-DE" dirty="0"/>
          </a:p>
        </p:txBody>
      </p:sp>
      <p:pic>
        <p:nvPicPr>
          <p:cNvPr id="8" name="Grafik 7"/>
          <p:cNvPicPr>
            <a:picLocks noChangeAspect="1"/>
          </p:cNvPicPr>
          <p:nvPr/>
        </p:nvPicPr>
        <p:blipFill rotWithShape="1">
          <a:blip r:embed="rId5"/>
          <a:srcRect l="52291" t="12889" r="14028" b="18444"/>
          <a:stretch/>
        </p:blipFill>
        <p:spPr>
          <a:xfrm>
            <a:off x="396000" y="1276681"/>
            <a:ext cx="7097000" cy="4521594"/>
          </a:xfrm>
          <a:prstGeom prst="rect">
            <a:avLst/>
          </a:prstGeom>
        </p:spPr>
      </p:pic>
    </p:spTree>
    <p:extLst>
      <p:ext uri="{BB962C8B-B14F-4D97-AF65-F5344CB8AC3E}">
        <p14:creationId xmlns:p14="http://schemas.microsoft.com/office/powerpoint/2010/main" val="28953104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a:solidFill>
            <a:srgbClr val="019BA5">
              <a:alpha val="75000"/>
            </a:srgbClr>
          </a:solidFill>
        </p:spPr>
        <p:txBody>
          <a:bodyPr/>
          <a:lstStyle/>
          <a:p>
            <a:endParaRPr lang="de-DE" dirty="0"/>
          </a:p>
        </p:txBody>
      </p:sp>
      <p:sp>
        <p:nvSpPr>
          <p:cNvPr id="9" name="Titel 8"/>
          <p:cNvSpPr>
            <a:spLocks noGrp="1"/>
          </p:cNvSpPr>
          <p:nvPr>
            <p:ph type="title"/>
          </p:nvPr>
        </p:nvSpPr>
        <p:spPr/>
        <p:txBody>
          <a:bodyPr/>
          <a:lstStyle/>
          <a:p>
            <a:r>
              <a:rPr lang="de-DE" dirty="0" smtClean="0"/>
              <a:t>Beispiel 3</a:t>
            </a:r>
            <a:endParaRPr lang="de-DE" dirty="0"/>
          </a:p>
        </p:txBody>
      </p:sp>
      <p:sp>
        <p:nvSpPr>
          <p:cNvPr id="10" name="Inhaltsplatzhalter 9"/>
          <p:cNvSpPr>
            <a:spLocks noGrp="1"/>
          </p:cNvSpPr>
          <p:nvPr>
            <p:ph idx="1"/>
          </p:nvPr>
        </p:nvSpPr>
        <p:spPr/>
        <p:txBody>
          <a:bodyPr/>
          <a:lstStyle/>
          <a:p>
            <a:r>
              <a:rPr lang="de-DE" dirty="0"/>
              <a:t> </a:t>
            </a: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6185" y="6174533"/>
            <a:ext cx="1217815" cy="216131"/>
          </a:xfrm>
        </p:spPr>
      </p:pic>
      <p:pic>
        <p:nvPicPr>
          <p:cNvPr id="7" name="Grafik 6"/>
          <p:cNvPicPr>
            <a:picLocks noChangeAspect="1"/>
          </p:cNvPicPr>
          <p:nvPr/>
        </p:nvPicPr>
        <p:blipFill rotWithShape="1">
          <a:blip r:embed="rId4"/>
          <a:srcRect l="2152" t="13951" r="63958" b="8519"/>
          <a:stretch/>
        </p:blipFill>
        <p:spPr>
          <a:xfrm>
            <a:off x="378232" y="1244748"/>
            <a:ext cx="7216368" cy="4643319"/>
          </a:xfrm>
          <a:prstGeom prst="rect">
            <a:avLst/>
          </a:prstGeom>
        </p:spPr>
      </p:pic>
      <p:sp>
        <p:nvSpPr>
          <p:cNvPr id="4" name="Rechteck 3"/>
          <p:cNvSpPr/>
          <p:nvPr/>
        </p:nvSpPr>
        <p:spPr>
          <a:xfrm>
            <a:off x="395999" y="5978305"/>
            <a:ext cx="6884031" cy="369332"/>
          </a:xfrm>
          <a:prstGeom prst="rect">
            <a:avLst/>
          </a:prstGeom>
        </p:spPr>
        <p:txBody>
          <a:bodyPr wrap="square">
            <a:spAutoFit/>
          </a:bodyPr>
          <a:lstStyle/>
          <a:p>
            <a:r>
              <a:rPr lang="de-DE" dirty="0">
                <a:hlinkClick r:id="rId5"/>
              </a:rPr>
              <a:t>https://www.youtube.com/watch?v=-</a:t>
            </a:r>
            <a:r>
              <a:rPr lang="de-DE" dirty="0" smtClean="0">
                <a:hlinkClick r:id="rId5"/>
              </a:rPr>
              <a:t>IUtR-ZGS0s</a:t>
            </a:r>
            <a:r>
              <a:rPr lang="de-DE" dirty="0" smtClean="0"/>
              <a:t>  </a:t>
            </a:r>
            <a:endParaRPr lang="de-DE" dirty="0"/>
          </a:p>
        </p:txBody>
      </p:sp>
    </p:spTree>
    <p:extLst>
      <p:ext uri="{BB962C8B-B14F-4D97-AF65-F5344CB8AC3E}">
        <p14:creationId xmlns:p14="http://schemas.microsoft.com/office/powerpoint/2010/main" val="40232090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Inhalt und Ablauf</a:t>
            </a:r>
            <a:endParaRPr lang="de-D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sp>
        <p:nvSpPr>
          <p:cNvPr id="9" name="Inhaltsplatzhalter 8"/>
          <p:cNvSpPr>
            <a:spLocks noGrp="1"/>
          </p:cNvSpPr>
          <p:nvPr>
            <p:ph idx="1"/>
          </p:nvPr>
        </p:nvSpPr>
        <p:spPr>
          <a:xfrm>
            <a:off x="396000" y="1260000"/>
            <a:ext cx="8349538" cy="3631763"/>
          </a:xfrm>
        </p:spPr>
        <p:txBody>
          <a:bodyPr/>
          <a:lstStyle/>
          <a:p>
            <a:pPr marL="285750" indent="-285750">
              <a:lnSpc>
                <a:spcPct val="200000"/>
              </a:lnSpc>
              <a:spcAft>
                <a:spcPts val="0"/>
              </a:spcAft>
              <a:buFont typeface="Wingdings" panose="05000000000000000000" pitchFamily="2" charset="2"/>
              <a:buChar char="ü"/>
            </a:pPr>
            <a:endParaRPr lang="de-DE" cap="none" dirty="0" smtClean="0">
              <a:solidFill>
                <a:srgbClr val="019BA5"/>
              </a:solidFill>
            </a:endParaRPr>
          </a:p>
          <a:p>
            <a:pPr marL="285750" indent="-285750">
              <a:lnSpc>
                <a:spcPct val="200000"/>
              </a:lnSpc>
              <a:spcAft>
                <a:spcPts val="0"/>
              </a:spcAft>
              <a:buFont typeface="Wingdings" panose="05000000000000000000" pitchFamily="2" charset="2"/>
              <a:buChar char="ü"/>
            </a:pPr>
            <a:r>
              <a:rPr lang="de-DE" sz="2000" cap="none" dirty="0" smtClean="0">
                <a:solidFill>
                  <a:srgbClr val="019BA5"/>
                </a:solidFill>
              </a:rPr>
              <a:t>Warm-up</a:t>
            </a:r>
            <a:r>
              <a:rPr lang="de-DE" sz="2000" cap="none" dirty="0">
                <a:solidFill>
                  <a:srgbClr val="019BA5"/>
                </a:solidFill>
              </a:rPr>
              <a:t>:</a:t>
            </a:r>
            <a:r>
              <a:rPr lang="de-DE" sz="2000" cap="none" dirty="0">
                <a:solidFill>
                  <a:srgbClr val="DB007A"/>
                </a:solidFill>
              </a:rPr>
              <a:t> </a:t>
            </a:r>
            <a:r>
              <a:rPr lang="de-DE" sz="2000" b="0" cap="none" dirty="0" smtClean="0"/>
              <a:t>Fragerunde „Finanzielle Zukunft“</a:t>
            </a:r>
          </a:p>
          <a:p>
            <a:pPr marL="285750" indent="-285750">
              <a:lnSpc>
                <a:spcPct val="200000"/>
              </a:lnSpc>
              <a:spcAft>
                <a:spcPts val="0"/>
              </a:spcAft>
              <a:buFont typeface="Wingdings" panose="05000000000000000000" pitchFamily="2" charset="2"/>
              <a:buChar char="ü"/>
            </a:pPr>
            <a:r>
              <a:rPr lang="de-DE" sz="2000" cap="none" dirty="0" smtClean="0">
                <a:solidFill>
                  <a:srgbClr val="019BA5"/>
                </a:solidFill>
              </a:rPr>
              <a:t>Fakten</a:t>
            </a:r>
            <a:r>
              <a:rPr lang="de-DE" sz="2000" cap="none" dirty="0">
                <a:solidFill>
                  <a:srgbClr val="019BA5"/>
                </a:solidFill>
              </a:rPr>
              <a:t>:</a:t>
            </a:r>
            <a:r>
              <a:rPr lang="de-DE" sz="2000" cap="none" dirty="0">
                <a:solidFill>
                  <a:srgbClr val="DB007A"/>
                </a:solidFill>
              </a:rPr>
              <a:t> </a:t>
            </a:r>
            <a:r>
              <a:rPr lang="de-DE" sz="2000" b="0" cap="none" dirty="0" smtClean="0"/>
              <a:t>Input zu </a:t>
            </a:r>
            <a:r>
              <a:rPr lang="de-DE" sz="2000" b="0" cap="none" dirty="0" err="1" smtClean="0"/>
              <a:t>Finfluencer:innen</a:t>
            </a:r>
            <a:r>
              <a:rPr lang="de-DE" sz="2000" b="0" cap="none" dirty="0" smtClean="0"/>
              <a:t> und ihre</a:t>
            </a:r>
            <a:r>
              <a:rPr lang="de-DE" sz="2000" b="0" cap="none" dirty="0"/>
              <a:t>n</a:t>
            </a:r>
            <a:r>
              <a:rPr lang="de-DE" sz="2000" b="0" cap="none" dirty="0" smtClean="0"/>
              <a:t> Formaten, Recherche </a:t>
            </a:r>
            <a:r>
              <a:rPr lang="de-DE" sz="2000" b="0" cap="none" dirty="0"/>
              <a:t>zu Merkmalen seriöser </a:t>
            </a:r>
            <a:r>
              <a:rPr lang="de-DE" sz="2000" b="0" cap="none" dirty="0" smtClean="0"/>
              <a:t>Finanz-Tipps</a:t>
            </a:r>
          </a:p>
          <a:p>
            <a:pPr marL="285750" indent="-285750">
              <a:lnSpc>
                <a:spcPct val="200000"/>
              </a:lnSpc>
              <a:spcAft>
                <a:spcPts val="0"/>
              </a:spcAft>
              <a:buFont typeface="Wingdings" panose="05000000000000000000" pitchFamily="2" charset="2"/>
              <a:buChar char="ü"/>
            </a:pPr>
            <a:r>
              <a:rPr lang="de-DE" sz="2000" cap="none" dirty="0" smtClean="0">
                <a:solidFill>
                  <a:srgbClr val="019BA5"/>
                </a:solidFill>
              </a:rPr>
              <a:t>Methode</a:t>
            </a:r>
            <a:r>
              <a:rPr lang="de-DE" sz="2000" cap="none" dirty="0">
                <a:solidFill>
                  <a:srgbClr val="019BA5"/>
                </a:solidFill>
              </a:rPr>
              <a:t>:</a:t>
            </a:r>
            <a:r>
              <a:rPr lang="de-DE" sz="2000" cap="none" dirty="0">
                <a:solidFill>
                  <a:srgbClr val="DB007A"/>
                </a:solidFill>
              </a:rPr>
              <a:t> </a:t>
            </a:r>
            <a:r>
              <a:rPr lang="de-DE" sz="2000" b="0" cap="none" dirty="0"/>
              <a:t>Elevator-Pitch – Kernbotschaften in 60 </a:t>
            </a:r>
            <a:r>
              <a:rPr lang="de-DE" sz="2000" b="0" cap="none" dirty="0" smtClean="0"/>
              <a:t>Sekunden </a:t>
            </a:r>
          </a:p>
          <a:p>
            <a:pPr marL="285750" indent="-285750">
              <a:lnSpc>
                <a:spcPct val="200000"/>
              </a:lnSpc>
              <a:spcAft>
                <a:spcPts val="0"/>
              </a:spcAft>
              <a:buFont typeface="Wingdings" panose="05000000000000000000" pitchFamily="2" charset="2"/>
              <a:buChar char="ü"/>
            </a:pPr>
            <a:r>
              <a:rPr lang="de-DE" sz="2000" cap="none" dirty="0" smtClean="0">
                <a:solidFill>
                  <a:srgbClr val="019BA5"/>
                </a:solidFill>
              </a:rPr>
              <a:t>Abschluss</a:t>
            </a:r>
            <a:r>
              <a:rPr lang="de-DE" sz="2000" cap="none" dirty="0">
                <a:solidFill>
                  <a:srgbClr val="019BA5"/>
                </a:solidFill>
              </a:rPr>
              <a:t>: </a:t>
            </a:r>
            <a:r>
              <a:rPr lang="de-DE" sz="2000" b="0" cap="none" dirty="0"/>
              <a:t>„Fischernetz und Teich“-Feedback</a:t>
            </a:r>
            <a:endParaRPr lang="de-DE" sz="2000" dirty="0"/>
          </a:p>
        </p:txBody>
      </p:sp>
    </p:spTree>
    <p:extLst>
      <p:ext uri="{BB962C8B-B14F-4D97-AF65-F5344CB8AC3E}">
        <p14:creationId xmlns:p14="http://schemas.microsoft.com/office/powerpoint/2010/main" val="137726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a:solidFill>
            <a:srgbClr val="019BA5">
              <a:alpha val="75000"/>
            </a:srgbClr>
          </a:solidFill>
        </p:spPr>
        <p:txBody>
          <a:bodyPr/>
          <a:lstStyle/>
          <a:p>
            <a:endParaRPr lang="de-DE" dirty="0"/>
          </a:p>
        </p:txBody>
      </p:sp>
      <p:sp>
        <p:nvSpPr>
          <p:cNvPr id="9" name="Titel 8"/>
          <p:cNvSpPr>
            <a:spLocks noGrp="1"/>
          </p:cNvSpPr>
          <p:nvPr>
            <p:ph type="title"/>
          </p:nvPr>
        </p:nvSpPr>
        <p:spPr/>
        <p:txBody>
          <a:bodyPr/>
          <a:lstStyle/>
          <a:p>
            <a:r>
              <a:rPr lang="de-DE" dirty="0" smtClean="0"/>
              <a:t>Beispiel 4</a:t>
            </a:r>
            <a:endParaRPr lang="de-DE" dirty="0"/>
          </a:p>
        </p:txBody>
      </p:sp>
      <p:sp>
        <p:nvSpPr>
          <p:cNvPr id="10" name="Inhaltsplatzhalter 9"/>
          <p:cNvSpPr>
            <a:spLocks noGrp="1"/>
          </p:cNvSpPr>
          <p:nvPr>
            <p:ph idx="1"/>
          </p:nvPr>
        </p:nvSpPr>
        <p:spPr/>
        <p:txBody>
          <a:bodyPr/>
          <a:lstStyle/>
          <a:p>
            <a:r>
              <a:rPr lang="de-DE" dirty="0"/>
              <a:t> </a:t>
            </a: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6185" y="6175143"/>
            <a:ext cx="1217815" cy="216131"/>
          </a:xfrm>
        </p:spPr>
      </p:pic>
      <p:sp>
        <p:nvSpPr>
          <p:cNvPr id="13" name="Rechteck 12"/>
          <p:cNvSpPr/>
          <p:nvPr/>
        </p:nvSpPr>
        <p:spPr>
          <a:xfrm>
            <a:off x="396000" y="5855019"/>
            <a:ext cx="5639492" cy="369332"/>
          </a:xfrm>
          <a:prstGeom prst="rect">
            <a:avLst/>
          </a:prstGeom>
        </p:spPr>
        <p:txBody>
          <a:bodyPr wrap="square">
            <a:spAutoFit/>
          </a:bodyPr>
          <a:lstStyle/>
          <a:p>
            <a:r>
              <a:rPr lang="de-DE" dirty="0">
                <a:hlinkClick r:id="rId4"/>
              </a:rPr>
              <a:t>https://www.youtube.com/watch?v=73_3icYYnT8</a:t>
            </a:r>
            <a:endParaRPr lang="de-DE" dirty="0"/>
          </a:p>
        </p:txBody>
      </p:sp>
      <p:pic>
        <p:nvPicPr>
          <p:cNvPr id="14" name="Grafik 13"/>
          <p:cNvPicPr>
            <a:picLocks noChangeAspect="1"/>
          </p:cNvPicPr>
          <p:nvPr/>
        </p:nvPicPr>
        <p:blipFill rotWithShape="1">
          <a:blip r:embed="rId5"/>
          <a:srcRect l="52222" t="12889" r="13611" b="17556"/>
          <a:stretch/>
        </p:blipFill>
        <p:spPr>
          <a:xfrm>
            <a:off x="395288" y="1277373"/>
            <a:ext cx="6959407" cy="4427427"/>
          </a:xfrm>
          <a:prstGeom prst="rect">
            <a:avLst/>
          </a:prstGeom>
        </p:spPr>
      </p:pic>
    </p:spTree>
    <p:extLst>
      <p:ext uri="{BB962C8B-B14F-4D97-AF65-F5344CB8AC3E}">
        <p14:creationId xmlns:p14="http://schemas.microsoft.com/office/powerpoint/2010/main" val="703873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a:p>
        </p:txBody>
      </p:sp>
      <p:sp>
        <p:nvSpPr>
          <p:cNvPr id="3" name="Titel 2"/>
          <p:cNvSpPr>
            <a:spLocks noGrp="1"/>
          </p:cNvSpPr>
          <p:nvPr>
            <p:ph type="title"/>
          </p:nvPr>
        </p:nvSpPr>
        <p:spPr/>
        <p:txBody>
          <a:bodyPr/>
          <a:lstStyle/>
          <a:p>
            <a:r>
              <a:rPr lang="de-DE" dirty="0" smtClean="0"/>
              <a:t>Eure Eindrücke</a:t>
            </a:r>
            <a:endParaRPr lang="de-DE" dirty="0"/>
          </a:p>
        </p:txBody>
      </p:sp>
      <p:sp>
        <p:nvSpPr>
          <p:cNvPr id="4" name="Inhaltsplatzhalter 3"/>
          <p:cNvSpPr>
            <a:spLocks noGrp="1"/>
          </p:cNvSpPr>
          <p:nvPr>
            <p:ph idx="1"/>
          </p:nvPr>
        </p:nvSpPr>
        <p:spPr>
          <a:xfrm>
            <a:off x="395999" y="1260000"/>
            <a:ext cx="6615227" cy="3616375"/>
          </a:xfrm>
        </p:spPr>
        <p:txBody>
          <a:bodyPr/>
          <a:lstStyle/>
          <a:p>
            <a:pPr marL="285750" indent="-285750">
              <a:lnSpc>
                <a:spcPct val="200000"/>
              </a:lnSpc>
              <a:buFont typeface="Wingdings" panose="05000000000000000000" pitchFamily="2" charset="2"/>
              <a:buChar char="§"/>
            </a:pPr>
            <a:r>
              <a:rPr lang="de-DE" sz="2000" b="0" cap="none" dirty="0" smtClean="0"/>
              <a:t>Was sind </a:t>
            </a:r>
            <a:r>
              <a:rPr lang="de-DE" sz="2000" cap="none" dirty="0" smtClean="0"/>
              <a:t>eure Eindrücke </a:t>
            </a:r>
            <a:r>
              <a:rPr lang="de-DE" sz="2000" b="0" cap="none" dirty="0" smtClean="0"/>
              <a:t>zu den Beispielen?</a:t>
            </a:r>
          </a:p>
          <a:p>
            <a:pPr marL="285750" indent="-285750">
              <a:lnSpc>
                <a:spcPct val="150000"/>
              </a:lnSpc>
              <a:buFont typeface="Wingdings" panose="05000000000000000000" pitchFamily="2" charset="2"/>
              <a:buChar char="§"/>
            </a:pPr>
            <a:r>
              <a:rPr lang="de-DE" sz="2000" b="0" cap="none" dirty="0" smtClean="0"/>
              <a:t>Hat </a:t>
            </a:r>
            <a:r>
              <a:rPr lang="de-DE" sz="2000" b="0" cap="none" dirty="0"/>
              <a:t>euch etwas besonders </a:t>
            </a:r>
            <a:r>
              <a:rPr lang="de-DE" sz="2000" cap="none" dirty="0"/>
              <a:t>angesprochen</a:t>
            </a:r>
            <a:r>
              <a:rPr lang="de-DE" sz="2000" b="0" cap="none" dirty="0"/>
              <a:t> oder völlig </a:t>
            </a:r>
            <a:r>
              <a:rPr lang="de-DE" sz="2000" cap="none" dirty="0"/>
              <a:t>abgeschreckt</a:t>
            </a:r>
            <a:r>
              <a:rPr lang="de-DE" sz="2000" b="0" cap="none" dirty="0"/>
              <a:t>? </a:t>
            </a:r>
            <a:endParaRPr lang="de-DE" sz="2000" b="0" cap="none" dirty="0" smtClean="0"/>
          </a:p>
          <a:p>
            <a:pPr marL="285750" indent="-285750">
              <a:lnSpc>
                <a:spcPct val="150000"/>
              </a:lnSpc>
              <a:buFont typeface="Wingdings" panose="05000000000000000000" pitchFamily="2" charset="2"/>
              <a:buChar char="§"/>
            </a:pPr>
            <a:r>
              <a:rPr lang="de-DE" sz="2000" b="0" cap="none" dirty="0" smtClean="0"/>
              <a:t>Wurde </a:t>
            </a:r>
            <a:r>
              <a:rPr lang="de-DE" sz="2000" b="0" cap="none" dirty="0"/>
              <a:t>vielleicht sogar direkt an eure vorhin genannten Wünsche appelliert? </a:t>
            </a:r>
            <a:endParaRPr lang="de-DE" sz="2000" b="0" cap="none" dirty="0" smtClean="0"/>
          </a:p>
          <a:p>
            <a:pPr marL="285750" indent="-285750">
              <a:lnSpc>
                <a:spcPct val="150000"/>
              </a:lnSpc>
              <a:buFont typeface="Wingdings" panose="05000000000000000000" pitchFamily="2" charset="2"/>
              <a:buChar char="§"/>
            </a:pPr>
            <a:r>
              <a:rPr lang="de-DE" sz="2000" b="0" cap="none" dirty="0" smtClean="0"/>
              <a:t>Was meint ihr, welche Beispiele sind </a:t>
            </a:r>
            <a:r>
              <a:rPr lang="de-DE" sz="2000" cap="none" dirty="0"/>
              <a:t>seriös</a:t>
            </a:r>
            <a:r>
              <a:rPr lang="de-DE" sz="2000" b="0" cap="none" dirty="0"/>
              <a:t>, welche unseriös? </a:t>
            </a:r>
            <a:endParaRPr lang="de-DE" sz="2000" b="0" cap="none" dirty="0" smtClean="0"/>
          </a:p>
        </p:txBody>
      </p:sp>
      <p:sp>
        <p:nvSpPr>
          <p:cNvPr id="5" name="Fußzeilenplatzhalter 4"/>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8"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5492" y="6174576"/>
            <a:ext cx="1217815" cy="216131"/>
          </a:xfrm>
        </p:spPr>
      </p:pic>
      <p:sp>
        <p:nvSpPr>
          <p:cNvPr id="11" name="Wolkenförmige Legende 10"/>
          <p:cNvSpPr/>
          <p:nvPr/>
        </p:nvSpPr>
        <p:spPr>
          <a:xfrm>
            <a:off x="7468273" y="302877"/>
            <a:ext cx="853110" cy="613040"/>
          </a:xfrm>
          <a:prstGeom prst="cloudCallout">
            <a:avLst>
              <a:gd name="adj1" fmla="val 73242"/>
              <a:gd name="adj2" fmla="val -32224"/>
            </a:avLst>
          </a:prstGeom>
          <a:solidFill>
            <a:srgbClr val="DB007A"/>
          </a:solidFill>
          <a:ln>
            <a:solidFill>
              <a:srgbClr val="DB007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Ovale Legende 11"/>
          <p:cNvSpPr/>
          <p:nvPr/>
        </p:nvSpPr>
        <p:spPr>
          <a:xfrm>
            <a:off x="7790084" y="1114294"/>
            <a:ext cx="744315" cy="584536"/>
          </a:xfrm>
          <a:prstGeom prst="wedgeEllipseCallout">
            <a:avLst>
              <a:gd name="adj1" fmla="val 72337"/>
              <a:gd name="adj2" fmla="val 42392"/>
            </a:avLst>
          </a:prstGeom>
          <a:solidFill>
            <a:srgbClr val="019BA5"/>
          </a:solidFill>
          <a:ln>
            <a:solidFill>
              <a:srgbClr val="019BA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3" name="Abgerundete rechteckige Legende 12"/>
          <p:cNvSpPr/>
          <p:nvPr/>
        </p:nvSpPr>
        <p:spPr>
          <a:xfrm>
            <a:off x="7011227" y="1012173"/>
            <a:ext cx="603399" cy="438012"/>
          </a:xfrm>
          <a:prstGeom prst="wedgeRoundRectCallout">
            <a:avLst>
              <a:gd name="adj1" fmla="val -84990"/>
              <a:gd name="adj2" fmla="val -56562"/>
              <a:gd name="adj3" fmla="val 16667"/>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49656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438162" cy="461665"/>
          </a:xfrm>
        </p:spPr>
        <p:txBody>
          <a:bodyPr/>
          <a:lstStyle/>
          <a:p>
            <a:r>
              <a:rPr lang="de-DE" dirty="0" smtClean="0"/>
              <a:t>Was fällt euch auf? – eher unseriös</a:t>
            </a:r>
            <a:endParaRPr lang="de-DE" dirty="0"/>
          </a:p>
        </p:txBody>
      </p:sp>
      <p:sp>
        <p:nvSpPr>
          <p:cNvPr id="10" name="Inhaltsplatzhalter 9"/>
          <p:cNvSpPr>
            <a:spLocks noGrp="1"/>
          </p:cNvSpPr>
          <p:nvPr>
            <p:ph idx="1"/>
          </p:nvPr>
        </p:nvSpPr>
        <p:spPr>
          <a:xfrm>
            <a:off x="396000" y="1260000"/>
            <a:ext cx="8519400" cy="4413516"/>
          </a:xfrm>
        </p:spPr>
        <p:txBody>
          <a:bodyPr/>
          <a:lstStyle/>
          <a:p>
            <a:pPr marL="457200" indent="-457200">
              <a:lnSpc>
                <a:spcPct val="107000"/>
              </a:lnSpc>
              <a:buFont typeface="Wingdings" panose="05000000000000000000" pitchFamily="2" charset="2"/>
              <a:buChar char="§"/>
            </a:pPr>
            <a:r>
              <a:rPr lang="de-DE" sz="2000" cap="none" dirty="0" smtClean="0">
                <a:ea typeface="Calibri" panose="020F0502020204030204" pitchFamily="34" charset="0"/>
                <a:cs typeface="Times New Roman" panose="02020603050405020304" pitchFamily="18" charset="0"/>
              </a:rPr>
              <a:t>Eigene Seriosität </a:t>
            </a:r>
            <a:r>
              <a:rPr lang="de-DE" sz="2000" b="0" cap="none" dirty="0" smtClean="0">
                <a:ea typeface="Calibri" panose="020F0502020204030204" pitchFamily="34" charset="0"/>
                <a:cs typeface="Times New Roman" panose="02020603050405020304" pitchFamily="18" charset="0"/>
              </a:rPr>
              <a:t>wird herausgestellt: </a:t>
            </a:r>
          </a:p>
          <a:p>
            <a:pPr lvl="3" indent="0">
              <a:lnSpc>
                <a:spcPct val="107000"/>
              </a:lnSpc>
              <a:buNone/>
            </a:pPr>
            <a:r>
              <a:rPr lang="de-DE" sz="2000" b="0" cap="none" dirty="0" smtClean="0">
                <a:ea typeface="Calibri" panose="020F0502020204030204" pitchFamily="34" charset="0"/>
                <a:cs typeface="Times New Roman" panose="02020603050405020304" pitchFamily="18" charset="0"/>
              </a:rPr>
              <a:t>„</a:t>
            </a:r>
            <a:r>
              <a:rPr lang="de-DE" sz="2000" b="0" i="1" cap="none" dirty="0" smtClean="0">
                <a:ea typeface="Calibri" panose="020F0502020204030204" pitchFamily="34" charset="0"/>
                <a:cs typeface="Times New Roman" panose="02020603050405020304" pitchFamily="18" charset="0"/>
              </a:rPr>
              <a:t>Ihr kennt das! Andere versprechen euch viel, aber so bin ich nicht. Das hier ist kein </a:t>
            </a:r>
            <a:r>
              <a:rPr lang="de-DE" sz="2000" b="0" i="1" cap="none" dirty="0" err="1" smtClean="0">
                <a:ea typeface="Calibri" panose="020F0502020204030204" pitchFamily="34" charset="0"/>
                <a:cs typeface="Times New Roman" panose="02020603050405020304" pitchFamily="18" charset="0"/>
              </a:rPr>
              <a:t>Scam</a:t>
            </a:r>
            <a:r>
              <a:rPr lang="de-DE" sz="2000" b="0" i="1" cap="none" dirty="0" smtClean="0">
                <a:ea typeface="Calibri" panose="020F0502020204030204" pitchFamily="34" charset="0"/>
                <a:cs typeface="Times New Roman" panose="02020603050405020304" pitchFamily="18" charset="0"/>
              </a:rPr>
              <a:t> (Betrug).“</a:t>
            </a:r>
          </a:p>
          <a:p>
            <a:pPr lvl="3" indent="0">
              <a:lnSpc>
                <a:spcPct val="107000"/>
              </a:lnSpc>
              <a:buNone/>
            </a:pPr>
            <a:r>
              <a:rPr lang="de-DE" sz="2000" dirty="0" smtClean="0">
                <a:ea typeface="Calibri" panose="020F0502020204030204" pitchFamily="34" charset="0"/>
                <a:cs typeface="Times New Roman" panose="02020603050405020304" pitchFamily="18" charset="0"/>
              </a:rPr>
              <a:t>„</a:t>
            </a:r>
            <a:r>
              <a:rPr lang="de-DE" sz="2000" i="1" dirty="0" smtClean="0">
                <a:ea typeface="Calibri" panose="020F0502020204030204" pitchFamily="34" charset="0"/>
                <a:cs typeface="Times New Roman" panose="02020603050405020304" pitchFamily="18" charset="0"/>
              </a:rPr>
              <a:t>Ich teste diese Plattform für euch!</a:t>
            </a:r>
            <a:r>
              <a:rPr lang="de-DE" sz="2000" dirty="0" smtClean="0">
                <a:ea typeface="Calibri" panose="020F0502020204030204" pitchFamily="34" charset="0"/>
                <a:cs typeface="Times New Roman" panose="02020603050405020304" pitchFamily="18" charset="0"/>
              </a:rPr>
              <a:t>“</a:t>
            </a:r>
          </a:p>
          <a:p>
            <a:pPr marL="457200" indent="-457200">
              <a:lnSpc>
                <a:spcPct val="107000"/>
              </a:lnSpc>
              <a:buFont typeface="Wingdings" panose="05000000000000000000" pitchFamily="2" charset="2"/>
              <a:buChar char="§"/>
            </a:pPr>
            <a:r>
              <a:rPr lang="de-DE" sz="2000" b="0" cap="none" dirty="0" smtClean="0">
                <a:ea typeface="Calibri" panose="020F0502020204030204" pitchFamily="34" charset="0"/>
                <a:cs typeface="Times New Roman" panose="02020603050405020304" pitchFamily="18" charset="0"/>
              </a:rPr>
              <a:t>Es wird das </a:t>
            </a:r>
            <a:r>
              <a:rPr lang="de-DE" sz="2000" cap="none" dirty="0" smtClean="0">
                <a:ea typeface="Calibri" panose="020F0502020204030204" pitchFamily="34" charset="0"/>
                <a:cs typeface="Times New Roman" panose="02020603050405020304" pitchFamily="18" charset="0"/>
              </a:rPr>
              <a:t>Versprechen</a:t>
            </a:r>
            <a:r>
              <a:rPr lang="de-DE" sz="2000" b="0" cap="none" dirty="0" smtClean="0">
                <a:ea typeface="Calibri" panose="020F0502020204030204" pitchFamily="34" charset="0"/>
                <a:cs typeface="Times New Roman" panose="02020603050405020304" pitchFamily="18" charset="0"/>
              </a:rPr>
              <a:t> gegeben, mit </a:t>
            </a:r>
            <a:r>
              <a:rPr lang="de-DE" sz="2000" cap="none" dirty="0" smtClean="0">
                <a:ea typeface="Calibri" panose="020F0502020204030204" pitchFamily="34" charset="0"/>
                <a:cs typeface="Times New Roman" panose="02020603050405020304" pitchFamily="18" charset="0"/>
              </a:rPr>
              <a:t>wenig Eigenleistung und trotz geringer Kenntnisse, einen hohen finanziellen Gewinn </a:t>
            </a:r>
            <a:r>
              <a:rPr lang="de-DE" sz="2000" b="0" cap="none" dirty="0" smtClean="0">
                <a:ea typeface="Calibri" panose="020F0502020204030204" pitchFamily="34" charset="0"/>
                <a:cs typeface="Times New Roman" panose="02020603050405020304" pitchFamily="18" charset="0"/>
              </a:rPr>
              <a:t>zu machen (Appell </a:t>
            </a:r>
            <a:r>
              <a:rPr lang="de-DE" sz="2000" b="0" cap="none" dirty="0">
                <a:ea typeface="Calibri" panose="020F0502020204030204" pitchFamily="34" charset="0"/>
                <a:cs typeface="Times New Roman" panose="02020603050405020304" pitchFamily="18" charset="0"/>
              </a:rPr>
              <a:t>an „Intelligenz“ der </a:t>
            </a:r>
            <a:r>
              <a:rPr lang="de-DE" sz="2000" b="0" cap="none" dirty="0" err="1">
                <a:ea typeface="Calibri" panose="020F0502020204030204" pitchFamily="34" charset="0"/>
                <a:cs typeface="Times New Roman" panose="02020603050405020304" pitchFamily="18" charset="0"/>
              </a:rPr>
              <a:t>User:innen</a:t>
            </a:r>
            <a:r>
              <a:rPr lang="de-DE" sz="2000" b="0" cap="none" dirty="0">
                <a:ea typeface="Calibri" panose="020F0502020204030204" pitchFamily="34" charset="0"/>
                <a:cs typeface="Times New Roman" panose="02020603050405020304" pitchFamily="18" charset="0"/>
              </a:rPr>
              <a:t> – alles sei „kinderleicht</a:t>
            </a:r>
            <a:r>
              <a:rPr lang="de-DE" sz="2000" b="0" cap="none" dirty="0" smtClean="0">
                <a:ea typeface="Calibri" panose="020F0502020204030204" pitchFamily="34" charset="0"/>
                <a:cs typeface="Times New Roman" panose="02020603050405020304" pitchFamily="18" charset="0"/>
              </a:rPr>
              <a:t>“)</a:t>
            </a:r>
          </a:p>
          <a:p>
            <a:pPr marL="457200" indent="-457200">
              <a:lnSpc>
                <a:spcPct val="107000"/>
              </a:lnSpc>
              <a:buFont typeface="Wingdings" panose="05000000000000000000" pitchFamily="2" charset="2"/>
              <a:buChar char="§"/>
            </a:pPr>
            <a:r>
              <a:rPr lang="de-DE" sz="2000" b="0" cap="none" dirty="0" smtClean="0">
                <a:ea typeface="Calibri" panose="020F0502020204030204" pitchFamily="34" charset="0"/>
                <a:cs typeface="Times New Roman" panose="02020603050405020304" pitchFamily="18" charset="0"/>
              </a:rPr>
              <a:t>Es </a:t>
            </a:r>
            <a:r>
              <a:rPr lang="de-DE" sz="2000" b="0" cap="none" dirty="0">
                <a:ea typeface="Calibri" panose="020F0502020204030204" pitchFamily="34" charset="0"/>
                <a:cs typeface="Times New Roman" panose="02020603050405020304" pitchFamily="18" charset="0"/>
              </a:rPr>
              <a:t>hört sich so an, als würdet ihr eine </a:t>
            </a:r>
            <a:r>
              <a:rPr lang="de-DE" sz="2000" cap="none" dirty="0">
                <a:ea typeface="Calibri" panose="020F0502020204030204" pitchFamily="34" charset="0"/>
                <a:cs typeface="Times New Roman" panose="02020603050405020304" pitchFamily="18" charset="0"/>
              </a:rPr>
              <a:t>gute Gelegenheit verpassen</a:t>
            </a:r>
            <a:r>
              <a:rPr lang="de-DE" sz="2000" b="0" cap="none" dirty="0">
                <a:ea typeface="Calibri" panose="020F0502020204030204" pitchFamily="34" charset="0"/>
                <a:cs typeface="Times New Roman" panose="02020603050405020304" pitchFamily="18" charset="0"/>
              </a:rPr>
              <a:t>, wenn ihr nicht dabei </a:t>
            </a:r>
            <a:r>
              <a:rPr lang="de-DE" sz="2000" b="0" cap="none" dirty="0" smtClean="0">
                <a:ea typeface="Calibri" panose="020F0502020204030204" pitchFamily="34" charset="0"/>
                <a:cs typeface="Times New Roman" panose="02020603050405020304" pitchFamily="18" charset="0"/>
              </a:rPr>
              <a:t>seid</a:t>
            </a:r>
            <a:r>
              <a:rPr lang="de-DE" sz="2000" b="0" cap="none" dirty="0">
                <a:ea typeface="Calibri" panose="020F0502020204030204" pitchFamily="34" charset="0"/>
                <a:cs typeface="Times New Roman" panose="02020603050405020304" pitchFamily="18" charset="0"/>
              </a:rPr>
              <a:t> </a:t>
            </a:r>
            <a:r>
              <a:rPr lang="de-DE" sz="2000" b="0" cap="none" dirty="0" smtClean="0">
                <a:ea typeface="Calibri" panose="020F0502020204030204" pitchFamily="34" charset="0"/>
                <a:cs typeface="Times New Roman" panose="02020603050405020304" pitchFamily="18" charset="0"/>
              </a:rPr>
              <a:t>oder nicht schnell genug seid. </a:t>
            </a:r>
            <a:endParaRPr lang="de-DE" sz="2000" b="0" cap="none" dirty="0">
              <a:ea typeface="Calibri" panose="020F0502020204030204" pitchFamily="34" charset="0"/>
              <a:cs typeface="Times New Roman" panose="02020603050405020304" pitchFamily="18" charset="0"/>
            </a:endParaRPr>
          </a:p>
          <a:p>
            <a:pPr marL="457200" indent="-457200">
              <a:lnSpc>
                <a:spcPct val="107000"/>
              </a:lnSpc>
              <a:buFont typeface="Wingdings" panose="05000000000000000000" pitchFamily="2" charset="2"/>
              <a:buChar char="§"/>
            </a:pPr>
            <a:r>
              <a:rPr lang="de-DE" sz="2000" b="0" cap="none" dirty="0" smtClean="0">
                <a:ea typeface="Calibri" panose="020F0502020204030204" pitchFamily="34" charset="0"/>
                <a:cs typeface="Times New Roman" panose="02020603050405020304" pitchFamily="18" charset="0"/>
              </a:rPr>
              <a:t>Geschäftsmodelle werden beworben, die auf </a:t>
            </a:r>
            <a:r>
              <a:rPr lang="de-DE" sz="2000" cap="none" dirty="0">
                <a:ea typeface="Calibri" panose="020F0502020204030204" pitchFamily="34" charset="0"/>
                <a:cs typeface="Times New Roman" panose="02020603050405020304" pitchFamily="18" charset="0"/>
              </a:rPr>
              <a:t>Konsumwünsche </a:t>
            </a:r>
            <a:r>
              <a:rPr lang="de-DE" sz="2000" cap="none" dirty="0" smtClean="0">
                <a:ea typeface="Calibri" panose="020F0502020204030204" pitchFamily="34" charset="0"/>
                <a:cs typeface="Times New Roman" panose="02020603050405020304" pitchFamily="18" charset="0"/>
              </a:rPr>
              <a:t>der Follower</a:t>
            </a:r>
            <a:r>
              <a:rPr lang="de-DE" sz="2000" b="0" cap="none" dirty="0" smtClean="0">
                <a:ea typeface="Calibri" panose="020F0502020204030204" pitchFamily="34" charset="0"/>
                <a:cs typeface="Times New Roman" panose="02020603050405020304" pitchFamily="18" charset="0"/>
              </a:rPr>
              <a:t> abzielen.</a:t>
            </a:r>
          </a:p>
          <a:p>
            <a:pPr marL="457200" indent="-457200">
              <a:lnSpc>
                <a:spcPct val="107000"/>
              </a:lnSpc>
              <a:buFont typeface="Wingdings" panose="05000000000000000000" pitchFamily="2" charset="2"/>
              <a:buChar char="§"/>
            </a:pPr>
            <a:r>
              <a:rPr lang="de-DE" sz="2000" b="0" cap="none" dirty="0" smtClean="0">
                <a:ea typeface="Calibri" panose="020F0502020204030204" pitchFamily="34" charset="0"/>
                <a:cs typeface="Times New Roman" panose="02020603050405020304" pitchFamily="18" charset="0"/>
              </a:rPr>
              <a:t>…</a:t>
            </a:r>
            <a:endParaRPr lang="de-DE" sz="2000" b="0" cap="none" dirty="0">
              <a:ea typeface="Calibri" panose="020F0502020204030204" pitchFamily="34" charset="0"/>
              <a:cs typeface="Times New Roman" panose="02020603050405020304" pitchFamily="18" charset="0"/>
            </a:endParaRPr>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39120158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5"/>
          </p:nvPr>
        </p:nvSpPr>
        <p:spPr>
          <a:solidFill>
            <a:srgbClr val="019BA5">
              <a:alpha val="74902"/>
            </a:srgbClr>
          </a:solidFill>
        </p:spPr>
        <p:txBody>
          <a:bodyPr/>
          <a:lstStyle/>
          <a:p>
            <a:endParaRPr lang="de-DE" dirty="0"/>
          </a:p>
        </p:txBody>
      </p:sp>
      <p:sp>
        <p:nvSpPr>
          <p:cNvPr id="9" name="Titel 8"/>
          <p:cNvSpPr>
            <a:spLocks noGrp="1"/>
          </p:cNvSpPr>
          <p:nvPr>
            <p:ph type="title"/>
          </p:nvPr>
        </p:nvSpPr>
        <p:spPr>
          <a:xfrm>
            <a:off x="396000" y="632081"/>
            <a:ext cx="8438162" cy="461665"/>
          </a:xfrm>
        </p:spPr>
        <p:txBody>
          <a:bodyPr/>
          <a:lstStyle/>
          <a:p>
            <a:r>
              <a:rPr lang="de-DE" dirty="0"/>
              <a:t>Was fällt euch auf</a:t>
            </a:r>
            <a:r>
              <a:rPr lang="de-DE" dirty="0" smtClean="0"/>
              <a:t>? – eher Seriös</a:t>
            </a:r>
            <a:endParaRPr lang="de-DE" dirty="0"/>
          </a:p>
        </p:txBody>
      </p:sp>
      <p:sp>
        <p:nvSpPr>
          <p:cNvPr id="10" name="Inhaltsplatzhalter 9"/>
          <p:cNvSpPr>
            <a:spLocks noGrp="1"/>
          </p:cNvSpPr>
          <p:nvPr>
            <p:ph idx="1"/>
          </p:nvPr>
        </p:nvSpPr>
        <p:spPr>
          <a:xfrm>
            <a:off x="396000" y="1260000"/>
            <a:ext cx="8349538" cy="4059573"/>
          </a:xfrm>
        </p:spPr>
        <p:txBody>
          <a:bodyPr/>
          <a:lstStyle/>
          <a:p>
            <a:pPr marL="457200" indent="-457200">
              <a:lnSpc>
                <a:spcPct val="107000"/>
              </a:lnSpc>
              <a:buFont typeface="Wingdings" panose="05000000000000000000" pitchFamily="2" charset="2"/>
              <a:buChar char="§"/>
            </a:pPr>
            <a:r>
              <a:rPr lang="de-DE" sz="2000" b="0" cap="none" dirty="0">
                <a:ea typeface="Calibri" panose="020F0502020204030204" pitchFamily="34" charset="0"/>
                <a:cs typeface="Times New Roman" panose="02020603050405020304" pitchFamily="18" charset="0"/>
              </a:rPr>
              <a:t>Innerhalb der ersten Sekunden wird klar gesagt, worum es in dem Video geht und welches Thema behandelt </a:t>
            </a:r>
            <a:r>
              <a:rPr lang="de-DE" sz="2000" b="0" cap="none" dirty="0" smtClean="0">
                <a:ea typeface="Calibri" panose="020F0502020204030204" pitchFamily="34" charset="0"/>
                <a:cs typeface="Times New Roman" panose="02020603050405020304" pitchFamily="18" charset="0"/>
              </a:rPr>
              <a:t>wird</a:t>
            </a:r>
            <a:endParaRPr lang="de-DE" sz="2000" b="0" cap="none" dirty="0">
              <a:ea typeface="Calibri" panose="020F0502020204030204" pitchFamily="34" charset="0"/>
              <a:cs typeface="Times New Roman" panose="02020603050405020304" pitchFamily="18" charset="0"/>
            </a:endParaRPr>
          </a:p>
          <a:p>
            <a:pPr marL="457200" lvl="1" indent="-457200">
              <a:lnSpc>
                <a:spcPct val="107000"/>
              </a:lnSpc>
              <a:buFont typeface="Wingdings" panose="05000000000000000000" pitchFamily="2" charset="2"/>
              <a:buChar char="§"/>
            </a:pPr>
            <a:r>
              <a:rPr lang="de-DE" sz="2000" b="0" cap="none" dirty="0">
                <a:ea typeface="Calibri" panose="020F0502020204030204" pitchFamily="34" charset="0"/>
                <a:cs typeface="Times New Roman" panose="02020603050405020304" pitchFamily="18" charset="0"/>
              </a:rPr>
              <a:t>Es wird sachlich </a:t>
            </a:r>
            <a:r>
              <a:rPr lang="de-DE" sz="2000" b="0" cap="none" dirty="0" smtClean="0">
                <a:ea typeface="Calibri" panose="020F0502020204030204" pitchFamily="34" charset="0"/>
                <a:cs typeface="Times New Roman" panose="02020603050405020304" pitchFamily="18" charset="0"/>
              </a:rPr>
              <a:t>dargelegt, </a:t>
            </a:r>
            <a:r>
              <a:rPr lang="de-DE" sz="2000" b="0" cap="none" dirty="0">
                <a:ea typeface="Calibri" panose="020F0502020204030204" pitchFamily="34" charset="0"/>
                <a:cs typeface="Times New Roman" panose="02020603050405020304" pitchFamily="18" charset="0"/>
              </a:rPr>
              <a:t>dass passives Einkommen oder Gewinne in kurzer Zeit eher unrealistisch </a:t>
            </a:r>
            <a:r>
              <a:rPr lang="de-DE" sz="2000" b="0" cap="none" dirty="0" smtClean="0">
                <a:ea typeface="Calibri" panose="020F0502020204030204" pitchFamily="34" charset="0"/>
                <a:cs typeface="Times New Roman" panose="02020603050405020304" pitchFamily="18" charset="0"/>
              </a:rPr>
              <a:t>sind</a:t>
            </a:r>
            <a:endParaRPr lang="de-DE" sz="2000" b="0" cap="none" dirty="0">
              <a:ea typeface="Calibri" panose="020F0502020204030204" pitchFamily="34" charset="0"/>
              <a:cs typeface="Times New Roman" panose="02020603050405020304" pitchFamily="18" charset="0"/>
            </a:endParaRPr>
          </a:p>
          <a:p>
            <a:pPr marL="457200" indent="-457200">
              <a:lnSpc>
                <a:spcPct val="107000"/>
              </a:lnSpc>
              <a:buFont typeface="Wingdings" panose="05000000000000000000" pitchFamily="2" charset="2"/>
              <a:buChar char="§"/>
            </a:pPr>
            <a:r>
              <a:rPr lang="de-DE" sz="2000" b="0" cap="none" dirty="0" smtClean="0">
                <a:ea typeface="Calibri" panose="020F0502020204030204" pitchFamily="34" charset="0"/>
                <a:cs typeface="Times New Roman" panose="02020603050405020304" pitchFamily="18" charset="0"/>
              </a:rPr>
              <a:t>Videoclip </a:t>
            </a:r>
            <a:r>
              <a:rPr lang="de-DE" sz="2000" b="0" cap="none" dirty="0">
                <a:ea typeface="Calibri" panose="020F0502020204030204" pitchFamily="34" charset="0"/>
                <a:cs typeface="Times New Roman" panose="02020603050405020304" pitchFamily="18" charset="0"/>
              </a:rPr>
              <a:t>ohne Produkt-Werbung oder überladene </a:t>
            </a:r>
            <a:r>
              <a:rPr lang="de-DE" sz="2000" b="0" cap="none" dirty="0" smtClean="0">
                <a:ea typeface="Calibri" panose="020F0502020204030204" pitchFamily="34" charset="0"/>
                <a:cs typeface="Times New Roman" panose="02020603050405020304" pitchFamily="18" charset="0"/>
              </a:rPr>
              <a:t>Bilder (viel Geld, teure Uhren), </a:t>
            </a:r>
            <a:r>
              <a:rPr lang="de-DE" sz="2000" b="0" cap="none" dirty="0">
                <a:ea typeface="Calibri" panose="020F0502020204030204" pitchFamily="34" charset="0"/>
                <a:cs typeface="Times New Roman" panose="02020603050405020304" pitchFamily="18" charset="0"/>
              </a:rPr>
              <a:t>die mehr versprechen oder neidisch </a:t>
            </a:r>
            <a:r>
              <a:rPr lang="de-DE" sz="2000" b="0" cap="none" dirty="0" smtClean="0">
                <a:ea typeface="Calibri" panose="020F0502020204030204" pitchFamily="34" charset="0"/>
                <a:cs typeface="Times New Roman" panose="02020603050405020304" pitchFamily="18" charset="0"/>
              </a:rPr>
              <a:t>machen</a:t>
            </a:r>
          </a:p>
          <a:p>
            <a:pPr marL="457200" indent="-457200">
              <a:lnSpc>
                <a:spcPct val="107000"/>
              </a:lnSpc>
              <a:buFont typeface="Wingdings" panose="05000000000000000000" pitchFamily="2" charset="2"/>
              <a:buChar char="§"/>
            </a:pPr>
            <a:r>
              <a:rPr lang="de-DE" sz="2000" b="0" cap="none" dirty="0" smtClean="0">
                <a:ea typeface="Calibri" panose="020F0502020204030204" pitchFamily="34" charset="0"/>
                <a:cs typeface="Times New Roman" panose="02020603050405020304" pitchFamily="18" charset="0"/>
              </a:rPr>
              <a:t>Keine Werbung in </a:t>
            </a:r>
            <a:r>
              <a:rPr lang="de-DE" sz="2000" b="0" cap="none" dirty="0">
                <a:ea typeface="Calibri" panose="020F0502020204030204" pitchFamily="34" charset="0"/>
                <a:cs typeface="Times New Roman" panose="02020603050405020304" pitchFamily="18" charset="0"/>
              </a:rPr>
              <a:t>den Videoclips </a:t>
            </a:r>
            <a:r>
              <a:rPr lang="de-DE" sz="2000" b="0" cap="none" dirty="0" smtClean="0">
                <a:ea typeface="Calibri" panose="020F0502020204030204" pitchFamily="34" charset="0"/>
                <a:cs typeface="Times New Roman" panose="02020603050405020304" pitchFamily="18" charset="0"/>
              </a:rPr>
              <a:t>platziert</a:t>
            </a:r>
          </a:p>
          <a:p>
            <a:pPr marL="457200" indent="-457200">
              <a:lnSpc>
                <a:spcPct val="107000"/>
              </a:lnSpc>
              <a:buFont typeface="Wingdings" panose="05000000000000000000" pitchFamily="2" charset="2"/>
              <a:buChar char="§"/>
            </a:pPr>
            <a:r>
              <a:rPr lang="de-DE" sz="2000" b="0" cap="none" dirty="0" smtClean="0">
                <a:ea typeface="Calibri" panose="020F0502020204030204" pitchFamily="34" charset="0"/>
                <a:cs typeface="Times New Roman" panose="02020603050405020304" pitchFamily="18" charset="0"/>
              </a:rPr>
              <a:t>Kooperation </a:t>
            </a:r>
            <a:r>
              <a:rPr lang="de-DE" sz="2000" b="0" cap="none" dirty="0">
                <a:ea typeface="Calibri" panose="020F0502020204030204" pitchFamily="34" charset="0"/>
                <a:cs typeface="Times New Roman" panose="02020603050405020304" pitchFamily="18" charset="0"/>
              </a:rPr>
              <a:t>mit Partnern (</a:t>
            </a:r>
            <a:r>
              <a:rPr lang="de-DE" sz="2000" b="0" cap="none" dirty="0" err="1">
                <a:ea typeface="Calibri" panose="020F0502020204030204" pitchFamily="34" charset="0"/>
                <a:cs typeface="Times New Roman" panose="02020603050405020304" pitchFamily="18" charset="0"/>
              </a:rPr>
              <a:t>Affiliate</a:t>
            </a:r>
            <a:r>
              <a:rPr lang="de-DE" sz="2000" b="0" cap="none" dirty="0">
                <a:ea typeface="Calibri" panose="020F0502020204030204" pitchFamily="34" charset="0"/>
                <a:cs typeface="Times New Roman" panose="02020603050405020304" pitchFamily="18" charset="0"/>
              </a:rPr>
              <a:t>-Marketing) wird benannt und transparent aufgezeigt</a:t>
            </a:r>
          </a:p>
          <a:p>
            <a:pPr marL="457200" indent="-457200">
              <a:lnSpc>
                <a:spcPct val="107000"/>
              </a:lnSpc>
              <a:buFont typeface="Wingdings" panose="05000000000000000000" pitchFamily="2" charset="2"/>
              <a:buChar char="§"/>
            </a:pPr>
            <a:r>
              <a:rPr lang="de-DE" sz="2000" b="0" cap="none" dirty="0" smtClean="0">
                <a:ea typeface="Calibri" panose="020F0502020204030204" pitchFamily="34" charset="0"/>
                <a:cs typeface="Times New Roman" panose="02020603050405020304" pitchFamily="18" charset="0"/>
              </a:rPr>
              <a:t>…</a:t>
            </a:r>
            <a:endParaRPr lang="de-DE" sz="2000" b="0" cap="none" dirty="0">
              <a:ea typeface="Calibri" panose="020F0502020204030204" pitchFamily="34" charset="0"/>
              <a:cs typeface="Times New Roman" panose="02020603050405020304" pitchFamily="18" charset="0"/>
            </a:endParaRPr>
          </a:p>
          <a:p>
            <a:endParaRPr lang="de-DE" b="0" cap="none" dirty="0"/>
          </a:p>
        </p:txBody>
      </p:sp>
      <p:sp>
        <p:nvSpPr>
          <p:cNvPr id="6" name="Fußzeilenplatzhalter 5"/>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2" name="Onlinebild-Platzhalter 1"/>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336"/>
            <a:ext cx="1219200" cy="215567"/>
          </a:xfrm>
        </p:spPr>
      </p:pic>
    </p:spTree>
    <p:extLst>
      <p:ext uri="{BB962C8B-B14F-4D97-AF65-F5344CB8AC3E}">
        <p14:creationId xmlns:p14="http://schemas.microsoft.com/office/powerpoint/2010/main" val="225056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Aufgabenstellung</a:t>
            </a:r>
            <a:endParaRPr lang="de-DE" dirty="0"/>
          </a:p>
        </p:txBody>
      </p:sp>
      <p:sp>
        <p:nvSpPr>
          <p:cNvPr id="4" name="Inhaltsplatzhalter 3"/>
          <p:cNvSpPr>
            <a:spLocks noGrp="1"/>
          </p:cNvSpPr>
          <p:nvPr>
            <p:ph idx="1"/>
          </p:nvPr>
        </p:nvSpPr>
        <p:spPr>
          <a:xfrm>
            <a:off x="396000" y="1183258"/>
            <a:ext cx="8349538" cy="2539157"/>
          </a:xfrm>
        </p:spPr>
        <p:txBody>
          <a:bodyPr/>
          <a:lstStyle/>
          <a:p>
            <a:pPr>
              <a:lnSpc>
                <a:spcPct val="150000"/>
              </a:lnSpc>
            </a:pPr>
            <a:r>
              <a:rPr lang="de-DE" sz="2000" b="0" cap="none" dirty="0" smtClean="0"/>
              <a:t>Findet euch bitte in </a:t>
            </a:r>
            <a:r>
              <a:rPr lang="de-DE" sz="2000" cap="none" dirty="0" smtClean="0"/>
              <a:t>Kleingruppen</a:t>
            </a:r>
            <a:r>
              <a:rPr lang="de-DE" sz="2000" b="0" cap="none" dirty="0" smtClean="0"/>
              <a:t> zusammen und bearbeitet das Arbeitsblatt: </a:t>
            </a:r>
            <a:r>
              <a:rPr lang="de-DE" sz="2000" cap="none" dirty="0" smtClean="0"/>
              <a:t>„Schnelles Geld oder schnelle Pleite?!“</a:t>
            </a:r>
          </a:p>
          <a:p>
            <a:pPr>
              <a:lnSpc>
                <a:spcPct val="150000"/>
              </a:lnSpc>
            </a:pPr>
            <a:endParaRPr lang="de-DE" sz="2000" b="0" cap="none" dirty="0" smtClean="0"/>
          </a:p>
          <a:p>
            <a:pPr>
              <a:lnSpc>
                <a:spcPct val="150000"/>
              </a:lnSpc>
            </a:pPr>
            <a:r>
              <a:rPr lang="de-DE" sz="2000" b="0" cap="none" dirty="0" smtClean="0"/>
              <a:t>Zu beantworten ist die Frage: </a:t>
            </a:r>
            <a:r>
              <a:rPr lang="de-DE" sz="2000" cap="none" dirty="0"/>
              <a:t>Wie kann ich mich vor unseriösen Finanz-Tipps auf </a:t>
            </a:r>
            <a:r>
              <a:rPr lang="de-DE" sz="2000" cap="none" dirty="0" err="1"/>
              <a:t>Social</a:t>
            </a:r>
            <a:r>
              <a:rPr lang="de-DE" sz="2000" cap="none" dirty="0"/>
              <a:t> Media schützen?</a:t>
            </a:r>
            <a:endParaRPr lang="de-DE" sz="2000" cap="none" dirty="0" smtClean="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1034"/>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sp>
        <p:nvSpPr>
          <p:cNvPr id="8" name="Inhaltsplatzhalter 3"/>
          <p:cNvSpPr txBox="1">
            <a:spLocks/>
          </p:cNvSpPr>
          <p:nvPr/>
        </p:nvSpPr>
        <p:spPr>
          <a:xfrm>
            <a:off x="396000" y="4215861"/>
            <a:ext cx="5989686" cy="1846659"/>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4"/>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de-DE" sz="2000" b="0" cap="none" dirty="0" smtClean="0"/>
              <a:t>Recherchiert mit Hilfe der Informationsmaterialien auf dem </a:t>
            </a:r>
            <a:r>
              <a:rPr lang="de-DE" sz="2000" cap="none" dirty="0" err="1" smtClean="0"/>
              <a:t>Checker</a:t>
            </a:r>
            <a:r>
              <a:rPr lang="de-DE" sz="2000" cap="none" dirty="0" smtClean="0"/>
              <a:t>-Space</a:t>
            </a:r>
            <a:r>
              <a:rPr lang="de-DE" sz="2000" b="0" cap="none" dirty="0" smtClean="0"/>
              <a:t> unter </a:t>
            </a:r>
            <a:r>
              <a:rPr lang="de-DE" sz="2000" cap="none" dirty="0" smtClean="0"/>
              <a:t>www.verbraucherchecker.de</a:t>
            </a:r>
            <a:r>
              <a:rPr lang="de-DE" sz="2000" b="0" cap="none" dirty="0" smtClean="0"/>
              <a:t> die für euch wichtigen </a:t>
            </a:r>
            <a:r>
              <a:rPr lang="de-DE" sz="2000" b="0" cap="none" dirty="0"/>
              <a:t>Informationen (Suchwort: Finanzen) . </a:t>
            </a:r>
            <a:endParaRPr lang="de-DE" sz="2000" dirty="0"/>
          </a:p>
        </p:txBody>
      </p:sp>
      <p:pic>
        <p:nvPicPr>
          <p:cNvPr id="9" name="Grafik 8"/>
          <p:cNvPicPr>
            <a:picLocks noChangeAspect="1"/>
          </p:cNvPicPr>
          <p:nvPr/>
        </p:nvPicPr>
        <p:blipFill rotWithShape="1">
          <a:blip r:embed="rId5"/>
          <a:srcRect r="57390" b="12922"/>
          <a:stretch/>
        </p:blipFill>
        <p:spPr>
          <a:xfrm>
            <a:off x="6755925" y="3542365"/>
            <a:ext cx="2094388" cy="2071686"/>
          </a:xfrm>
          <a:prstGeom prst="rect">
            <a:avLst/>
          </a:prstGeom>
        </p:spPr>
      </p:pic>
      <p:sp>
        <p:nvSpPr>
          <p:cNvPr id="10" name="Nach oben gekrümmter Pfeil 9"/>
          <p:cNvSpPr/>
          <p:nvPr/>
        </p:nvSpPr>
        <p:spPr>
          <a:xfrm rot="10800000" flipH="1" flipV="1">
            <a:off x="5886666" y="5665249"/>
            <a:ext cx="1916453" cy="482459"/>
          </a:xfrm>
          <a:prstGeom prst="curvedUpArrow">
            <a:avLst/>
          </a:prstGeom>
          <a:solidFill>
            <a:srgbClr val="019BA5"/>
          </a:solidFill>
          <a:ln>
            <a:solidFill>
              <a:srgbClr val="019B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19BA5"/>
              </a:solidFill>
            </a:endParaRPr>
          </a:p>
        </p:txBody>
      </p:sp>
    </p:spTree>
    <p:extLst>
      <p:ext uri="{BB962C8B-B14F-4D97-AF65-F5344CB8AC3E}">
        <p14:creationId xmlns:p14="http://schemas.microsoft.com/office/powerpoint/2010/main" val="22581818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Ergebnispräsentation</a:t>
            </a:r>
            <a:endParaRPr lang="de-D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86820"/>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8" name="Inhaltsplatzhalt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2697" y="2988285"/>
            <a:ext cx="3810906" cy="2850639"/>
          </a:xfrm>
          <a:prstGeom prst="rect">
            <a:avLst/>
          </a:prstGeom>
        </p:spPr>
      </p:pic>
      <p:sp>
        <p:nvSpPr>
          <p:cNvPr id="9" name="Ovale Legende 8"/>
          <p:cNvSpPr/>
          <p:nvPr/>
        </p:nvSpPr>
        <p:spPr>
          <a:xfrm>
            <a:off x="6282000" y="1268350"/>
            <a:ext cx="1796771" cy="1432874"/>
          </a:xfrm>
          <a:prstGeom prst="wedgeEllipseCallout">
            <a:avLst>
              <a:gd name="adj1" fmla="val -60707"/>
              <a:gd name="adj2" fmla="val 92105"/>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Wolkenförmige Legende 9"/>
          <p:cNvSpPr/>
          <p:nvPr/>
        </p:nvSpPr>
        <p:spPr>
          <a:xfrm>
            <a:off x="556181" y="1508288"/>
            <a:ext cx="3346516" cy="2234221"/>
          </a:xfrm>
          <a:prstGeom prst="cloudCallout">
            <a:avLst>
              <a:gd name="adj1" fmla="val 69816"/>
              <a:gd name="adj2" fmla="val 31602"/>
            </a:avLst>
          </a:prstGeom>
          <a:solidFill>
            <a:srgbClr val="019BA5"/>
          </a:solidFill>
          <a:ln>
            <a:solidFill>
              <a:srgbClr val="019BA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1" name="Wolkenförmige Legende 10"/>
          <p:cNvSpPr/>
          <p:nvPr/>
        </p:nvSpPr>
        <p:spPr>
          <a:xfrm rot="10372336" flipH="1">
            <a:off x="1159778" y="4309741"/>
            <a:ext cx="2367687" cy="1671326"/>
          </a:xfrm>
          <a:prstGeom prst="cloudCallout">
            <a:avLst>
              <a:gd name="adj1" fmla="val 69816"/>
              <a:gd name="adj2" fmla="val 31602"/>
            </a:avLst>
          </a:prstGeom>
          <a:solidFill>
            <a:srgbClr val="6B368A"/>
          </a:solidFill>
          <a:ln>
            <a:solidFill>
              <a:srgbClr val="6B368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375771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32081"/>
            <a:ext cx="8349538" cy="461665"/>
          </a:xfrm>
        </p:spPr>
        <p:txBody>
          <a:bodyPr/>
          <a:lstStyle/>
          <a:p>
            <a:r>
              <a:rPr lang="de-DE" dirty="0" smtClean="0"/>
              <a:t>Zusammenfassung</a:t>
            </a:r>
            <a:r>
              <a:rPr lang="de-DE" dirty="0"/>
              <a:t>	</a:t>
            </a:r>
          </a:p>
        </p:txBody>
      </p:sp>
      <p:sp>
        <p:nvSpPr>
          <p:cNvPr id="4" name="Inhaltsplatzhalter 3"/>
          <p:cNvSpPr>
            <a:spLocks noGrp="1"/>
          </p:cNvSpPr>
          <p:nvPr>
            <p:ph idx="1"/>
          </p:nvPr>
        </p:nvSpPr>
        <p:spPr>
          <a:xfrm>
            <a:off x="395287" y="1260000"/>
            <a:ext cx="8350251" cy="650884"/>
          </a:xfrm>
        </p:spPr>
        <p:txBody>
          <a:bodyPr/>
          <a:lstStyle/>
          <a:p>
            <a:r>
              <a:rPr lang="de-DE" sz="2000" cap="none" dirty="0" smtClean="0"/>
              <a:t>Schaut genau hin</a:t>
            </a:r>
            <a:r>
              <a:rPr lang="de-DE" sz="2000" cap="none" dirty="0"/>
              <a:t>, wer </a:t>
            </a:r>
            <a:r>
              <a:rPr lang="de-DE" sz="2000" cap="none" dirty="0" smtClean="0"/>
              <a:t>Finanz-Tipps postet</a:t>
            </a:r>
            <a:r>
              <a:rPr lang="de-DE" sz="2000" cap="none" dirty="0"/>
              <a:t>, welche Information zur Person </a:t>
            </a:r>
            <a:r>
              <a:rPr lang="de-DE" sz="2000" cap="none" dirty="0" smtClean="0"/>
              <a:t>ihr im Profil findet </a:t>
            </a:r>
            <a:r>
              <a:rPr lang="de-DE" sz="2000" cap="none" dirty="0"/>
              <a:t>und ob es ein Impressum </a:t>
            </a:r>
            <a:r>
              <a:rPr lang="de-DE" sz="2000" cap="none" dirty="0" smtClean="0"/>
              <a:t>gibt!</a:t>
            </a:r>
            <a:endParaRPr lang="de-DE" sz="2000" cap="none" dirty="0"/>
          </a:p>
        </p:txBody>
      </p:sp>
      <p:sp>
        <p:nvSpPr>
          <p:cNvPr id="5" name="Fußzeilenplatzhalter 4"/>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8"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5492" y="6174576"/>
            <a:ext cx="1217815" cy="216131"/>
          </a:xfrm>
        </p:spPr>
      </p:pic>
      <p:sp>
        <p:nvSpPr>
          <p:cNvPr id="6" name="Rechteck 5"/>
          <p:cNvSpPr/>
          <p:nvPr/>
        </p:nvSpPr>
        <p:spPr>
          <a:xfrm>
            <a:off x="396000" y="2077159"/>
            <a:ext cx="8349538" cy="4247317"/>
          </a:xfrm>
          <a:prstGeom prst="rect">
            <a:avLst/>
          </a:prstGeom>
        </p:spPr>
        <p:txBody>
          <a:bodyPr wrap="square">
            <a:spAutoFit/>
          </a:bodyPr>
          <a:lstStyle/>
          <a:p>
            <a:pPr marL="285750" indent="-285750">
              <a:lnSpc>
                <a:spcPct val="150000"/>
              </a:lnSpc>
              <a:buFont typeface="Wingdings" panose="05000000000000000000" pitchFamily="2" charset="2"/>
              <a:buChar char="§"/>
            </a:pPr>
            <a:r>
              <a:rPr lang="de-DE" sz="2000" dirty="0" smtClean="0"/>
              <a:t>Kann </a:t>
            </a:r>
            <a:r>
              <a:rPr lang="de-DE" sz="2000" dirty="0"/>
              <a:t>man anhand des </a:t>
            </a:r>
            <a:r>
              <a:rPr lang="de-DE" sz="2000" dirty="0" smtClean="0"/>
              <a:t>Posts/Videos </a:t>
            </a:r>
            <a:r>
              <a:rPr lang="de-DE" sz="2000" dirty="0"/>
              <a:t>feststellen, </a:t>
            </a:r>
            <a:r>
              <a:rPr lang="de-DE" sz="2000" b="1" dirty="0"/>
              <a:t>wer genau </a:t>
            </a:r>
            <a:r>
              <a:rPr lang="de-DE" sz="2000" b="1" dirty="0" smtClean="0"/>
              <a:t>den Inhalt verfasst hat</a:t>
            </a:r>
            <a:r>
              <a:rPr lang="de-DE" sz="2000" dirty="0"/>
              <a:t>?</a:t>
            </a:r>
          </a:p>
          <a:p>
            <a:pPr marL="285750" indent="-285750">
              <a:lnSpc>
                <a:spcPct val="150000"/>
              </a:lnSpc>
              <a:buFont typeface="Wingdings" panose="05000000000000000000" pitchFamily="2" charset="2"/>
              <a:buChar char="§"/>
            </a:pPr>
            <a:r>
              <a:rPr lang="de-DE" sz="2000" dirty="0" smtClean="0"/>
              <a:t>Erklärt die Person, woher ihr </a:t>
            </a:r>
            <a:r>
              <a:rPr lang="de-DE" sz="2000" b="1" dirty="0" smtClean="0"/>
              <a:t>Fachwissen </a:t>
            </a:r>
            <a:r>
              <a:rPr lang="de-DE" sz="2000" dirty="0" smtClean="0"/>
              <a:t>stammt? </a:t>
            </a:r>
          </a:p>
          <a:p>
            <a:pPr marL="285750" indent="-285750">
              <a:lnSpc>
                <a:spcPct val="150000"/>
              </a:lnSpc>
              <a:buFont typeface="Wingdings" panose="05000000000000000000" pitchFamily="2" charset="2"/>
              <a:buChar char="§"/>
            </a:pPr>
            <a:r>
              <a:rPr lang="de-DE" sz="2000" dirty="0" smtClean="0"/>
              <a:t>Ist erkennbar, welchen </a:t>
            </a:r>
            <a:r>
              <a:rPr lang="de-DE" sz="2000" b="1" dirty="0" smtClean="0"/>
              <a:t>beruflichen Hintergrund </a:t>
            </a:r>
            <a:r>
              <a:rPr lang="de-DE" sz="2000" dirty="0" smtClean="0"/>
              <a:t>die Person hat</a:t>
            </a:r>
            <a:r>
              <a:rPr lang="de-DE" sz="2000" b="1" dirty="0" smtClean="0"/>
              <a:t>, </a:t>
            </a:r>
            <a:r>
              <a:rPr lang="de-DE" sz="2000" dirty="0" smtClean="0"/>
              <a:t>zum Beispiel ihre Ausbildung?</a:t>
            </a:r>
          </a:p>
          <a:p>
            <a:pPr marL="285750" indent="-285750">
              <a:lnSpc>
                <a:spcPct val="150000"/>
              </a:lnSpc>
              <a:buFont typeface="Wingdings" panose="05000000000000000000" pitchFamily="2" charset="2"/>
              <a:buChar char="§"/>
            </a:pPr>
            <a:r>
              <a:rPr lang="de-DE" sz="2000" dirty="0" smtClean="0"/>
              <a:t>Lassen </a:t>
            </a:r>
            <a:r>
              <a:rPr lang="de-DE" sz="2000" dirty="0"/>
              <a:t>sich die </a:t>
            </a:r>
            <a:r>
              <a:rPr lang="de-DE" sz="2000" dirty="0" smtClean="0"/>
              <a:t>Informationen oder Tipps </a:t>
            </a:r>
            <a:r>
              <a:rPr lang="de-DE" sz="2000" dirty="0"/>
              <a:t>mithilfe anderer </a:t>
            </a:r>
            <a:r>
              <a:rPr lang="de-DE" sz="2000" b="1" dirty="0"/>
              <a:t>Quellen</a:t>
            </a:r>
            <a:r>
              <a:rPr lang="de-DE" sz="2000" dirty="0"/>
              <a:t> </a:t>
            </a:r>
            <a:r>
              <a:rPr lang="de-DE" sz="2000" dirty="0" smtClean="0"/>
              <a:t>nachprüfen?</a:t>
            </a:r>
          </a:p>
          <a:p>
            <a:pPr marL="285750" indent="-285750">
              <a:lnSpc>
                <a:spcPct val="150000"/>
              </a:lnSpc>
              <a:buFont typeface="Wingdings" panose="05000000000000000000" pitchFamily="2" charset="2"/>
              <a:buChar char="§"/>
            </a:pPr>
            <a:r>
              <a:rPr lang="de-DE" sz="2000" dirty="0" smtClean="0"/>
              <a:t>Erfahren wir, wie sich die Person </a:t>
            </a:r>
            <a:r>
              <a:rPr lang="de-DE" sz="2000" b="1" dirty="0" smtClean="0"/>
              <a:t>finanziert</a:t>
            </a:r>
            <a:r>
              <a:rPr lang="de-DE" sz="2000" dirty="0" smtClean="0"/>
              <a:t>?</a:t>
            </a:r>
          </a:p>
          <a:p>
            <a:pPr marL="285750" indent="-285750">
              <a:lnSpc>
                <a:spcPct val="150000"/>
              </a:lnSpc>
              <a:buFont typeface="Wingdings" panose="05000000000000000000" pitchFamily="2" charset="2"/>
              <a:buChar char="§"/>
            </a:pPr>
            <a:r>
              <a:rPr lang="de-DE" sz="2000" dirty="0"/>
              <a:t>Ist ein </a:t>
            </a:r>
            <a:r>
              <a:rPr lang="de-DE" sz="2000" b="1" dirty="0"/>
              <a:t>Impressum</a:t>
            </a:r>
            <a:r>
              <a:rPr lang="de-DE" sz="2000" dirty="0"/>
              <a:t> </a:t>
            </a:r>
            <a:r>
              <a:rPr lang="de-DE" sz="2000" dirty="0" smtClean="0"/>
              <a:t>vorhanden? Was steht im Impressum? </a:t>
            </a:r>
            <a:endParaRPr lang="de-DE" sz="2000" dirty="0"/>
          </a:p>
        </p:txBody>
      </p:sp>
    </p:spTree>
    <p:extLst>
      <p:ext uri="{BB962C8B-B14F-4D97-AF65-F5344CB8AC3E}">
        <p14:creationId xmlns:p14="http://schemas.microsoft.com/office/powerpoint/2010/main" val="27860805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9"/>
          </p:nvPr>
        </p:nvSpPr>
        <p:spPr>
          <a:solidFill>
            <a:srgbClr val="019BA5"/>
          </a:solidFill>
        </p:spPr>
        <p:txBody>
          <a:bodyPr/>
          <a:lstStyle/>
          <a:p>
            <a:endParaRPr lang="de-DE" dirty="0"/>
          </a:p>
        </p:txBody>
      </p:sp>
      <p:sp>
        <p:nvSpPr>
          <p:cNvPr id="12" name="Textplatzhalter 11"/>
          <p:cNvSpPr>
            <a:spLocks noGrp="1"/>
          </p:cNvSpPr>
          <p:nvPr>
            <p:ph type="body" sz="quarter" idx="15"/>
          </p:nvPr>
        </p:nvSpPr>
        <p:spPr>
          <a:solidFill>
            <a:srgbClr val="019BA5">
              <a:alpha val="75000"/>
            </a:srgbClr>
          </a:solidFill>
        </p:spPr>
        <p:txBody>
          <a:bodyPr/>
          <a:lstStyle/>
          <a:p>
            <a:endParaRPr lang="de-DE" dirty="0"/>
          </a:p>
        </p:txBody>
      </p:sp>
      <p:sp>
        <p:nvSpPr>
          <p:cNvPr id="8" name="Titel 7"/>
          <p:cNvSpPr>
            <a:spLocks noGrp="1"/>
          </p:cNvSpPr>
          <p:nvPr>
            <p:ph type="title"/>
          </p:nvPr>
        </p:nvSpPr>
        <p:spPr/>
        <p:txBody>
          <a:bodyPr/>
          <a:lstStyle/>
          <a:p>
            <a:r>
              <a:rPr lang="de-DE" dirty="0" smtClean="0"/>
              <a:t>Methode</a:t>
            </a:r>
            <a:endParaRPr lang="de-DE" dirty="0"/>
          </a:p>
        </p:txBody>
      </p:sp>
      <p:pic>
        <p:nvPicPr>
          <p:cNvPr id="9"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4"/>
          <p:cNvSpPr>
            <a:spLocks noGrp="1"/>
          </p:cNvSpPr>
          <p:nvPr>
            <p:ph type="ftr" sz="quarter" idx="11"/>
          </p:nvPr>
        </p:nvSpPr>
        <p:spPr>
          <a:xfrm>
            <a:off x="396000" y="6516000"/>
            <a:ext cx="5885738" cy="138499"/>
          </a:xfrm>
        </p:spPr>
        <p:txBody>
          <a:bodyPr/>
          <a:lstStyle/>
          <a:p>
            <a:r>
              <a:rPr lang="de-DE" dirty="0" smtClean="0"/>
              <a:t>Stand: 25. Januar 2024, </a:t>
            </a:r>
            <a:r>
              <a:rPr lang="de-DE" dirty="0" smtClean="0"/>
              <a:t>Verbraucherzentrale Bundesverband e.V.</a:t>
            </a:r>
            <a:endParaRPr lang="de-DE" dirty="0"/>
          </a:p>
        </p:txBody>
      </p:sp>
    </p:spTree>
    <p:extLst>
      <p:ext uri="{BB962C8B-B14F-4D97-AF65-F5344CB8AC3E}">
        <p14:creationId xmlns:p14="http://schemas.microsoft.com/office/powerpoint/2010/main" val="427971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a:p>
        </p:txBody>
      </p:sp>
      <p:sp>
        <p:nvSpPr>
          <p:cNvPr id="3" name="Titel 2"/>
          <p:cNvSpPr>
            <a:spLocks noGrp="1"/>
          </p:cNvSpPr>
          <p:nvPr>
            <p:ph type="title"/>
          </p:nvPr>
        </p:nvSpPr>
        <p:spPr/>
        <p:txBody>
          <a:bodyPr/>
          <a:lstStyle/>
          <a:p>
            <a:r>
              <a:rPr lang="de-DE" dirty="0" smtClean="0"/>
              <a:t>Was ist ein </a:t>
            </a:r>
            <a:r>
              <a:rPr lang="de-DE" dirty="0" smtClean="0">
                <a:solidFill>
                  <a:srgbClr val="019BA5"/>
                </a:solidFill>
              </a:rPr>
              <a:t>Elevator </a:t>
            </a:r>
            <a:r>
              <a:rPr lang="de-DE" dirty="0" err="1" smtClean="0">
                <a:solidFill>
                  <a:srgbClr val="019BA5"/>
                </a:solidFill>
              </a:rPr>
              <a:t>pitch</a:t>
            </a:r>
            <a:r>
              <a:rPr lang="de-DE" dirty="0" smtClean="0"/>
              <a:t>?</a:t>
            </a:r>
            <a:endParaRPr lang="de-DE" dirty="0"/>
          </a:p>
        </p:txBody>
      </p:sp>
      <p:sp>
        <p:nvSpPr>
          <p:cNvPr id="4" name="Inhaltsplatzhalter 3"/>
          <p:cNvSpPr>
            <a:spLocks noGrp="1"/>
          </p:cNvSpPr>
          <p:nvPr>
            <p:ph idx="1"/>
          </p:nvPr>
        </p:nvSpPr>
        <p:spPr>
          <a:xfrm>
            <a:off x="396000" y="1260000"/>
            <a:ext cx="4861800" cy="4650504"/>
          </a:xfrm>
        </p:spPr>
        <p:txBody>
          <a:bodyPr/>
          <a:lstStyle/>
          <a:p>
            <a:r>
              <a:rPr lang="de-DE" b="0" cap="none" dirty="0" smtClean="0"/>
              <a:t>In </a:t>
            </a:r>
            <a:r>
              <a:rPr lang="de-DE" b="0" cap="none" dirty="0"/>
              <a:t>einem Elevator-Pitch werden </a:t>
            </a:r>
            <a:r>
              <a:rPr lang="de-DE" cap="none" dirty="0"/>
              <a:t>innerhalb kurzer Zeit zentrale Inhalte oder Botschaften </a:t>
            </a:r>
            <a:r>
              <a:rPr lang="de-DE" cap="none" dirty="0" smtClean="0"/>
              <a:t>hübsch </a:t>
            </a:r>
            <a:r>
              <a:rPr lang="de-DE" cap="none" dirty="0"/>
              <a:t>verpackt </a:t>
            </a:r>
            <a:r>
              <a:rPr lang="de-DE" b="0" cap="none" dirty="0"/>
              <a:t>auf die Reise geschickt. </a:t>
            </a:r>
            <a:endParaRPr lang="de-DE" b="0" cap="none" dirty="0" smtClean="0"/>
          </a:p>
          <a:p>
            <a:endParaRPr lang="de-DE" b="0" cap="none" dirty="0" smtClean="0"/>
          </a:p>
          <a:p>
            <a:r>
              <a:rPr lang="de-DE" b="0" cap="none" dirty="0" smtClean="0"/>
              <a:t>Die </a:t>
            </a:r>
            <a:r>
              <a:rPr lang="de-DE" cap="none" dirty="0"/>
              <a:t>Grundidee</a:t>
            </a:r>
            <a:r>
              <a:rPr lang="de-DE" b="0" cap="none" dirty="0"/>
              <a:t>: </a:t>
            </a:r>
            <a:endParaRPr lang="de-DE" b="0" cap="none" dirty="0" smtClean="0"/>
          </a:p>
          <a:p>
            <a:pPr marL="285750" indent="-285750">
              <a:buFont typeface="Wingdings" panose="05000000000000000000" pitchFamily="2" charset="2"/>
              <a:buChar char="ü"/>
            </a:pPr>
            <a:r>
              <a:rPr lang="de-DE" b="0" cap="none" dirty="0" smtClean="0"/>
              <a:t>Ihr </a:t>
            </a:r>
            <a:r>
              <a:rPr lang="de-DE" b="0" cap="none" dirty="0"/>
              <a:t>steht mit jemandem in einem Fahrstuhl und möchtet die Chance nutzen, dieser Person euer Projekt vorzustellen. </a:t>
            </a:r>
            <a:endParaRPr lang="de-DE" b="0" cap="none" dirty="0" smtClean="0"/>
          </a:p>
          <a:p>
            <a:pPr marL="285750" indent="-285750">
              <a:buFont typeface="Wingdings" panose="05000000000000000000" pitchFamily="2" charset="2"/>
              <a:buChar char="ü"/>
            </a:pPr>
            <a:r>
              <a:rPr lang="de-DE" b="0" cap="none" dirty="0" smtClean="0"/>
              <a:t>Der </a:t>
            </a:r>
            <a:r>
              <a:rPr lang="de-DE" b="0" cap="none" dirty="0"/>
              <a:t>Fahrstuhl benötigt etwa 60 Sekunden, bis er sein Ziel erreicht. </a:t>
            </a:r>
            <a:endParaRPr lang="de-DE" b="0" cap="none" dirty="0" smtClean="0"/>
          </a:p>
          <a:p>
            <a:pPr marL="285750" indent="-285750">
              <a:buFont typeface="Wingdings" panose="05000000000000000000" pitchFamily="2" charset="2"/>
              <a:buChar char="ü"/>
            </a:pPr>
            <a:r>
              <a:rPr lang="de-DE" b="0" cap="none" dirty="0" smtClean="0"/>
              <a:t>Es </a:t>
            </a:r>
            <a:r>
              <a:rPr lang="de-DE" b="0" cap="none" dirty="0"/>
              <a:t>muss also schnell gehen und der Vortrag auf den Punkt genau sitzen, damit eure Idee, euer Thema oder Projekt in Erinnerung bleibt. </a:t>
            </a:r>
            <a:endParaRPr lang="de-DE" b="0" cap="none" dirty="0" smtClean="0"/>
          </a:p>
        </p:txBody>
      </p:sp>
      <p:sp>
        <p:nvSpPr>
          <p:cNvPr id="5" name="Fußzeilenplatzhalter 4"/>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7"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5492" y="6174576"/>
            <a:ext cx="1217815" cy="216131"/>
          </a:xfrm>
        </p:spPr>
      </p:pic>
      <p:pic>
        <p:nvPicPr>
          <p:cNvPr id="8" name="Grafik 7"/>
          <p:cNvPicPr>
            <a:picLocks noChangeAspect="1"/>
          </p:cNvPicPr>
          <p:nvPr/>
        </p:nvPicPr>
        <p:blipFill rotWithShape="1">
          <a:blip r:embed="rId4"/>
          <a:srcRect l="5625" t="16420" r="62986" b="12716"/>
          <a:stretch/>
        </p:blipFill>
        <p:spPr>
          <a:xfrm>
            <a:off x="5825335" y="4048490"/>
            <a:ext cx="2920203" cy="1854200"/>
          </a:xfrm>
          <a:prstGeom prst="rect">
            <a:avLst/>
          </a:prstGeom>
        </p:spPr>
      </p:pic>
      <p:sp>
        <p:nvSpPr>
          <p:cNvPr id="9" name="Ovale Legende 8"/>
          <p:cNvSpPr/>
          <p:nvPr/>
        </p:nvSpPr>
        <p:spPr>
          <a:xfrm>
            <a:off x="5825335" y="1976437"/>
            <a:ext cx="2514071" cy="1432874"/>
          </a:xfrm>
          <a:prstGeom prst="wedgeEllipseCallout">
            <a:avLst>
              <a:gd name="adj1" fmla="val -52340"/>
              <a:gd name="adj2" fmla="val -56630"/>
            </a:avLst>
          </a:prstGeom>
          <a:solidFill>
            <a:srgbClr val="019BA5"/>
          </a:solidFill>
          <a:ln>
            <a:solidFill>
              <a:srgbClr val="019BA5"/>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b="1" dirty="0" smtClean="0"/>
              <a:t>… im Grunde wie ein </a:t>
            </a:r>
            <a:r>
              <a:rPr lang="de-DE" b="1" dirty="0" err="1" smtClean="0"/>
              <a:t>Reel</a:t>
            </a:r>
            <a:r>
              <a:rPr lang="de-DE" b="1" dirty="0"/>
              <a:t>!</a:t>
            </a:r>
          </a:p>
        </p:txBody>
      </p:sp>
      <p:sp>
        <p:nvSpPr>
          <p:cNvPr id="11" name="Inhaltsplatzhalter 3"/>
          <p:cNvSpPr txBox="1">
            <a:spLocks/>
          </p:cNvSpPr>
          <p:nvPr/>
        </p:nvSpPr>
        <p:spPr>
          <a:xfrm>
            <a:off x="5745691" y="3631444"/>
            <a:ext cx="3248554" cy="28110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5"/>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cap="none" dirty="0" smtClean="0"/>
              <a:t>Ein Beispiel:</a:t>
            </a:r>
            <a:endParaRPr lang="de-DE" b="0" cap="none" dirty="0" smtClean="0"/>
          </a:p>
        </p:txBody>
      </p:sp>
      <p:sp>
        <p:nvSpPr>
          <p:cNvPr id="6" name="Rechteck 5"/>
          <p:cNvSpPr/>
          <p:nvPr/>
        </p:nvSpPr>
        <p:spPr>
          <a:xfrm>
            <a:off x="5083968" y="5923336"/>
            <a:ext cx="4572000" cy="246221"/>
          </a:xfrm>
          <a:prstGeom prst="rect">
            <a:avLst/>
          </a:prstGeom>
        </p:spPr>
        <p:txBody>
          <a:bodyPr>
            <a:spAutoFit/>
          </a:bodyPr>
          <a:lstStyle/>
          <a:p>
            <a:r>
              <a:rPr lang="de-DE" sz="1000" dirty="0" smtClean="0">
                <a:solidFill>
                  <a:schemeClr val="bg1">
                    <a:lumMod val="50000"/>
                  </a:schemeClr>
                </a:solidFill>
              </a:rPr>
              <a:t>Screenshot: https</a:t>
            </a:r>
            <a:r>
              <a:rPr lang="de-DE" sz="1000" dirty="0">
                <a:solidFill>
                  <a:schemeClr val="bg1">
                    <a:lumMod val="50000"/>
                  </a:schemeClr>
                </a:solidFill>
              </a:rPr>
              <a:t>://www.youtube.com/watch?v=bah8djVZEOQ </a:t>
            </a:r>
          </a:p>
        </p:txBody>
      </p:sp>
    </p:spTree>
    <p:extLst>
      <p:ext uri="{BB962C8B-B14F-4D97-AF65-F5344CB8AC3E}">
        <p14:creationId xmlns:p14="http://schemas.microsoft.com/office/powerpoint/2010/main" val="34163873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a:p>
        </p:txBody>
      </p:sp>
      <p:sp>
        <p:nvSpPr>
          <p:cNvPr id="3" name="Titel 2"/>
          <p:cNvSpPr>
            <a:spLocks noGrp="1"/>
          </p:cNvSpPr>
          <p:nvPr>
            <p:ph type="title"/>
          </p:nvPr>
        </p:nvSpPr>
        <p:spPr/>
        <p:txBody>
          <a:bodyPr/>
          <a:lstStyle/>
          <a:p>
            <a:r>
              <a:rPr lang="de-DE" dirty="0" smtClean="0"/>
              <a:t>Elevator-Pitch selbst erstellen</a:t>
            </a:r>
            <a:endParaRPr lang="de-DE" dirty="0"/>
          </a:p>
        </p:txBody>
      </p:sp>
      <p:sp>
        <p:nvSpPr>
          <p:cNvPr id="5" name="Fußzeilenplatzhalter 4"/>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7"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5492" y="6174576"/>
            <a:ext cx="1217815" cy="216131"/>
          </a:xfrm>
        </p:spPr>
      </p:pic>
      <p:sp>
        <p:nvSpPr>
          <p:cNvPr id="8" name="Inhaltsplatzhalter 3"/>
          <p:cNvSpPr txBox="1">
            <a:spLocks/>
          </p:cNvSpPr>
          <p:nvPr/>
        </p:nvSpPr>
        <p:spPr>
          <a:xfrm>
            <a:off x="396000" y="1260000"/>
            <a:ext cx="8349538" cy="4271939"/>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4"/>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Wingdings" panose="05000000000000000000" pitchFamily="2" charset="2"/>
              <a:buChar char="ü"/>
            </a:pPr>
            <a:r>
              <a:rPr lang="de-DE" b="0" cap="none" dirty="0"/>
              <a:t>Findet euch </a:t>
            </a:r>
            <a:r>
              <a:rPr lang="de-DE" cap="none" dirty="0">
                <a:solidFill>
                  <a:srgbClr val="019BA5"/>
                </a:solidFill>
              </a:rPr>
              <a:t>wieder in euren Gruppen </a:t>
            </a:r>
            <a:r>
              <a:rPr lang="de-DE" b="0" cap="none" dirty="0"/>
              <a:t>zusammen. </a:t>
            </a:r>
            <a:endParaRPr lang="de-DE" b="0" cap="none" dirty="0" smtClean="0"/>
          </a:p>
          <a:p>
            <a:pPr marL="285750" indent="-285750">
              <a:buFont typeface="Wingdings" panose="05000000000000000000" pitchFamily="2" charset="2"/>
              <a:buChar char="ü"/>
            </a:pPr>
            <a:endParaRPr lang="de-DE" b="0" cap="none" dirty="0" smtClean="0"/>
          </a:p>
          <a:p>
            <a:pPr marL="285750" indent="-285750">
              <a:buFont typeface="Wingdings" panose="05000000000000000000" pitchFamily="2" charset="2"/>
              <a:buChar char="ü"/>
            </a:pPr>
            <a:r>
              <a:rPr lang="de-DE" b="0" cap="none" dirty="0" smtClean="0"/>
              <a:t>Geht </a:t>
            </a:r>
            <a:r>
              <a:rPr lang="de-DE" b="0" cap="none" dirty="0"/>
              <a:t>gemeinsam durch, was wir im ersten Teil des Workshops behandelt und recherchiert haben. </a:t>
            </a:r>
          </a:p>
          <a:p>
            <a:pPr marL="285750" indent="-285750">
              <a:buFont typeface="Wingdings" panose="05000000000000000000" pitchFamily="2" charset="2"/>
              <a:buChar char="ü"/>
            </a:pPr>
            <a:endParaRPr lang="de-DE" b="0" cap="none" dirty="0" smtClean="0"/>
          </a:p>
          <a:p>
            <a:pPr marL="285750" indent="-285750">
              <a:buFont typeface="Wingdings" panose="05000000000000000000" pitchFamily="2" charset="2"/>
              <a:buChar char="ü"/>
            </a:pPr>
            <a:r>
              <a:rPr lang="de-DE" b="0" cap="none" dirty="0" smtClean="0"/>
              <a:t>Stellt </a:t>
            </a:r>
            <a:r>
              <a:rPr lang="de-DE" b="0" cap="none" dirty="0"/>
              <a:t>euch vor, ihr möchtet </a:t>
            </a:r>
            <a:r>
              <a:rPr lang="de-DE" b="0" cap="none" dirty="0" err="1"/>
              <a:t>Freund:innen</a:t>
            </a:r>
            <a:r>
              <a:rPr lang="de-DE" b="0" cap="none" dirty="0"/>
              <a:t> oder Familienangehörigen </a:t>
            </a:r>
            <a:r>
              <a:rPr lang="de-DE" b="0" cap="none" dirty="0" smtClean="0"/>
              <a:t>über die </a:t>
            </a:r>
            <a:r>
              <a:rPr lang="de-DE" cap="none" dirty="0" smtClean="0">
                <a:solidFill>
                  <a:srgbClr val="019BA5"/>
                </a:solidFill>
              </a:rPr>
              <a:t>wichtigsten Inhalte </a:t>
            </a:r>
            <a:r>
              <a:rPr lang="de-DE" b="0" cap="none" dirty="0" smtClean="0"/>
              <a:t>von heute berichten. </a:t>
            </a:r>
          </a:p>
          <a:p>
            <a:pPr marL="285750" indent="-285750">
              <a:buFont typeface="Wingdings" panose="05000000000000000000" pitchFamily="2" charset="2"/>
              <a:buChar char="ü"/>
            </a:pPr>
            <a:endParaRPr lang="de-DE" b="0" cap="none" dirty="0" smtClean="0"/>
          </a:p>
          <a:p>
            <a:pPr marL="285750" indent="-285750">
              <a:buFont typeface="Wingdings" panose="05000000000000000000" pitchFamily="2" charset="2"/>
              <a:buChar char="ü"/>
            </a:pPr>
            <a:r>
              <a:rPr lang="de-DE" b="0" cap="none" dirty="0" smtClean="0"/>
              <a:t>Überlegt </a:t>
            </a:r>
            <a:r>
              <a:rPr lang="de-DE" b="0" cap="none" dirty="0"/>
              <a:t>innerhalb eurer Gruppe, was ihr anderen gern berichten möchtet</a:t>
            </a:r>
            <a:r>
              <a:rPr lang="de-DE" b="0" cap="none" dirty="0" smtClean="0"/>
              <a:t>. Überlegt euch </a:t>
            </a:r>
            <a:r>
              <a:rPr lang="de-DE" cap="none" dirty="0" smtClean="0">
                <a:solidFill>
                  <a:srgbClr val="019BA5"/>
                </a:solidFill>
              </a:rPr>
              <a:t>Kernbotschaften</a:t>
            </a:r>
            <a:r>
              <a:rPr lang="de-DE" b="0" cap="none" dirty="0" smtClean="0"/>
              <a:t>!</a:t>
            </a:r>
          </a:p>
          <a:p>
            <a:pPr marL="285750" indent="-285750">
              <a:buFont typeface="Wingdings" panose="05000000000000000000" pitchFamily="2" charset="2"/>
              <a:buChar char="ü"/>
            </a:pPr>
            <a:endParaRPr lang="de-DE" b="0" cap="none" dirty="0" smtClean="0"/>
          </a:p>
          <a:p>
            <a:pPr marL="285750" indent="-285750">
              <a:buFont typeface="Wingdings" panose="05000000000000000000" pitchFamily="2" charset="2"/>
              <a:buChar char="ü"/>
            </a:pPr>
            <a:r>
              <a:rPr lang="de-DE" b="0" cap="none" dirty="0" smtClean="0"/>
              <a:t>Aber </a:t>
            </a:r>
            <a:r>
              <a:rPr lang="de-DE" b="0" cap="none" dirty="0"/>
              <a:t>denkt daran – ihr habt </a:t>
            </a:r>
            <a:r>
              <a:rPr lang="de-DE" cap="none" dirty="0">
                <a:solidFill>
                  <a:srgbClr val="019BA5"/>
                </a:solidFill>
              </a:rPr>
              <a:t>für die Präsentation nur 60 Sekunden </a:t>
            </a:r>
            <a:r>
              <a:rPr lang="de-DE" b="0" cap="none" dirty="0"/>
              <a:t>Zeit</a:t>
            </a:r>
            <a:r>
              <a:rPr lang="de-DE" b="0" cap="none" dirty="0" smtClean="0"/>
              <a:t>!</a:t>
            </a:r>
            <a:endParaRPr lang="de-DE" b="0" cap="none" dirty="0"/>
          </a:p>
        </p:txBody>
      </p:sp>
    </p:spTree>
    <p:extLst>
      <p:ext uri="{BB962C8B-B14F-4D97-AF65-F5344CB8AC3E}">
        <p14:creationId xmlns:p14="http://schemas.microsoft.com/office/powerpoint/2010/main" val="4293059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9"/>
          </p:nvPr>
        </p:nvSpPr>
        <p:spPr>
          <a:solidFill>
            <a:srgbClr val="019BA5"/>
          </a:solidFill>
        </p:spPr>
        <p:txBody>
          <a:bodyPr/>
          <a:lstStyle/>
          <a:p>
            <a:endParaRPr lang="de-DE" dirty="0"/>
          </a:p>
        </p:txBody>
      </p:sp>
      <p:sp>
        <p:nvSpPr>
          <p:cNvPr id="12" name="Textplatzhalter 11"/>
          <p:cNvSpPr>
            <a:spLocks noGrp="1"/>
          </p:cNvSpPr>
          <p:nvPr>
            <p:ph type="body" sz="quarter" idx="15"/>
          </p:nvPr>
        </p:nvSpPr>
        <p:spPr>
          <a:solidFill>
            <a:srgbClr val="019BA5">
              <a:alpha val="75000"/>
            </a:srgbClr>
          </a:solidFill>
        </p:spPr>
        <p:txBody>
          <a:bodyPr/>
          <a:lstStyle/>
          <a:p>
            <a:endParaRPr lang="de-DE" dirty="0"/>
          </a:p>
        </p:txBody>
      </p:sp>
      <p:sp>
        <p:nvSpPr>
          <p:cNvPr id="8" name="Titel 7"/>
          <p:cNvSpPr>
            <a:spLocks noGrp="1"/>
          </p:cNvSpPr>
          <p:nvPr>
            <p:ph type="title"/>
          </p:nvPr>
        </p:nvSpPr>
        <p:spPr/>
        <p:txBody>
          <a:bodyPr/>
          <a:lstStyle/>
          <a:p>
            <a:r>
              <a:rPr lang="de-DE" dirty="0" smtClean="0"/>
              <a:t>Warm-Up</a:t>
            </a:r>
            <a:endParaRPr lang="de-DE" dirty="0"/>
          </a:p>
        </p:txBody>
      </p:sp>
      <p:pic>
        <p:nvPicPr>
          <p:cNvPr id="9"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4"/>
          <p:cNvSpPr>
            <a:spLocks noGrp="1"/>
          </p:cNvSpPr>
          <p:nvPr>
            <p:ph type="ftr" sz="quarter" idx="11"/>
          </p:nvPr>
        </p:nvSpPr>
        <p:spPr>
          <a:xfrm>
            <a:off x="396000" y="6516000"/>
            <a:ext cx="5885738" cy="138499"/>
          </a:xfrm>
        </p:spPr>
        <p:txBody>
          <a:bodyPr/>
          <a:lstStyle/>
          <a:p>
            <a:r>
              <a:rPr lang="de-DE" dirty="0" smtClean="0"/>
              <a:t>Stand: 25. Januar 2024, </a:t>
            </a:r>
            <a:r>
              <a:rPr lang="de-DE" dirty="0" smtClean="0"/>
              <a:t>Verbraucherzentrale Bundesverband e.V.</a:t>
            </a:r>
            <a:endParaRPr lang="de-DE" dirty="0"/>
          </a:p>
        </p:txBody>
      </p:sp>
    </p:spTree>
    <p:extLst>
      <p:ext uri="{BB962C8B-B14F-4D97-AF65-F5344CB8AC3E}">
        <p14:creationId xmlns:p14="http://schemas.microsoft.com/office/powerpoint/2010/main" val="7584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Ergebnispräsentation</a:t>
            </a:r>
            <a:endParaRPr lang="de-D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86820"/>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8" name="Inhaltsplatzhalt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2697" y="2988285"/>
            <a:ext cx="3810906" cy="2850639"/>
          </a:xfrm>
          <a:prstGeom prst="rect">
            <a:avLst/>
          </a:prstGeom>
        </p:spPr>
      </p:pic>
      <p:sp>
        <p:nvSpPr>
          <p:cNvPr id="9" name="Ovale Legende 8"/>
          <p:cNvSpPr/>
          <p:nvPr/>
        </p:nvSpPr>
        <p:spPr>
          <a:xfrm>
            <a:off x="6282000" y="1279236"/>
            <a:ext cx="1796771" cy="1432874"/>
          </a:xfrm>
          <a:prstGeom prst="wedgeEllipseCallout">
            <a:avLst>
              <a:gd name="adj1" fmla="val -60707"/>
              <a:gd name="adj2" fmla="val 92105"/>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Wolkenförmige Legende 9"/>
          <p:cNvSpPr/>
          <p:nvPr/>
        </p:nvSpPr>
        <p:spPr>
          <a:xfrm>
            <a:off x="556181" y="1508288"/>
            <a:ext cx="3346516" cy="2234221"/>
          </a:xfrm>
          <a:prstGeom prst="cloudCallout">
            <a:avLst>
              <a:gd name="adj1" fmla="val 69816"/>
              <a:gd name="adj2" fmla="val 31602"/>
            </a:avLst>
          </a:prstGeom>
          <a:solidFill>
            <a:srgbClr val="019BA5"/>
          </a:solidFill>
          <a:ln>
            <a:solidFill>
              <a:srgbClr val="019BA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1" name="Wolkenförmige Legende 10"/>
          <p:cNvSpPr/>
          <p:nvPr/>
        </p:nvSpPr>
        <p:spPr>
          <a:xfrm rot="10372336" flipH="1">
            <a:off x="1159778" y="4320627"/>
            <a:ext cx="2367687" cy="1671326"/>
          </a:xfrm>
          <a:prstGeom prst="cloudCallout">
            <a:avLst>
              <a:gd name="adj1" fmla="val 69816"/>
              <a:gd name="adj2" fmla="val 31602"/>
            </a:avLst>
          </a:prstGeom>
          <a:solidFill>
            <a:srgbClr val="6B368A"/>
          </a:solidFill>
          <a:ln>
            <a:solidFill>
              <a:srgbClr val="6B368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72575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9"/>
          </p:nvPr>
        </p:nvSpPr>
        <p:spPr>
          <a:solidFill>
            <a:srgbClr val="019BA5"/>
          </a:solidFill>
        </p:spPr>
        <p:txBody>
          <a:bodyPr/>
          <a:lstStyle/>
          <a:p>
            <a:endParaRPr lang="de-DE" dirty="0"/>
          </a:p>
        </p:txBody>
      </p:sp>
      <p:sp>
        <p:nvSpPr>
          <p:cNvPr id="12" name="Textplatzhalter 11"/>
          <p:cNvSpPr>
            <a:spLocks noGrp="1"/>
          </p:cNvSpPr>
          <p:nvPr>
            <p:ph type="body" sz="quarter" idx="15"/>
          </p:nvPr>
        </p:nvSpPr>
        <p:spPr>
          <a:solidFill>
            <a:srgbClr val="019BA5">
              <a:alpha val="75000"/>
            </a:srgbClr>
          </a:solidFill>
        </p:spPr>
        <p:txBody>
          <a:bodyPr/>
          <a:lstStyle/>
          <a:p>
            <a:endParaRPr lang="de-DE" dirty="0"/>
          </a:p>
        </p:txBody>
      </p:sp>
      <p:sp>
        <p:nvSpPr>
          <p:cNvPr id="8" name="Titel 7"/>
          <p:cNvSpPr>
            <a:spLocks noGrp="1"/>
          </p:cNvSpPr>
          <p:nvPr>
            <p:ph type="title"/>
          </p:nvPr>
        </p:nvSpPr>
        <p:spPr/>
        <p:txBody>
          <a:bodyPr/>
          <a:lstStyle/>
          <a:p>
            <a:r>
              <a:rPr lang="de-DE" dirty="0" smtClean="0"/>
              <a:t>Feedback</a:t>
            </a:r>
            <a:endParaRPr lang="de-DE" dirty="0"/>
          </a:p>
        </p:txBody>
      </p:sp>
      <p:pic>
        <p:nvPicPr>
          <p:cNvPr id="9"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4"/>
          <p:cNvSpPr>
            <a:spLocks noGrp="1"/>
          </p:cNvSpPr>
          <p:nvPr>
            <p:ph type="ftr" sz="quarter" idx="11"/>
          </p:nvPr>
        </p:nvSpPr>
        <p:spPr>
          <a:xfrm>
            <a:off x="396000" y="6516000"/>
            <a:ext cx="5885738" cy="138499"/>
          </a:xfrm>
        </p:spPr>
        <p:txBody>
          <a:bodyPr/>
          <a:lstStyle/>
          <a:p>
            <a:r>
              <a:rPr lang="de-DE" dirty="0" smtClean="0"/>
              <a:t>Stand: 25. Januar 2024, </a:t>
            </a:r>
            <a:r>
              <a:rPr lang="de-DE" dirty="0" smtClean="0"/>
              <a:t>Verbraucherzentrale Bundesverband e.V.</a:t>
            </a:r>
            <a:endParaRPr lang="de-DE" dirty="0"/>
          </a:p>
        </p:txBody>
      </p:sp>
    </p:spTree>
    <p:extLst>
      <p:ext uri="{BB962C8B-B14F-4D97-AF65-F5344CB8AC3E}">
        <p14:creationId xmlns:p14="http://schemas.microsoft.com/office/powerpoint/2010/main" val="3322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a:p>
        </p:txBody>
      </p:sp>
      <p:sp>
        <p:nvSpPr>
          <p:cNvPr id="3" name="Titel 2"/>
          <p:cNvSpPr>
            <a:spLocks noGrp="1"/>
          </p:cNvSpPr>
          <p:nvPr>
            <p:ph type="title"/>
          </p:nvPr>
        </p:nvSpPr>
        <p:spPr/>
        <p:txBody>
          <a:bodyPr/>
          <a:lstStyle/>
          <a:p>
            <a:r>
              <a:rPr lang="de-DE" dirty="0" smtClean="0"/>
              <a:t>Fischernetz und Teich</a:t>
            </a:r>
            <a:endParaRPr lang="de-DE" dirty="0"/>
          </a:p>
        </p:txBody>
      </p:sp>
      <p:sp>
        <p:nvSpPr>
          <p:cNvPr id="5" name="Fußzeilenplatzhalter 4"/>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7"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5492" y="6174576"/>
            <a:ext cx="1217815" cy="216131"/>
          </a:xfrm>
        </p:spPr>
      </p:pic>
      <p:sp>
        <p:nvSpPr>
          <p:cNvPr id="6" name="Rechteck 5"/>
          <p:cNvSpPr/>
          <p:nvPr/>
        </p:nvSpPr>
        <p:spPr>
          <a:xfrm rot="16200000">
            <a:off x="6214395" y="3260090"/>
            <a:ext cx="5486851" cy="230832"/>
          </a:xfrm>
          <a:prstGeom prst="rect">
            <a:avLst/>
          </a:prstGeom>
        </p:spPr>
        <p:txBody>
          <a:bodyPr wrap="square">
            <a:spAutoFit/>
          </a:bodyPr>
          <a:lstStyle/>
          <a:p>
            <a:r>
              <a:rPr lang="de-DE" sz="900" dirty="0" smtClean="0"/>
              <a:t>Quelle</a:t>
            </a:r>
            <a:r>
              <a:rPr lang="de-DE" sz="900" dirty="0"/>
              <a:t>: https://pixabay.com/de/vectors/teich-wasser-draussen-gras-drau%C3%9Fen-310149</a:t>
            </a:r>
            <a:r>
              <a:rPr lang="de-DE" sz="900" dirty="0" smtClean="0"/>
              <a:t>/ </a:t>
            </a:r>
            <a:endParaRPr lang="de-DE" sz="900" dirty="0"/>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4075" y="1991485"/>
            <a:ext cx="3160551" cy="2513626"/>
          </a:xfrm>
          <a:prstGeom prst="rect">
            <a:avLst/>
          </a:prstGeom>
        </p:spPr>
      </p:pic>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74101">
            <a:off x="521796" y="2471068"/>
            <a:ext cx="3796295" cy="2837974"/>
          </a:xfrm>
          <a:prstGeom prst="rect">
            <a:avLst/>
          </a:prstGeom>
        </p:spPr>
      </p:pic>
      <p:sp>
        <p:nvSpPr>
          <p:cNvPr id="8" name="Rechteck 7"/>
          <p:cNvSpPr/>
          <p:nvPr/>
        </p:nvSpPr>
        <p:spPr>
          <a:xfrm>
            <a:off x="497600" y="1690042"/>
            <a:ext cx="4074400" cy="369332"/>
          </a:xfrm>
          <a:prstGeom prst="rect">
            <a:avLst/>
          </a:prstGeom>
        </p:spPr>
        <p:txBody>
          <a:bodyPr wrap="square">
            <a:spAutoFit/>
          </a:bodyPr>
          <a:lstStyle/>
          <a:p>
            <a:pPr lvl="0"/>
            <a:r>
              <a:rPr lang="de-DE" b="1" dirty="0">
                <a:latin typeface="Arial" panose="020B0604020202020204" pitchFamily="34" charset="0"/>
                <a:ea typeface="MS PGothic" pitchFamily="34" charset="-128"/>
                <a:cs typeface="Arial" panose="020B0604020202020204" pitchFamily="34" charset="0"/>
              </a:rPr>
              <a:t>Welche Inhalte </a:t>
            </a:r>
            <a:r>
              <a:rPr lang="de-DE" b="1" dirty="0" smtClean="0">
                <a:latin typeface="Arial" panose="020B0604020202020204" pitchFamily="34" charset="0"/>
                <a:ea typeface="MS PGothic" pitchFamily="34" charset="-128"/>
                <a:cs typeface="Arial" panose="020B0604020202020204" pitchFamily="34" charset="0"/>
              </a:rPr>
              <a:t>nehmt ihr euch mit? </a:t>
            </a:r>
            <a:endParaRPr lang="de-DE" b="1" dirty="0">
              <a:latin typeface="Arial" panose="020B0604020202020204" pitchFamily="34" charset="0"/>
              <a:ea typeface="MS PGothic" pitchFamily="34" charset="-128"/>
              <a:cs typeface="Arial" panose="020B0604020202020204" pitchFamily="34" charset="0"/>
            </a:endParaRPr>
          </a:p>
        </p:txBody>
      </p:sp>
      <p:sp>
        <p:nvSpPr>
          <p:cNvPr id="9" name="Rechteck 8"/>
          <p:cNvSpPr/>
          <p:nvPr/>
        </p:nvSpPr>
        <p:spPr>
          <a:xfrm>
            <a:off x="4572000" y="5125027"/>
            <a:ext cx="4173538" cy="369332"/>
          </a:xfrm>
          <a:prstGeom prst="rect">
            <a:avLst/>
          </a:prstGeom>
        </p:spPr>
        <p:txBody>
          <a:bodyPr wrap="square">
            <a:spAutoFit/>
          </a:bodyPr>
          <a:lstStyle/>
          <a:p>
            <a:pPr lvl="0"/>
            <a:r>
              <a:rPr lang="de-DE" b="1" dirty="0">
                <a:latin typeface="Arial" panose="020B0604020202020204" pitchFamily="34" charset="0"/>
                <a:ea typeface="MS PGothic" pitchFamily="34" charset="-128"/>
                <a:cs typeface="Arial" panose="020B0604020202020204" pitchFamily="34" charset="0"/>
              </a:rPr>
              <a:t>Welche Inhalte </a:t>
            </a:r>
            <a:r>
              <a:rPr lang="de-DE" b="1" dirty="0" smtClean="0">
                <a:latin typeface="Arial" panose="020B0604020202020204" pitchFamily="34" charset="0"/>
                <a:ea typeface="MS PGothic" pitchFamily="34" charset="-128"/>
                <a:cs typeface="Arial" panose="020B0604020202020204" pitchFamily="34" charset="0"/>
              </a:rPr>
              <a:t>lasst ihr im Teich? </a:t>
            </a:r>
            <a:endParaRPr lang="de-DE" b="1" dirty="0">
              <a:latin typeface="Arial" panose="020B0604020202020204" pitchFamily="34" charset="0"/>
              <a:ea typeface="MS PGothic" pitchFamily="34" charset="-128"/>
              <a:cs typeface="Arial" panose="020B0604020202020204" pitchFamily="34" charset="0"/>
            </a:endParaRPr>
          </a:p>
        </p:txBody>
      </p:sp>
      <p:sp>
        <p:nvSpPr>
          <p:cNvPr id="13" name="Nach oben gekrümmter Pfeil 12"/>
          <p:cNvSpPr/>
          <p:nvPr/>
        </p:nvSpPr>
        <p:spPr>
          <a:xfrm rot="15870643" flipH="1" flipV="1">
            <a:off x="883083" y="2656947"/>
            <a:ext cx="934737" cy="488303"/>
          </a:xfrm>
          <a:prstGeom prst="curvedUpArrow">
            <a:avLst/>
          </a:prstGeom>
          <a:solidFill>
            <a:srgbClr val="019BA5"/>
          </a:solidFill>
          <a:ln>
            <a:solidFill>
              <a:srgbClr val="019B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19BA5"/>
              </a:solidFill>
            </a:endParaRPr>
          </a:p>
        </p:txBody>
      </p:sp>
      <p:sp>
        <p:nvSpPr>
          <p:cNvPr id="15" name="Nach oben gekrümmter Pfeil 14"/>
          <p:cNvSpPr/>
          <p:nvPr/>
        </p:nvSpPr>
        <p:spPr>
          <a:xfrm rot="7032660" flipH="1" flipV="1">
            <a:off x="7416808" y="4239253"/>
            <a:ext cx="1172503" cy="488303"/>
          </a:xfrm>
          <a:prstGeom prst="curvedUpArrow">
            <a:avLst/>
          </a:prstGeom>
          <a:solidFill>
            <a:srgbClr val="019BA5"/>
          </a:solidFill>
          <a:ln>
            <a:solidFill>
              <a:srgbClr val="019B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19BA5"/>
              </a:solidFill>
            </a:endParaRPr>
          </a:p>
        </p:txBody>
      </p:sp>
    </p:spTree>
    <p:extLst>
      <p:ext uri="{BB962C8B-B14F-4D97-AF65-F5344CB8AC3E}">
        <p14:creationId xmlns:p14="http://schemas.microsoft.com/office/powerpoint/2010/main" val="32701406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p:cNvSpPr>
            <a:spLocks noGrp="1"/>
          </p:cNvSpPr>
          <p:nvPr>
            <p:ph type="body" sz="quarter" idx="18"/>
          </p:nvPr>
        </p:nvSpPr>
        <p:spPr>
          <a:solidFill>
            <a:srgbClr val="019BA5"/>
          </a:solidFill>
          <a:ln>
            <a:noFill/>
          </a:ln>
        </p:spPr>
        <p:txBody>
          <a:bodyPr/>
          <a:lstStyle/>
          <a:p>
            <a:endParaRPr lang="de-DE" dirty="0"/>
          </a:p>
        </p:txBody>
      </p:sp>
      <p:sp>
        <p:nvSpPr>
          <p:cNvPr id="13" name="Textplatzhalter 12"/>
          <p:cNvSpPr>
            <a:spLocks noGrp="1"/>
          </p:cNvSpPr>
          <p:nvPr>
            <p:ph type="body" sz="quarter" idx="15"/>
          </p:nvPr>
        </p:nvSpPr>
        <p:spPr>
          <a:solidFill>
            <a:srgbClr val="019BA5">
              <a:alpha val="75000"/>
            </a:srgbClr>
          </a:solidFill>
          <a:ln>
            <a:noFill/>
          </a:ln>
        </p:spPr>
        <p:txBody>
          <a:bodyPr/>
          <a:lstStyle/>
          <a:p>
            <a:endParaRPr lang="de-DE" dirty="0"/>
          </a:p>
        </p:txBody>
      </p:sp>
      <p:sp>
        <p:nvSpPr>
          <p:cNvPr id="5" name="Inhaltsplatzhalter 4"/>
          <p:cNvSpPr>
            <a:spLocks noGrp="1"/>
          </p:cNvSpPr>
          <p:nvPr>
            <p:ph idx="1"/>
          </p:nvPr>
        </p:nvSpPr>
        <p:spPr>
          <a:xfrm>
            <a:off x="396000" y="4795067"/>
            <a:ext cx="6048000" cy="1575816"/>
          </a:xfrm>
        </p:spPr>
        <p:txBody>
          <a:bodyPr/>
          <a:lstStyle/>
          <a:p>
            <a:r>
              <a:rPr lang="de-DE" dirty="0" smtClean="0"/>
              <a:t>Verbraucherzentrale </a:t>
            </a:r>
            <a:br>
              <a:rPr lang="de-DE" dirty="0" smtClean="0"/>
            </a:br>
            <a:r>
              <a:rPr lang="de-DE" dirty="0" smtClean="0"/>
              <a:t>Bundesverband e.V.</a:t>
            </a:r>
          </a:p>
          <a:p>
            <a:r>
              <a:rPr lang="de-DE" dirty="0" smtClean="0"/>
              <a:t>Rudi-Dutschke-Straße 17 </a:t>
            </a:r>
            <a:br>
              <a:rPr lang="de-DE" dirty="0" smtClean="0"/>
            </a:br>
            <a:r>
              <a:rPr lang="de-DE" dirty="0" smtClean="0"/>
              <a:t>10969 Berlin</a:t>
            </a:r>
          </a:p>
          <a:p>
            <a:r>
              <a:rPr lang="de-DE" dirty="0"/>
              <a:t>I</a:t>
            </a:r>
            <a:r>
              <a:rPr lang="de-DE" dirty="0" smtClean="0"/>
              <a:t>nfo@vzbv.de</a:t>
            </a:r>
            <a:br>
              <a:rPr lang="de-DE" dirty="0" smtClean="0"/>
            </a:br>
            <a:r>
              <a:rPr lang="de-DE" dirty="0" smtClean="0"/>
              <a:t>www.vzbv.de</a:t>
            </a:r>
            <a:endParaRPr lang="de-DE" dirty="0"/>
          </a:p>
        </p:txBody>
      </p:sp>
      <p:sp>
        <p:nvSpPr>
          <p:cNvPr id="9" name="Titel 8"/>
          <p:cNvSpPr>
            <a:spLocks noGrp="1"/>
          </p:cNvSpPr>
          <p:nvPr>
            <p:ph type="title"/>
          </p:nvPr>
        </p:nvSpPr>
        <p:spPr/>
        <p:txBody>
          <a:bodyPr/>
          <a:lstStyle/>
          <a:p>
            <a:r>
              <a:rPr lang="de-DE" dirty="0" smtClean="0"/>
              <a:t>Impressum</a:t>
            </a:r>
            <a:endParaRPr lang="de-DE" dirty="0"/>
          </a:p>
        </p:txBody>
      </p:sp>
      <p:pic>
        <p:nvPicPr>
          <p:cNvPr id="2" name="Onlinebild-Platzhalter 1"/>
          <p:cNvPicPr>
            <a:picLocks noGrp="1" noChangeAspect="1"/>
          </p:cNvPicPr>
          <p:nvPr>
            <p:ph type="clipArt" sz="quarter" idx="17"/>
          </p:nvPr>
        </p:nvPicPr>
        <p:blipFill>
          <a:blip r:embed="rId3" cstate="print">
            <a:extLst>
              <a:ext uri="{28A0092B-C50C-407E-A947-70E740481C1C}">
                <a14:useLocalDpi xmlns:a14="http://schemas.microsoft.com/office/drawing/2010/main" val="0"/>
              </a:ext>
            </a:extLst>
          </a:blip>
          <a:stretch>
            <a:fillRect/>
          </a:stretch>
        </p:blipFill>
        <p:spPr>
          <a:xfrm>
            <a:off x="6624638" y="3819019"/>
            <a:ext cx="2519362" cy="445450"/>
          </a:xfrm>
        </p:spPr>
      </p:pic>
      <p:sp>
        <p:nvSpPr>
          <p:cNvPr id="8" name="Rechteck 7"/>
          <p:cNvSpPr/>
          <p:nvPr/>
        </p:nvSpPr>
        <p:spPr>
          <a:xfrm>
            <a:off x="302215" y="771840"/>
            <a:ext cx="5391316" cy="1015663"/>
          </a:xfrm>
          <a:prstGeom prst="rect">
            <a:avLst/>
          </a:prstGeom>
        </p:spPr>
        <p:txBody>
          <a:bodyPr wrap="square">
            <a:spAutoFit/>
          </a:bodyPr>
          <a:lstStyle/>
          <a:p>
            <a:r>
              <a:rPr lang="de-DE" sz="1200" dirty="0">
                <a:solidFill>
                  <a:schemeClr val="bg1"/>
                </a:solidFill>
                <a:latin typeface="+mj-lt"/>
              </a:rPr>
              <a:t>Dieses Werk ist lizenziert unter einer Creative </a:t>
            </a:r>
            <a:r>
              <a:rPr lang="de-DE" sz="1200" dirty="0" err="1">
                <a:solidFill>
                  <a:schemeClr val="bg1"/>
                </a:solidFill>
                <a:latin typeface="+mj-lt"/>
              </a:rPr>
              <a:t>Commons</a:t>
            </a:r>
            <a:r>
              <a:rPr lang="de-DE" sz="1200" dirty="0">
                <a:solidFill>
                  <a:schemeClr val="bg1"/>
                </a:solidFill>
                <a:latin typeface="+mj-lt"/>
              </a:rPr>
              <a:t> Namensnennung - Weitergabe unter gleichen Bedingungen 4.0 International </a:t>
            </a:r>
            <a:r>
              <a:rPr lang="de-DE" sz="1200" dirty="0" smtClean="0">
                <a:solidFill>
                  <a:schemeClr val="bg1"/>
                </a:solidFill>
                <a:latin typeface="+mj-lt"/>
              </a:rPr>
              <a:t>Lizenz. </a:t>
            </a:r>
            <a:r>
              <a:rPr lang="de-DE" sz="1200" dirty="0">
                <a:solidFill>
                  <a:schemeClr val="bg1"/>
                </a:solidFill>
                <a:latin typeface="+mj-lt"/>
              </a:rPr>
              <a:t>Der Verbraucherzentrale Bundesverband muss als </a:t>
            </a:r>
            <a:r>
              <a:rPr lang="de-DE" sz="1200" dirty="0" smtClean="0">
                <a:solidFill>
                  <a:schemeClr val="bg1"/>
                </a:solidFill>
                <a:latin typeface="+mj-lt"/>
              </a:rPr>
              <a:t>Quelle genannt </a:t>
            </a:r>
            <a:r>
              <a:rPr lang="de-DE" sz="1200" dirty="0">
                <a:solidFill>
                  <a:schemeClr val="bg1"/>
                </a:solidFill>
                <a:latin typeface="+mj-lt"/>
              </a:rPr>
              <a:t>und die oben genannte Creative </a:t>
            </a:r>
            <a:r>
              <a:rPr lang="de-DE" sz="1200" dirty="0" err="1">
                <a:solidFill>
                  <a:schemeClr val="bg1"/>
                </a:solidFill>
                <a:latin typeface="+mj-lt"/>
              </a:rPr>
              <a:t>Commons</a:t>
            </a:r>
            <a:r>
              <a:rPr lang="de-DE" sz="1200" dirty="0">
                <a:solidFill>
                  <a:schemeClr val="bg1"/>
                </a:solidFill>
                <a:latin typeface="+mj-lt"/>
              </a:rPr>
              <a:t>-Lizenz verwendet werden</a:t>
            </a:r>
            <a:r>
              <a:rPr lang="de-DE" sz="1200" dirty="0" smtClean="0">
                <a:solidFill>
                  <a:schemeClr val="bg1"/>
                </a:solidFill>
                <a:latin typeface="+mj-lt"/>
              </a:rPr>
              <a:t>. Lizenztext </a:t>
            </a:r>
            <a:r>
              <a:rPr lang="de-DE" sz="1200" dirty="0">
                <a:solidFill>
                  <a:schemeClr val="bg1"/>
                </a:solidFill>
                <a:latin typeface="+mj-lt"/>
              </a:rPr>
              <a:t>unter http://creativecommons.org/licenses/by-sa/4.0/</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00" y="245007"/>
            <a:ext cx="1242743" cy="479659"/>
          </a:xfrm>
          <a:prstGeom prst="rect">
            <a:avLst/>
          </a:prstGeom>
        </p:spPr>
      </p:pic>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638" y="5220331"/>
            <a:ext cx="2278277" cy="1434168"/>
          </a:xfrm>
          <a:prstGeom prst="rect">
            <a:avLst/>
          </a:prstGeom>
        </p:spPr>
      </p:pic>
      <p:sp>
        <p:nvSpPr>
          <p:cNvPr id="16" name="Inhaltsplatzhalter 4"/>
          <p:cNvSpPr txBox="1">
            <a:spLocks/>
          </p:cNvSpPr>
          <p:nvPr/>
        </p:nvSpPr>
        <p:spPr>
          <a:xfrm>
            <a:off x="396000" y="3586337"/>
            <a:ext cx="4136923" cy="550920"/>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400" b="0" kern="1200" cap="none" baseline="0">
                <a:solidFill>
                  <a:schemeClr val="bg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6"/>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b="1" dirty="0" smtClean="0"/>
              <a:t>www.verbraucherchecker.de</a:t>
            </a:r>
          </a:p>
          <a:p>
            <a:r>
              <a:rPr lang="de-DE" b="1" dirty="0" smtClean="0"/>
              <a:t>www.instagram.com/verbraucherchecker</a:t>
            </a:r>
            <a:endParaRPr lang="de-DE" b="1" dirty="0"/>
          </a:p>
        </p:txBody>
      </p:sp>
      <p:sp>
        <p:nvSpPr>
          <p:cNvPr id="12"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spTree>
    <p:extLst>
      <p:ext uri="{BB962C8B-B14F-4D97-AF65-F5344CB8AC3E}">
        <p14:creationId xmlns:p14="http://schemas.microsoft.com/office/powerpoint/2010/main" val="302594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Meine Vorstellungen…</a:t>
            </a:r>
            <a:endParaRPr lang="de-DE" dirty="0"/>
          </a:p>
        </p:txBody>
      </p:sp>
      <p:sp>
        <p:nvSpPr>
          <p:cNvPr id="5" name="Fußzeilenplatzhalter 4"/>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7"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5492" y="6174576"/>
            <a:ext cx="1217815" cy="216131"/>
          </a:xfrm>
        </p:spPr>
      </p:pic>
      <p:sp>
        <p:nvSpPr>
          <p:cNvPr id="9" name="Inhaltsplatzhalter 8"/>
          <p:cNvSpPr>
            <a:spLocks noGrp="1"/>
          </p:cNvSpPr>
          <p:nvPr>
            <p:ph idx="1"/>
          </p:nvPr>
        </p:nvSpPr>
        <p:spPr>
          <a:xfrm>
            <a:off x="2906835" y="1394770"/>
            <a:ext cx="3225958" cy="4708981"/>
          </a:xfrm>
        </p:spPr>
        <p:txBody>
          <a:bodyPr/>
          <a:lstStyle/>
          <a:p>
            <a:pPr marL="285750" indent="-285750">
              <a:buFont typeface="Wingdings" panose="05000000000000000000" pitchFamily="2" charset="2"/>
              <a:buChar char="§"/>
            </a:pPr>
            <a:r>
              <a:rPr lang="de-DE" sz="2000" b="0" cap="none" dirty="0">
                <a:solidFill>
                  <a:srgbClr val="000000"/>
                </a:solidFill>
                <a:ea typeface="Calibri" panose="020F0502020204030204" pitchFamily="34" charset="0"/>
              </a:rPr>
              <a:t>Wenn ihr an die Zukunft denkt, welche </a:t>
            </a:r>
            <a:r>
              <a:rPr lang="de-DE" sz="2000" cap="none" dirty="0">
                <a:solidFill>
                  <a:srgbClr val="000000"/>
                </a:solidFill>
                <a:ea typeface="Calibri" panose="020F0502020204030204" pitchFamily="34" charset="0"/>
              </a:rPr>
              <a:t>finanziellen Wünsche </a:t>
            </a:r>
            <a:r>
              <a:rPr lang="de-DE" sz="2000" b="0" cap="none" dirty="0">
                <a:solidFill>
                  <a:srgbClr val="000000"/>
                </a:solidFill>
                <a:ea typeface="Calibri" panose="020F0502020204030204" pitchFamily="34" charset="0"/>
              </a:rPr>
              <a:t>habt ihr? </a:t>
            </a:r>
            <a:endParaRPr lang="de-DE" sz="2000" b="0" cap="none" dirty="0" smtClean="0">
              <a:solidFill>
                <a:srgbClr val="000000"/>
              </a:solidFill>
              <a:ea typeface="Calibri" panose="020F0502020204030204" pitchFamily="34" charset="0"/>
            </a:endParaRPr>
          </a:p>
          <a:p>
            <a:pPr marL="285750" indent="-285750">
              <a:buFont typeface="Wingdings" panose="05000000000000000000" pitchFamily="2" charset="2"/>
              <a:buChar char="§"/>
            </a:pPr>
            <a:endParaRPr lang="de-DE" sz="2000" b="0" cap="none" dirty="0" smtClean="0">
              <a:solidFill>
                <a:srgbClr val="000000"/>
              </a:solidFill>
              <a:ea typeface="Calibri" panose="020F0502020204030204" pitchFamily="34" charset="0"/>
            </a:endParaRPr>
          </a:p>
          <a:p>
            <a:pPr marL="285750" indent="-285750">
              <a:buFont typeface="Wingdings" panose="05000000000000000000" pitchFamily="2" charset="2"/>
              <a:buChar char="§"/>
            </a:pPr>
            <a:r>
              <a:rPr lang="de-DE" sz="2000" b="0" cap="none" dirty="0" smtClean="0">
                <a:solidFill>
                  <a:srgbClr val="000000"/>
                </a:solidFill>
                <a:ea typeface="Calibri" panose="020F0502020204030204" pitchFamily="34" charset="0"/>
              </a:rPr>
              <a:t>Für </a:t>
            </a:r>
            <a:r>
              <a:rPr lang="de-DE" sz="2000" b="0" cap="none" dirty="0">
                <a:solidFill>
                  <a:srgbClr val="000000"/>
                </a:solidFill>
                <a:ea typeface="Calibri" panose="020F0502020204030204" pitchFamily="34" charset="0"/>
              </a:rPr>
              <a:t>welche Dinge, glaubt ihr, werdet ihr </a:t>
            </a:r>
            <a:r>
              <a:rPr lang="de-DE" sz="2000" cap="none" dirty="0">
                <a:solidFill>
                  <a:srgbClr val="000000"/>
                </a:solidFill>
                <a:ea typeface="Calibri" panose="020F0502020204030204" pitchFamily="34" charset="0"/>
              </a:rPr>
              <a:t>Geld benötigen</a:t>
            </a:r>
            <a:r>
              <a:rPr lang="de-DE" sz="2000" b="0" cap="none" dirty="0">
                <a:solidFill>
                  <a:srgbClr val="000000"/>
                </a:solidFill>
                <a:ea typeface="Calibri" panose="020F0502020204030204" pitchFamily="34" charset="0"/>
              </a:rPr>
              <a:t>? </a:t>
            </a:r>
            <a:endParaRPr lang="de-DE" sz="2000" b="0" cap="none" dirty="0" smtClean="0">
              <a:solidFill>
                <a:srgbClr val="000000"/>
              </a:solidFill>
              <a:ea typeface="Calibri" panose="020F0502020204030204" pitchFamily="34" charset="0"/>
            </a:endParaRPr>
          </a:p>
          <a:p>
            <a:pPr marL="285750" indent="-285750">
              <a:buFont typeface="Wingdings" panose="05000000000000000000" pitchFamily="2" charset="2"/>
              <a:buChar char="§"/>
            </a:pPr>
            <a:endParaRPr lang="de-DE" sz="2000" b="0" cap="none" dirty="0" smtClean="0">
              <a:solidFill>
                <a:srgbClr val="000000"/>
              </a:solidFill>
              <a:ea typeface="Calibri" panose="020F0502020204030204" pitchFamily="34" charset="0"/>
            </a:endParaRPr>
          </a:p>
          <a:p>
            <a:pPr marL="285750" indent="-285750">
              <a:buFont typeface="Wingdings" panose="05000000000000000000" pitchFamily="2" charset="2"/>
              <a:buChar char="§"/>
            </a:pPr>
            <a:r>
              <a:rPr lang="de-DE" sz="2000" b="0" cap="none" dirty="0" smtClean="0">
                <a:solidFill>
                  <a:srgbClr val="000000"/>
                </a:solidFill>
                <a:ea typeface="Calibri" panose="020F0502020204030204" pitchFamily="34" charset="0"/>
              </a:rPr>
              <a:t>Was </a:t>
            </a:r>
            <a:r>
              <a:rPr lang="de-DE" sz="2000" b="0" cap="none" dirty="0">
                <a:solidFill>
                  <a:srgbClr val="000000"/>
                </a:solidFill>
                <a:ea typeface="Calibri" panose="020F0502020204030204" pitchFamily="34" charset="0"/>
              </a:rPr>
              <a:t>möchtet ihr </a:t>
            </a:r>
            <a:r>
              <a:rPr lang="de-DE" sz="2000" b="0" cap="none" dirty="0" smtClean="0">
                <a:solidFill>
                  <a:srgbClr val="000000"/>
                </a:solidFill>
                <a:ea typeface="Calibri" panose="020F0502020204030204" pitchFamily="34" charset="0"/>
              </a:rPr>
              <a:t>euch, zum Beispiel </a:t>
            </a:r>
            <a:r>
              <a:rPr lang="de-DE" sz="2000" cap="none" dirty="0" smtClean="0">
                <a:solidFill>
                  <a:srgbClr val="000000"/>
                </a:solidFill>
                <a:ea typeface="Calibri" panose="020F0502020204030204" pitchFamily="34" charset="0"/>
              </a:rPr>
              <a:t>in fünf oder zehn Jahren, </a:t>
            </a:r>
            <a:r>
              <a:rPr lang="de-DE" sz="2000" cap="none" dirty="0">
                <a:solidFill>
                  <a:srgbClr val="000000"/>
                </a:solidFill>
                <a:ea typeface="Calibri" panose="020F0502020204030204" pitchFamily="34" charset="0"/>
              </a:rPr>
              <a:t>leisten </a:t>
            </a:r>
            <a:r>
              <a:rPr lang="de-DE" sz="2000" b="0" cap="none" dirty="0">
                <a:solidFill>
                  <a:srgbClr val="000000"/>
                </a:solidFill>
                <a:ea typeface="Calibri" panose="020F0502020204030204" pitchFamily="34" charset="0"/>
              </a:rPr>
              <a:t>können</a:t>
            </a:r>
            <a:r>
              <a:rPr lang="de-DE" sz="2000" b="0" cap="none" dirty="0" smtClean="0">
                <a:solidFill>
                  <a:srgbClr val="000000"/>
                </a:solidFill>
                <a:ea typeface="Calibri" panose="020F0502020204030204" pitchFamily="34" charset="0"/>
              </a:rPr>
              <a:t>?</a:t>
            </a:r>
            <a:endParaRPr lang="de-DE" sz="2000" dirty="0"/>
          </a:p>
        </p:txBody>
      </p:sp>
      <p:sp>
        <p:nvSpPr>
          <p:cNvPr id="10" name="Wolkenförmige Legende 9"/>
          <p:cNvSpPr/>
          <p:nvPr/>
        </p:nvSpPr>
        <p:spPr>
          <a:xfrm>
            <a:off x="814785" y="2303745"/>
            <a:ext cx="968827" cy="635789"/>
          </a:xfrm>
          <a:prstGeom prst="cloudCallout">
            <a:avLst>
              <a:gd name="adj1" fmla="val -61082"/>
              <a:gd name="adj2" fmla="val -32874"/>
            </a:avLst>
          </a:prstGeom>
          <a:solidFill>
            <a:srgbClr val="DB007A"/>
          </a:solidFill>
          <a:ln>
            <a:solidFill>
              <a:srgbClr val="DB007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1" name="Ovale Legende 10"/>
          <p:cNvSpPr/>
          <p:nvPr/>
        </p:nvSpPr>
        <p:spPr>
          <a:xfrm>
            <a:off x="568977" y="3143034"/>
            <a:ext cx="829694" cy="606227"/>
          </a:xfrm>
          <a:prstGeom prst="wedgeEllipseCallout">
            <a:avLst>
              <a:gd name="adj1" fmla="val -67642"/>
              <a:gd name="adj2" fmla="val 38622"/>
            </a:avLst>
          </a:prstGeom>
          <a:solidFill>
            <a:srgbClr val="019BA5"/>
          </a:solidFill>
          <a:ln>
            <a:solidFill>
              <a:srgbClr val="019BA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2" name="Abgerundete rechteckige Legende 11"/>
          <p:cNvSpPr/>
          <p:nvPr/>
        </p:nvSpPr>
        <p:spPr>
          <a:xfrm>
            <a:off x="1571688" y="2939534"/>
            <a:ext cx="762000" cy="556765"/>
          </a:xfrm>
          <a:prstGeom prst="wedgeRoundRectCallout">
            <a:avLst>
              <a:gd name="adj1" fmla="val 76589"/>
              <a:gd name="adj2" fmla="val 84795"/>
              <a:gd name="adj3" fmla="val 16667"/>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3" name="Wolkenförmige Legende 12"/>
          <p:cNvSpPr/>
          <p:nvPr/>
        </p:nvSpPr>
        <p:spPr>
          <a:xfrm>
            <a:off x="7157382" y="1265464"/>
            <a:ext cx="1100823" cy="791045"/>
          </a:xfrm>
          <a:prstGeom prst="cloudCallout">
            <a:avLst>
              <a:gd name="adj1" fmla="val 73242"/>
              <a:gd name="adj2" fmla="val -32224"/>
            </a:avLst>
          </a:prstGeom>
          <a:solidFill>
            <a:srgbClr val="DB007A"/>
          </a:solidFill>
          <a:ln>
            <a:solidFill>
              <a:srgbClr val="DB007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4" name="Ovale Legende 13"/>
          <p:cNvSpPr/>
          <p:nvPr/>
        </p:nvSpPr>
        <p:spPr>
          <a:xfrm>
            <a:off x="7577166" y="2182864"/>
            <a:ext cx="960437" cy="754264"/>
          </a:xfrm>
          <a:prstGeom prst="wedgeEllipseCallout">
            <a:avLst>
              <a:gd name="adj1" fmla="val 72337"/>
              <a:gd name="adj2" fmla="val 42392"/>
            </a:avLst>
          </a:prstGeom>
          <a:solidFill>
            <a:srgbClr val="019BA5"/>
          </a:solidFill>
          <a:ln>
            <a:solidFill>
              <a:srgbClr val="019BA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5" name="Abgerundete rechteckige Legende 14"/>
          <p:cNvSpPr/>
          <p:nvPr/>
        </p:nvSpPr>
        <p:spPr>
          <a:xfrm>
            <a:off x="6552949" y="2115869"/>
            <a:ext cx="778605" cy="565195"/>
          </a:xfrm>
          <a:prstGeom prst="wedgeRoundRectCallout">
            <a:avLst>
              <a:gd name="adj1" fmla="val -84990"/>
              <a:gd name="adj2" fmla="val -56562"/>
              <a:gd name="adj3" fmla="val 16667"/>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6" name="Wolkenförmige Legende 15"/>
          <p:cNvSpPr/>
          <p:nvPr/>
        </p:nvSpPr>
        <p:spPr>
          <a:xfrm>
            <a:off x="6928677" y="4029615"/>
            <a:ext cx="968827" cy="635789"/>
          </a:xfrm>
          <a:prstGeom prst="cloudCallout">
            <a:avLst>
              <a:gd name="adj1" fmla="val -61082"/>
              <a:gd name="adj2" fmla="val -32874"/>
            </a:avLst>
          </a:prstGeom>
          <a:solidFill>
            <a:srgbClr val="DB007A"/>
          </a:solidFill>
          <a:ln>
            <a:solidFill>
              <a:srgbClr val="DB007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7" name="Ovale Legende 16"/>
          <p:cNvSpPr/>
          <p:nvPr/>
        </p:nvSpPr>
        <p:spPr>
          <a:xfrm>
            <a:off x="6682869" y="4868904"/>
            <a:ext cx="829694" cy="606227"/>
          </a:xfrm>
          <a:prstGeom prst="wedgeEllipseCallout">
            <a:avLst>
              <a:gd name="adj1" fmla="val -67642"/>
              <a:gd name="adj2" fmla="val 38622"/>
            </a:avLst>
          </a:prstGeom>
          <a:solidFill>
            <a:srgbClr val="019BA5"/>
          </a:solidFill>
          <a:ln>
            <a:solidFill>
              <a:srgbClr val="019BA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8" name="Abgerundete rechteckige Legende 17"/>
          <p:cNvSpPr/>
          <p:nvPr/>
        </p:nvSpPr>
        <p:spPr>
          <a:xfrm>
            <a:off x="7685580" y="4665404"/>
            <a:ext cx="762000" cy="556765"/>
          </a:xfrm>
          <a:prstGeom prst="wedgeRoundRectCallout">
            <a:avLst>
              <a:gd name="adj1" fmla="val 76589"/>
              <a:gd name="adj2" fmla="val 84795"/>
              <a:gd name="adj3" fmla="val 16667"/>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762294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Danke für eure Beiträge</a:t>
            </a:r>
            <a:endParaRPr lang="de-DE" dirty="0"/>
          </a:p>
        </p:txBody>
      </p:sp>
      <p:sp>
        <p:nvSpPr>
          <p:cNvPr id="5" name="Fußzeilenplatzhalter 4"/>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7"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5492" y="6174576"/>
            <a:ext cx="1217815" cy="216131"/>
          </a:xfrm>
        </p:spPr>
      </p:pic>
      <p:sp>
        <p:nvSpPr>
          <p:cNvPr id="8" name="Wolkenförmige Legende 7"/>
          <p:cNvSpPr/>
          <p:nvPr/>
        </p:nvSpPr>
        <p:spPr>
          <a:xfrm>
            <a:off x="1165669" y="1256232"/>
            <a:ext cx="3220043" cy="2113141"/>
          </a:xfrm>
          <a:prstGeom prst="cloudCallout">
            <a:avLst>
              <a:gd name="adj1" fmla="val -61082"/>
              <a:gd name="adj2" fmla="val -32874"/>
            </a:avLst>
          </a:prstGeom>
          <a:solidFill>
            <a:srgbClr val="DB007A"/>
          </a:solidFill>
          <a:ln>
            <a:solidFill>
              <a:srgbClr val="DB007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dirty="0"/>
          </a:p>
        </p:txBody>
      </p:sp>
      <p:sp>
        <p:nvSpPr>
          <p:cNvPr id="9" name="Ovale Legende 8"/>
          <p:cNvSpPr/>
          <p:nvPr/>
        </p:nvSpPr>
        <p:spPr>
          <a:xfrm>
            <a:off x="2688605" y="3973405"/>
            <a:ext cx="2757613" cy="2014887"/>
          </a:xfrm>
          <a:prstGeom prst="wedgeEllipseCallout">
            <a:avLst>
              <a:gd name="adj1" fmla="val -67642"/>
              <a:gd name="adj2" fmla="val 38622"/>
            </a:avLst>
          </a:prstGeom>
          <a:solidFill>
            <a:srgbClr val="019BA5"/>
          </a:solidFill>
          <a:ln>
            <a:solidFill>
              <a:srgbClr val="019BA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10" name="Abgerundete rechteckige Legende 9"/>
          <p:cNvSpPr/>
          <p:nvPr/>
        </p:nvSpPr>
        <p:spPr>
          <a:xfrm>
            <a:off x="5169210" y="2003050"/>
            <a:ext cx="2532623" cy="2188069"/>
          </a:xfrm>
          <a:prstGeom prst="wedgeRoundRectCallout">
            <a:avLst>
              <a:gd name="adj1" fmla="val 76589"/>
              <a:gd name="adj2" fmla="val 84795"/>
              <a:gd name="adj3" fmla="val 16667"/>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622200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9"/>
          </p:nvPr>
        </p:nvSpPr>
        <p:spPr>
          <a:solidFill>
            <a:srgbClr val="019BA5"/>
          </a:solidFill>
        </p:spPr>
        <p:txBody>
          <a:bodyPr/>
          <a:lstStyle/>
          <a:p>
            <a:endParaRPr lang="de-DE" dirty="0"/>
          </a:p>
        </p:txBody>
      </p:sp>
      <p:sp>
        <p:nvSpPr>
          <p:cNvPr id="12" name="Textplatzhalter 11"/>
          <p:cNvSpPr>
            <a:spLocks noGrp="1"/>
          </p:cNvSpPr>
          <p:nvPr>
            <p:ph type="body" sz="quarter" idx="15"/>
          </p:nvPr>
        </p:nvSpPr>
        <p:spPr>
          <a:solidFill>
            <a:srgbClr val="019BA5">
              <a:alpha val="75000"/>
            </a:srgbClr>
          </a:solidFill>
        </p:spPr>
        <p:txBody>
          <a:bodyPr/>
          <a:lstStyle/>
          <a:p>
            <a:endParaRPr lang="de-DE" dirty="0"/>
          </a:p>
        </p:txBody>
      </p:sp>
      <p:sp>
        <p:nvSpPr>
          <p:cNvPr id="8" name="Titel 7"/>
          <p:cNvSpPr>
            <a:spLocks noGrp="1"/>
          </p:cNvSpPr>
          <p:nvPr>
            <p:ph type="title"/>
          </p:nvPr>
        </p:nvSpPr>
        <p:spPr/>
        <p:txBody>
          <a:bodyPr/>
          <a:lstStyle/>
          <a:p>
            <a:r>
              <a:rPr lang="de-DE" dirty="0" smtClean="0"/>
              <a:t>Fakten</a:t>
            </a:r>
            <a:endParaRPr lang="de-DE" dirty="0"/>
          </a:p>
        </p:txBody>
      </p:sp>
      <p:pic>
        <p:nvPicPr>
          <p:cNvPr id="9"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4"/>
          <p:cNvSpPr>
            <a:spLocks noGrp="1"/>
          </p:cNvSpPr>
          <p:nvPr>
            <p:ph type="ftr" sz="quarter" idx="11"/>
          </p:nvPr>
        </p:nvSpPr>
        <p:spPr>
          <a:xfrm>
            <a:off x="396000" y="6516000"/>
            <a:ext cx="5885738" cy="138499"/>
          </a:xfrm>
        </p:spPr>
        <p:txBody>
          <a:bodyPr/>
          <a:lstStyle/>
          <a:p>
            <a:r>
              <a:rPr lang="de-DE" dirty="0" smtClean="0"/>
              <a:t>Stand: 25. Januar 2024, </a:t>
            </a:r>
            <a:r>
              <a:rPr lang="de-DE" dirty="0" smtClean="0"/>
              <a:t>Verbraucherzentrale Bundesverband e.V.</a:t>
            </a:r>
            <a:endParaRPr lang="de-DE" dirty="0"/>
          </a:p>
        </p:txBody>
      </p:sp>
    </p:spTree>
    <p:extLst>
      <p:ext uri="{BB962C8B-B14F-4D97-AF65-F5344CB8AC3E}">
        <p14:creationId xmlns:p14="http://schemas.microsoft.com/office/powerpoint/2010/main" val="30920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a:p>
        </p:txBody>
      </p:sp>
      <p:sp>
        <p:nvSpPr>
          <p:cNvPr id="3" name="Titel 2"/>
          <p:cNvSpPr>
            <a:spLocks noGrp="1"/>
          </p:cNvSpPr>
          <p:nvPr>
            <p:ph type="title"/>
          </p:nvPr>
        </p:nvSpPr>
        <p:spPr>
          <a:xfrm>
            <a:off x="396000" y="632081"/>
            <a:ext cx="8349538" cy="461665"/>
          </a:xfrm>
        </p:spPr>
        <p:txBody>
          <a:bodyPr/>
          <a:lstStyle/>
          <a:p>
            <a:r>
              <a:rPr lang="de-DE" dirty="0" err="1" smtClean="0"/>
              <a:t>Finfluencer:in</a:t>
            </a:r>
            <a:r>
              <a:rPr lang="de-DE" dirty="0" smtClean="0"/>
              <a:t> – Was ist das?</a:t>
            </a:r>
            <a:endParaRPr lang="de-DE" dirty="0"/>
          </a:p>
        </p:txBody>
      </p:sp>
      <p:sp>
        <p:nvSpPr>
          <p:cNvPr id="4" name="Inhaltsplatzhalter 3"/>
          <p:cNvSpPr>
            <a:spLocks noGrp="1"/>
          </p:cNvSpPr>
          <p:nvPr>
            <p:ph idx="1"/>
          </p:nvPr>
        </p:nvSpPr>
        <p:spPr>
          <a:xfrm>
            <a:off x="395999" y="1260001"/>
            <a:ext cx="8349539" cy="5052500"/>
          </a:xfrm>
        </p:spPr>
        <p:txBody>
          <a:bodyPr/>
          <a:lstStyle/>
          <a:p>
            <a:pPr>
              <a:lnSpc>
                <a:spcPct val="150000"/>
              </a:lnSpc>
              <a:spcBef>
                <a:spcPts val="600"/>
              </a:spcBef>
            </a:pPr>
            <a:r>
              <a:rPr lang="de-DE" sz="2000" cap="none" dirty="0" err="1" smtClean="0">
                <a:solidFill>
                  <a:srgbClr val="019BA5"/>
                </a:solidFill>
              </a:rPr>
              <a:t>Finanz-Influencer:innen</a:t>
            </a:r>
            <a:r>
              <a:rPr lang="de-DE" sz="2000" cap="none" dirty="0" smtClean="0">
                <a:solidFill>
                  <a:srgbClr val="019BA5"/>
                </a:solidFill>
              </a:rPr>
              <a:t> </a:t>
            </a:r>
            <a:r>
              <a:rPr lang="de-DE" sz="2000" cap="none" dirty="0">
                <a:solidFill>
                  <a:srgbClr val="019BA5"/>
                </a:solidFill>
              </a:rPr>
              <a:t>(kurz: </a:t>
            </a:r>
            <a:r>
              <a:rPr lang="de-DE" sz="2000" cap="none" dirty="0" err="1" smtClean="0">
                <a:solidFill>
                  <a:srgbClr val="019BA5"/>
                </a:solidFill>
              </a:rPr>
              <a:t>Finfluencer:innen</a:t>
            </a:r>
            <a:r>
              <a:rPr lang="de-DE" sz="2000" cap="none" dirty="0" smtClean="0">
                <a:solidFill>
                  <a:srgbClr val="019BA5"/>
                </a:solidFill>
              </a:rPr>
              <a:t>) </a:t>
            </a:r>
            <a:r>
              <a:rPr lang="de-DE" sz="2000" b="0" cap="none" dirty="0"/>
              <a:t>beschäftigen sich in sozialen Medien mit Finanzthemen.</a:t>
            </a:r>
          </a:p>
          <a:p>
            <a:pPr marL="285750" indent="-285750">
              <a:buFont typeface="Arial" panose="020B0604020202020204" pitchFamily="34" charset="0"/>
              <a:buChar char="•"/>
            </a:pPr>
            <a:endParaRPr lang="de-DE" sz="2000" b="0" cap="none" dirty="0" smtClean="0"/>
          </a:p>
          <a:p>
            <a:pPr marL="285750" indent="-285750">
              <a:buFont typeface="Wingdings" panose="05000000000000000000" pitchFamily="2" charset="2"/>
              <a:buChar char="§"/>
            </a:pPr>
            <a:r>
              <a:rPr lang="de-DE" sz="2000" cap="none" dirty="0" smtClean="0"/>
              <a:t>Finanzielle Themen</a:t>
            </a:r>
            <a:r>
              <a:rPr lang="de-DE" sz="2000" b="0" cap="none" dirty="0" smtClean="0"/>
              <a:t> </a:t>
            </a:r>
            <a:r>
              <a:rPr lang="de-DE" sz="2000" b="0" cap="none" dirty="0"/>
              <a:t>werden leicht und verständlich für junge Menschen erklärt.</a:t>
            </a:r>
          </a:p>
          <a:p>
            <a:pPr marL="285750" indent="-285750">
              <a:buFont typeface="Wingdings" panose="05000000000000000000" pitchFamily="2" charset="2"/>
              <a:buChar char="§"/>
            </a:pPr>
            <a:r>
              <a:rPr lang="de-DE" sz="2000" b="0" cap="none" dirty="0" smtClean="0"/>
              <a:t>Manchmal geben </a:t>
            </a:r>
            <a:r>
              <a:rPr lang="de-DE" sz="2000" b="0" cap="none" dirty="0" err="1" smtClean="0"/>
              <a:t>Finfluencer:innen</a:t>
            </a:r>
            <a:r>
              <a:rPr lang="de-DE" sz="2000" b="0" cap="none" dirty="0" smtClean="0"/>
              <a:t> </a:t>
            </a:r>
            <a:r>
              <a:rPr lang="de-DE" sz="2000" b="0" cap="none" dirty="0"/>
              <a:t>Tipps für die „</a:t>
            </a:r>
            <a:r>
              <a:rPr lang="de-DE" sz="2000" cap="none" dirty="0"/>
              <a:t>richtige Geldanlage</a:t>
            </a:r>
            <a:r>
              <a:rPr lang="de-DE" sz="2000" b="0" cap="none" dirty="0" smtClean="0"/>
              <a:t>“</a:t>
            </a:r>
            <a:endParaRPr lang="de-DE" sz="2000" b="0" cap="none" dirty="0"/>
          </a:p>
          <a:p>
            <a:endParaRPr lang="de-DE" sz="2000" b="0" cap="none" dirty="0" smtClean="0"/>
          </a:p>
          <a:p>
            <a:r>
              <a:rPr lang="de-DE" sz="2000" cap="none" dirty="0" smtClean="0"/>
              <a:t>DAS PROBLEM:</a:t>
            </a:r>
          </a:p>
          <a:p>
            <a:r>
              <a:rPr lang="de-DE" sz="2000" b="0" cap="none" dirty="0" err="1" smtClean="0"/>
              <a:t>Jede:r</a:t>
            </a:r>
            <a:r>
              <a:rPr lang="de-DE" sz="2000" b="0" cap="none" dirty="0" smtClean="0"/>
              <a:t> kann Tipps zu Finanzen in sozialen Medien posten – die Richtigkeit und Seriosität wird nicht überprüft</a:t>
            </a:r>
            <a:r>
              <a:rPr lang="de-DE" sz="2000" b="0" cap="none" dirty="0"/>
              <a:t> </a:t>
            </a:r>
            <a:r>
              <a:rPr lang="de-DE" sz="2000" b="0" cap="none" dirty="0" smtClean="0"/>
              <a:t>– </a:t>
            </a:r>
            <a:r>
              <a:rPr lang="de-DE" sz="2000" cap="none" dirty="0" smtClean="0"/>
              <a:t>Kriminelle</a:t>
            </a:r>
            <a:r>
              <a:rPr lang="de-DE" sz="2000" b="0" cap="none" dirty="0" smtClean="0"/>
              <a:t> oder </a:t>
            </a:r>
            <a:r>
              <a:rPr lang="de-DE" sz="2000" cap="none" dirty="0"/>
              <a:t>selbsternannte </a:t>
            </a:r>
            <a:r>
              <a:rPr lang="de-DE" sz="2000" cap="none" dirty="0" err="1" smtClean="0"/>
              <a:t>Expert:innen</a:t>
            </a:r>
            <a:r>
              <a:rPr lang="de-DE" sz="2000" cap="none" dirty="0" smtClean="0"/>
              <a:t> </a:t>
            </a:r>
            <a:r>
              <a:rPr lang="de-DE" sz="2000" b="0" cap="none" dirty="0" smtClean="0"/>
              <a:t>verbreiten teils falsche Informationen zu Finanzthemen, geben unseriöse Empfehlungen zu Geldanlagen oder bieten überteuerte Coachings an.</a:t>
            </a:r>
            <a:endParaRPr lang="de-DE" sz="2000" b="0" cap="none" dirty="0"/>
          </a:p>
        </p:txBody>
      </p:sp>
      <p:sp>
        <p:nvSpPr>
          <p:cNvPr id="5" name="Fußzeilenplatzhalter 4"/>
          <p:cNvSpPr>
            <a:spLocks noGrp="1"/>
          </p:cNvSpPr>
          <p:nvPr>
            <p:ph type="ftr" sz="quarter" idx="11"/>
          </p:nvPr>
        </p:nvSpPr>
        <p:spPr/>
        <p:txBody>
          <a:bodyPr/>
          <a:lstStyle/>
          <a:p>
            <a:r>
              <a:rPr lang="de-DE" dirty="0" smtClean="0"/>
              <a:t>Stand: 25. Januar 2024, </a:t>
            </a:r>
            <a:r>
              <a:rPr lang="de-DE" dirty="0" smtClean="0"/>
              <a:t>Verbraucherzentrale Bundesverband e.V.</a:t>
            </a:r>
            <a:endParaRPr lang="de-DE" dirty="0"/>
          </a:p>
        </p:txBody>
      </p:sp>
      <p:pic>
        <p:nvPicPr>
          <p:cNvPr id="8"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5492" y="6174576"/>
            <a:ext cx="1217815" cy="216131"/>
          </a:xfrm>
        </p:spPr>
      </p:pic>
    </p:spTree>
    <p:extLst>
      <p:ext uri="{BB962C8B-B14F-4D97-AF65-F5344CB8AC3E}">
        <p14:creationId xmlns:p14="http://schemas.microsoft.com/office/powerpoint/2010/main" val="41422074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err="1" smtClean="0"/>
              <a:t>Finfluencer:innen</a:t>
            </a:r>
            <a:r>
              <a:rPr lang="de-DE" dirty="0" smtClean="0"/>
              <a:t> – Nicht alle Gleich</a:t>
            </a:r>
            <a:endParaRPr lang="de-D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sp>
        <p:nvSpPr>
          <p:cNvPr id="6" name="Flussdiagramm: Auszug 5"/>
          <p:cNvSpPr/>
          <p:nvPr/>
        </p:nvSpPr>
        <p:spPr>
          <a:xfrm>
            <a:off x="1743634" y="3023014"/>
            <a:ext cx="1434353" cy="1667436"/>
          </a:xfrm>
          <a:prstGeom prst="flowChartExtract">
            <a:avLst/>
          </a:prstGeom>
          <a:solidFill>
            <a:srgbClr val="019BA5"/>
          </a:solidFill>
          <a:ln>
            <a:solidFill>
              <a:srgbClr val="019B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8" name="Flussdiagramm: Verbinder 7"/>
          <p:cNvSpPr/>
          <p:nvPr/>
        </p:nvSpPr>
        <p:spPr>
          <a:xfrm>
            <a:off x="2052917" y="2324547"/>
            <a:ext cx="815788" cy="815788"/>
          </a:xfrm>
          <a:prstGeom prst="flowChartConnector">
            <a:avLst/>
          </a:prstGeom>
          <a:solidFill>
            <a:srgbClr val="019BA5"/>
          </a:solidFill>
          <a:ln>
            <a:solidFill>
              <a:srgbClr val="019B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6" name="Flussdiagramm: Auszug 15"/>
          <p:cNvSpPr/>
          <p:nvPr/>
        </p:nvSpPr>
        <p:spPr>
          <a:xfrm>
            <a:off x="3787587" y="3023014"/>
            <a:ext cx="1434353" cy="1667436"/>
          </a:xfrm>
          <a:prstGeom prst="flowChartExtract">
            <a:avLst/>
          </a:prstGeom>
          <a:solidFill>
            <a:srgbClr val="DB007A"/>
          </a:solidFill>
          <a:ln>
            <a:solidFill>
              <a:srgbClr val="DB007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17" name="Flussdiagramm: Verbinder 16"/>
          <p:cNvSpPr/>
          <p:nvPr/>
        </p:nvSpPr>
        <p:spPr>
          <a:xfrm>
            <a:off x="4096870" y="2324547"/>
            <a:ext cx="815788" cy="815788"/>
          </a:xfrm>
          <a:prstGeom prst="flowChartConnector">
            <a:avLst/>
          </a:prstGeom>
          <a:solidFill>
            <a:srgbClr val="DB007A"/>
          </a:solidFill>
          <a:ln>
            <a:solidFill>
              <a:srgbClr val="DB007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18" name="Flussdiagramm: Auszug 17"/>
          <p:cNvSpPr/>
          <p:nvPr/>
        </p:nvSpPr>
        <p:spPr>
          <a:xfrm>
            <a:off x="5831540" y="3023014"/>
            <a:ext cx="1434353" cy="1667436"/>
          </a:xfrm>
          <a:prstGeom prst="flowChartExtract">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22" name="Flussdiagramm: Verbinder 21"/>
          <p:cNvSpPr/>
          <p:nvPr/>
        </p:nvSpPr>
        <p:spPr>
          <a:xfrm>
            <a:off x="6140823" y="2324547"/>
            <a:ext cx="815788" cy="815788"/>
          </a:xfrm>
          <a:prstGeom prst="flowChartConnector">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 name="Rechteck 3"/>
          <p:cNvSpPr/>
          <p:nvPr/>
        </p:nvSpPr>
        <p:spPr>
          <a:xfrm>
            <a:off x="1674921" y="4827467"/>
            <a:ext cx="1571777" cy="369332"/>
          </a:xfrm>
          <a:prstGeom prst="rect">
            <a:avLst/>
          </a:prstGeom>
        </p:spPr>
        <p:txBody>
          <a:bodyPr wrap="none">
            <a:spAutoFit/>
          </a:bodyPr>
          <a:lstStyle/>
          <a:p>
            <a:r>
              <a:rPr lang="de-DE" b="1" dirty="0"/>
              <a:t>Typ </a:t>
            </a:r>
            <a:r>
              <a:rPr lang="de-DE" b="1" dirty="0" smtClean="0"/>
              <a:t>„Seriös“</a:t>
            </a:r>
            <a:endParaRPr lang="de-DE" b="1" dirty="0"/>
          </a:p>
        </p:txBody>
      </p:sp>
      <p:sp>
        <p:nvSpPr>
          <p:cNvPr id="13" name="Rechteck 12"/>
          <p:cNvSpPr/>
          <p:nvPr/>
        </p:nvSpPr>
        <p:spPr>
          <a:xfrm>
            <a:off x="3573482" y="4836273"/>
            <a:ext cx="1862561" cy="369332"/>
          </a:xfrm>
          <a:prstGeom prst="rect">
            <a:avLst/>
          </a:prstGeom>
        </p:spPr>
        <p:txBody>
          <a:bodyPr wrap="none">
            <a:spAutoFit/>
          </a:bodyPr>
          <a:lstStyle/>
          <a:p>
            <a:r>
              <a:rPr lang="de-DE" b="1" dirty="0"/>
              <a:t>Typ </a:t>
            </a:r>
            <a:r>
              <a:rPr lang="de-DE" b="1" dirty="0" smtClean="0"/>
              <a:t>„Werbung“</a:t>
            </a:r>
            <a:endParaRPr lang="de-DE" b="1" dirty="0"/>
          </a:p>
        </p:txBody>
      </p:sp>
      <p:sp>
        <p:nvSpPr>
          <p:cNvPr id="14" name="Rechteck 13"/>
          <p:cNvSpPr/>
          <p:nvPr/>
        </p:nvSpPr>
        <p:spPr>
          <a:xfrm>
            <a:off x="5621763" y="4842856"/>
            <a:ext cx="1853905" cy="369332"/>
          </a:xfrm>
          <a:prstGeom prst="rect">
            <a:avLst/>
          </a:prstGeom>
        </p:spPr>
        <p:txBody>
          <a:bodyPr wrap="none">
            <a:spAutoFit/>
          </a:bodyPr>
          <a:lstStyle/>
          <a:p>
            <a:r>
              <a:rPr lang="de-DE" b="1" dirty="0" smtClean="0"/>
              <a:t>Typ „Unseriös“</a:t>
            </a:r>
            <a:endParaRPr lang="de-DE" b="1" dirty="0"/>
          </a:p>
        </p:txBody>
      </p:sp>
    </p:spTree>
    <p:extLst>
      <p:ext uri="{BB962C8B-B14F-4D97-AF65-F5344CB8AC3E}">
        <p14:creationId xmlns:p14="http://schemas.microsoft.com/office/powerpoint/2010/main" val="31389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err="1" smtClean="0"/>
              <a:t>Finfluencer:innen</a:t>
            </a:r>
            <a:r>
              <a:rPr lang="de-DE" dirty="0" smtClean="0"/>
              <a:t> – </a:t>
            </a:r>
            <a:r>
              <a:rPr lang="de-DE" dirty="0" smtClean="0">
                <a:solidFill>
                  <a:srgbClr val="019BA5"/>
                </a:solidFill>
              </a:rPr>
              <a:t>Typ Seriös</a:t>
            </a:r>
            <a:endParaRPr lang="de-DE" dirty="0">
              <a:solidFill>
                <a:srgbClr val="019BA5"/>
              </a:solidFill>
            </a:endParaRPr>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7" name="Fußzeilenplatzhalter 7"/>
          <p:cNvSpPr>
            <a:spLocks noGrp="1"/>
          </p:cNvSpPr>
          <p:nvPr>
            <p:ph type="ftr" sz="quarter" idx="11"/>
          </p:nvPr>
        </p:nvSpPr>
        <p:spPr>
          <a:xfrm>
            <a:off x="396000" y="6516000"/>
            <a:ext cx="5886000" cy="138499"/>
          </a:xfrm>
        </p:spPr>
        <p:txBody>
          <a:bodyPr/>
          <a:lstStyle/>
          <a:p>
            <a:r>
              <a:rPr lang="de-DE" dirty="0" smtClean="0"/>
              <a:t>Stand: 25. Januar 2024, </a:t>
            </a:r>
            <a:r>
              <a:rPr lang="de-DE" dirty="0" smtClean="0"/>
              <a:t>Verbraucherzentrale Bundesverband e.V.</a:t>
            </a:r>
            <a:endParaRPr lang="de-DE" dirty="0"/>
          </a:p>
        </p:txBody>
      </p:sp>
      <p:pic>
        <p:nvPicPr>
          <p:cNvPr id="14" name="Grafik 13"/>
          <p:cNvPicPr>
            <a:picLocks noChangeAspect="1"/>
          </p:cNvPicPr>
          <p:nvPr/>
        </p:nvPicPr>
        <p:blipFill rotWithShape="1">
          <a:blip r:embed="rId4"/>
          <a:srcRect l="10000" t="11805" r="54349" b="4075"/>
          <a:stretch/>
        </p:blipFill>
        <p:spPr>
          <a:xfrm>
            <a:off x="4161208" y="1458145"/>
            <a:ext cx="3111238" cy="2064692"/>
          </a:xfrm>
          <a:prstGeom prst="rect">
            <a:avLst/>
          </a:prstGeom>
          <a:ln w="9525">
            <a:solidFill>
              <a:schemeClr val="tx1"/>
            </a:solidFill>
          </a:ln>
        </p:spPr>
      </p:pic>
      <p:pic>
        <p:nvPicPr>
          <p:cNvPr id="13" name="Grafik 12"/>
          <p:cNvPicPr>
            <a:picLocks noChangeAspect="1"/>
          </p:cNvPicPr>
          <p:nvPr/>
        </p:nvPicPr>
        <p:blipFill rotWithShape="1">
          <a:blip r:embed="rId5"/>
          <a:srcRect l="10834" t="8570" r="61250" b="17706"/>
          <a:stretch/>
        </p:blipFill>
        <p:spPr>
          <a:xfrm>
            <a:off x="4382635" y="4078656"/>
            <a:ext cx="2889811" cy="2146433"/>
          </a:xfrm>
          <a:prstGeom prst="rect">
            <a:avLst/>
          </a:prstGeom>
          <a:ln w="9525">
            <a:solidFill>
              <a:schemeClr val="tx1"/>
            </a:solidFill>
          </a:ln>
        </p:spPr>
      </p:pic>
      <p:sp>
        <p:nvSpPr>
          <p:cNvPr id="19" name="Rechteck 18"/>
          <p:cNvSpPr/>
          <p:nvPr/>
        </p:nvSpPr>
        <p:spPr>
          <a:xfrm>
            <a:off x="4766520" y="3589378"/>
            <a:ext cx="1274708" cy="369332"/>
          </a:xfrm>
          <a:prstGeom prst="rect">
            <a:avLst/>
          </a:prstGeom>
        </p:spPr>
        <p:txBody>
          <a:bodyPr wrap="none">
            <a:spAutoFit/>
          </a:bodyPr>
          <a:lstStyle/>
          <a:p>
            <a:r>
              <a:rPr lang="de-DE" b="1" dirty="0" smtClean="0">
                <a:solidFill>
                  <a:srgbClr val="019BA5"/>
                </a:solidFill>
              </a:rPr>
              <a:t>Beispiele:</a:t>
            </a:r>
            <a:endParaRPr lang="de-DE" b="1" dirty="0">
              <a:solidFill>
                <a:srgbClr val="019BA5"/>
              </a:solidFill>
            </a:endParaRPr>
          </a:p>
        </p:txBody>
      </p:sp>
      <p:sp>
        <p:nvSpPr>
          <p:cNvPr id="4" name="Rechteck 3"/>
          <p:cNvSpPr/>
          <p:nvPr/>
        </p:nvSpPr>
        <p:spPr>
          <a:xfrm>
            <a:off x="396000" y="1218472"/>
            <a:ext cx="3808951" cy="4385816"/>
          </a:xfrm>
          <a:prstGeom prst="rect">
            <a:avLst/>
          </a:prstGeom>
        </p:spPr>
        <p:txBody>
          <a:bodyPr wrap="square">
            <a:spAutoFit/>
          </a:bodyPr>
          <a:lstStyle/>
          <a:p>
            <a:pPr marL="285750" indent="-285750">
              <a:lnSpc>
                <a:spcPct val="110000"/>
              </a:lnSpc>
              <a:spcAft>
                <a:spcPts val="600"/>
              </a:spcAft>
              <a:buFont typeface="Wingdings" panose="05000000000000000000" pitchFamily="2" charset="2"/>
              <a:buChar char="§"/>
            </a:pPr>
            <a:endParaRPr lang="de-DE" sz="2000" dirty="0" smtClean="0">
              <a:latin typeface="Arial" panose="020B0604020202020204" pitchFamily="34" charset="0"/>
              <a:ea typeface="MS PGothic" pitchFamily="34" charset="-128"/>
              <a:cs typeface="Arial" panose="020B0604020202020204" pitchFamily="34" charset="0"/>
            </a:endParaRPr>
          </a:p>
          <a:p>
            <a:pPr marL="285750" indent="-285750">
              <a:lnSpc>
                <a:spcPct val="110000"/>
              </a:lnSpc>
              <a:spcAft>
                <a:spcPts val="600"/>
              </a:spcAft>
              <a:buFont typeface="Wingdings" panose="05000000000000000000" pitchFamily="2" charset="2"/>
              <a:buChar char="§"/>
            </a:pPr>
            <a:r>
              <a:rPr lang="de-DE" sz="2000" dirty="0" smtClean="0">
                <a:latin typeface="Arial" panose="020B0604020202020204" pitchFamily="34" charset="0"/>
                <a:ea typeface="MS PGothic" pitchFamily="34" charset="-128"/>
                <a:cs typeface="Arial" panose="020B0604020202020204" pitchFamily="34" charset="0"/>
              </a:rPr>
              <a:t>Finanz-Tipps </a:t>
            </a:r>
            <a:r>
              <a:rPr lang="de-DE" sz="2000" dirty="0">
                <a:latin typeface="Arial" panose="020B0604020202020204" pitchFamily="34" charset="0"/>
                <a:ea typeface="MS PGothic" pitchFamily="34" charset="-128"/>
                <a:cs typeface="Arial" panose="020B0604020202020204" pitchFamily="34" charset="0"/>
              </a:rPr>
              <a:t>basieren auf </a:t>
            </a:r>
            <a:r>
              <a:rPr lang="de-DE" sz="2000" b="1" dirty="0">
                <a:latin typeface="Arial" panose="020B0604020202020204" pitchFamily="34" charset="0"/>
                <a:ea typeface="MS PGothic" pitchFamily="34" charset="-128"/>
                <a:cs typeface="Arial" panose="020B0604020202020204" pitchFamily="34" charset="0"/>
              </a:rPr>
              <a:t>nachweisbarer Expertise </a:t>
            </a:r>
            <a:r>
              <a:rPr lang="de-DE" sz="2000" dirty="0">
                <a:latin typeface="Arial" panose="020B0604020202020204" pitchFamily="34" charset="0"/>
                <a:ea typeface="MS PGothic" pitchFamily="34" charset="-128"/>
                <a:cs typeface="Arial" panose="020B0604020202020204" pitchFamily="34" charset="0"/>
              </a:rPr>
              <a:t>(Berufsausbildung, Studium, Berufstätigkeit)</a:t>
            </a:r>
          </a:p>
          <a:p>
            <a:pPr marL="285750" indent="-285750">
              <a:lnSpc>
                <a:spcPct val="110000"/>
              </a:lnSpc>
              <a:spcAft>
                <a:spcPts val="600"/>
              </a:spcAft>
              <a:buFont typeface="Wingdings" panose="05000000000000000000" pitchFamily="2" charset="2"/>
              <a:buChar char="§"/>
            </a:pPr>
            <a:r>
              <a:rPr lang="de-DE" sz="2000" dirty="0">
                <a:latin typeface="Arial" panose="020B0604020202020204" pitchFamily="34" charset="0"/>
                <a:ea typeface="MS PGothic" pitchFamily="34" charset="-128"/>
                <a:cs typeface="Arial" panose="020B0604020202020204" pitchFamily="34" charset="0"/>
              </a:rPr>
              <a:t>s</a:t>
            </a:r>
            <a:r>
              <a:rPr lang="de-DE" sz="2000" dirty="0" smtClean="0">
                <a:latin typeface="Arial" panose="020B0604020202020204" pitchFamily="34" charset="0"/>
                <a:ea typeface="MS PGothic" pitchFamily="34" charset="-128"/>
                <a:cs typeface="Arial" panose="020B0604020202020204" pitchFamily="34" charset="0"/>
              </a:rPr>
              <a:t>ind eher </a:t>
            </a:r>
            <a:r>
              <a:rPr lang="de-DE" sz="2000" b="1" dirty="0" smtClean="0">
                <a:latin typeface="Arial" panose="020B0604020202020204" pitchFamily="34" charset="0"/>
                <a:ea typeface="MS PGothic" pitchFamily="34" charset="-128"/>
                <a:cs typeface="Arial" panose="020B0604020202020204" pitchFamily="34" charset="0"/>
              </a:rPr>
              <a:t>Ratgeber für Finanzfragen </a:t>
            </a:r>
            <a:r>
              <a:rPr lang="de-DE" sz="2000" dirty="0" smtClean="0">
                <a:latin typeface="Arial" panose="020B0604020202020204" pitchFamily="34" charset="0"/>
                <a:ea typeface="MS PGothic" pitchFamily="34" charset="-128"/>
                <a:cs typeface="Arial" panose="020B0604020202020204" pitchFamily="34" charset="0"/>
              </a:rPr>
              <a:t>und bieten ihr Wissen in verschiedenen Info-Formaten an  </a:t>
            </a:r>
            <a:endParaRPr lang="de-DE" sz="2000" dirty="0">
              <a:latin typeface="Arial" panose="020B0604020202020204" pitchFamily="34" charset="0"/>
              <a:ea typeface="MS PGothic" pitchFamily="34" charset="-128"/>
              <a:cs typeface="Arial" panose="020B0604020202020204" pitchFamily="34" charset="0"/>
            </a:endParaRPr>
          </a:p>
          <a:p>
            <a:pPr marL="285750" indent="-285750">
              <a:lnSpc>
                <a:spcPct val="110000"/>
              </a:lnSpc>
              <a:spcAft>
                <a:spcPts val="600"/>
              </a:spcAft>
              <a:buFont typeface="Wingdings" panose="05000000000000000000" pitchFamily="2" charset="2"/>
              <a:buChar char="§"/>
            </a:pPr>
            <a:r>
              <a:rPr lang="de-DE" sz="2000" dirty="0">
                <a:latin typeface="Arial" panose="020B0604020202020204" pitchFamily="34" charset="0"/>
                <a:ea typeface="MS PGothic" pitchFamily="34" charset="-128"/>
                <a:cs typeface="Arial" panose="020B0604020202020204" pitchFamily="34" charset="0"/>
              </a:rPr>
              <a:t>Externe Finanzierung über </a:t>
            </a:r>
            <a:r>
              <a:rPr lang="de-DE" sz="2000" b="1" dirty="0" err="1" smtClean="0">
                <a:latin typeface="Arial" panose="020B0604020202020204" pitchFamily="34" charset="0"/>
                <a:ea typeface="MS PGothic" pitchFamily="34" charset="-128"/>
                <a:cs typeface="Arial" panose="020B0604020202020204" pitchFamily="34" charset="0"/>
              </a:rPr>
              <a:t>Affiliate</a:t>
            </a:r>
            <a:r>
              <a:rPr lang="de-DE" sz="2000" b="1" dirty="0" smtClean="0">
                <a:latin typeface="Arial" panose="020B0604020202020204" pitchFamily="34" charset="0"/>
                <a:ea typeface="MS PGothic" pitchFamily="34" charset="-128"/>
                <a:cs typeface="Arial" panose="020B0604020202020204" pitchFamily="34" charset="0"/>
              </a:rPr>
              <a:t>-Marketing</a:t>
            </a:r>
            <a:r>
              <a:rPr lang="de-DE" sz="2000" dirty="0" smtClean="0">
                <a:latin typeface="Arial" panose="020B0604020202020204" pitchFamily="34" charset="0"/>
                <a:ea typeface="MS PGothic" pitchFamily="34" charset="-128"/>
                <a:cs typeface="Arial" panose="020B0604020202020204" pitchFamily="34" charset="0"/>
              </a:rPr>
              <a:t> </a:t>
            </a:r>
            <a:r>
              <a:rPr lang="de-DE" sz="2000" dirty="0">
                <a:latin typeface="Arial" panose="020B0604020202020204" pitchFamily="34" charset="0"/>
                <a:ea typeface="MS PGothic" pitchFamily="34" charset="-128"/>
                <a:cs typeface="Arial" panose="020B0604020202020204" pitchFamily="34" charset="0"/>
              </a:rPr>
              <a:t>wird transparent aufgezeigt</a:t>
            </a:r>
          </a:p>
        </p:txBody>
      </p:sp>
      <p:pic>
        <p:nvPicPr>
          <p:cNvPr id="6" name="Grafik 5"/>
          <p:cNvPicPr>
            <a:picLocks noChangeAspect="1"/>
          </p:cNvPicPr>
          <p:nvPr/>
        </p:nvPicPr>
        <p:blipFill rotWithShape="1">
          <a:blip r:embed="rId6"/>
          <a:srcRect r="1699" b="19191"/>
          <a:stretch/>
        </p:blipFill>
        <p:spPr>
          <a:xfrm>
            <a:off x="7924800" y="366431"/>
            <a:ext cx="657225" cy="1109944"/>
          </a:xfrm>
          <a:prstGeom prst="rect">
            <a:avLst/>
          </a:prstGeom>
        </p:spPr>
      </p:pic>
      <p:pic>
        <p:nvPicPr>
          <p:cNvPr id="9" name="Grafik 8"/>
          <p:cNvPicPr>
            <a:picLocks noChangeAspect="1"/>
          </p:cNvPicPr>
          <p:nvPr/>
        </p:nvPicPr>
        <p:blipFill rotWithShape="1">
          <a:blip r:embed="rId7"/>
          <a:srcRect l="24271" t="20926" r="25729" b="5926"/>
          <a:stretch/>
        </p:blipFill>
        <p:spPr>
          <a:xfrm>
            <a:off x="6218912" y="2188393"/>
            <a:ext cx="2759422" cy="2270774"/>
          </a:xfrm>
          <a:prstGeom prst="rect">
            <a:avLst/>
          </a:prstGeom>
          <a:ln w="9525">
            <a:solidFill>
              <a:schemeClr val="tx1"/>
            </a:solidFill>
          </a:ln>
        </p:spPr>
      </p:pic>
      <p:sp>
        <p:nvSpPr>
          <p:cNvPr id="8" name="Textfeld 7"/>
          <p:cNvSpPr txBox="1"/>
          <p:nvPr/>
        </p:nvSpPr>
        <p:spPr>
          <a:xfrm>
            <a:off x="7245106" y="4474931"/>
            <a:ext cx="1871555" cy="707886"/>
          </a:xfrm>
          <a:prstGeom prst="rect">
            <a:avLst/>
          </a:prstGeom>
          <a:noFill/>
        </p:spPr>
        <p:txBody>
          <a:bodyPr wrap="square" rtlCol="0">
            <a:spAutoFit/>
          </a:bodyPr>
          <a:lstStyle/>
          <a:p>
            <a:r>
              <a:rPr lang="de-DE" sz="1000" dirty="0" smtClean="0">
                <a:solidFill>
                  <a:schemeClr val="bg1">
                    <a:lumMod val="50000"/>
                  </a:schemeClr>
                </a:solidFill>
              </a:rPr>
              <a:t>Screenshots: </a:t>
            </a:r>
            <a:br>
              <a:rPr lang="de-DE" sz="1000" dirty="0" smtClean="0">
                <a:solidFill>
                  <a:schemeClr val="bg1">
                    <a:lumMod val="50000"/>
                  </a:schemeClr>
                </a:solidFill>
              </a:rPr>
            </a:br>
            <a:r>
              <a:rPr lang="de-DE" sz="1000" dirty="0" smtClean="0">
                <a:solidFill>
                  <a:schemeClr val="bg1">
                    <a:lumMod val="50000"/>
                  </a:schemeClr>
                </a:solidFill>
              </a:rPr>
              <a:t>finanztip.de, </a:t>
            </a:r>
          </a:p>
          <a:p>
            <a:r>
              <a:rPr lang="de-DE" sz="1000" dirty="0" smtClean="0">
                <a:solidFill>
                  <a:schemeClr val="bg1">
                    <a:lumMod val="50000"/>
                  </a:schemeClr>
                </a:solidFill>
              </a:rPr>
              <a:t>vzhh.de</a:t>
            </a:r>
            <a:r>
              <a:rPr lang="de-DE" sz="1000" dirty="0">
                <a:solidFill>
                  <a:schemeClr val="bg1">
                    <a:lumMod val="50000"/>
                  </a:schemeClr>
                </a:solidFill>
              </a:rPr>
              <a:t>, </a:t>
            </a:r>
            <a:r>
              <a:rPr lang="de-DE" sz="1000" dirty="0" smtClean="0">
                <a:solidFill>
                  <a:schemeClr val="bg1">
                    <a:lumMod val="50000"/>
                  </a:schemeClr>
                </a:solidFill>
              </a:rPr>
              <a:t/>
            </a:r>
            <a:br>
              <a:rPr lang="de-DE" sz="1000" dirty="0" smtClean="0">
                <a:solidFill>
                  <a:schemeClr val="bg1">
                    <a:lumMod val="50000"/>
                  </a:schemeClr>
                </a:solidFill>
              </a:rPr>
            </a:br>
            <a:r>
              <a:rPr lang="de-DE" sz="1000" dirty="0" smtClean="0">
                <a:solidFill>
                  <a:schemeClr val="bg1">
                    <a:lumMod val="50000"/>
                  </a:schemeClr>
                </a:solidFill>
              </a:rPr>
              <a:t>instagram.com/</a:t>
            </a:r>
            <a:r>
              <a:rPr lang="de-DE" sz="1000" dirty="0" err="1" smtClean="0">
                <a:solidFill>
                  <a:schemeClr val="bg1">
                    <a:lumMod val="50000"/>
                  </a:schemeClr>
                </a:solidFill>
              </a:rPr>
              <a:t>wiso.finanzen</a:t>
            </a:r>
            <a:r>
              <a:rPr lang="de-DE" sz="1000" dirty="0">
                <a:solidFill>
                  <a:schemeClr val="bg1">
                    <a:lumMod val="50000"/>
                  </a:schemeClr>
                </a:solidFill>
              </a:rPr>
              <a:t>/ </a:t>
            </a:r>
          </a:p>
        </p:txBody>
      </p:sp>
    </p:spTree>
    <p:extLst>
      <p:ext uri="{BB962C8B-B14F-4D97-AF65-F5344CB8AC3E}">
        <p14:creationId xmlns:p14="http://schemas.microsoft.com/office/powerpoint/2010/main" val="27989615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arissa">
  <a:themeElements>
    <a:clrScheme name="Verbraucherzentrale">
      <a:dk1>
        <a:sysClr val="windowText" lastClr="000000"/>
      </a:dk1>
      <a:lt1>
        <a:sysClr val="window" lastClr="FFFFFF"/>
      </a:lt1>
      <a:dk2>
        <a:srgbClr val="000000"/>
      </a:dk2>
      <a:lt2>
        <a:srgbClr val="C83F3F"/>
      </a:lt2>
      <a:accent1>
        <a:srgbClr val="4B4B4D"/>
      </a:accent1>
      <a:accent2>
        <a:srgbClr val="B1C800"/>
      </a:accent2>
      <a:accent3>
        <a:srgbClr val="66B257"/>
      </a:accent3>
      <a:accent4>
        <a:srgbClr val="009BDE"/>
      </a:accent4>
      <a:accent5>
        <a:srgbClr val="0068AE"/>
      </a:accent5>
      <a:accent6>
        <a:srgbClr val="6B368A"/>
      </a:accent6>
      <a:hlink>
        <a:srgbClr val="009BDE"/>
      </a:hlink>
      <a:folHlink>
        <a:srgbClr val="4B4B4D"/>
      </a:folHlink>
    </a:clrScheme>
    <a:fontScheme name="Verbraucherzentral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Vorlage_Antrag_Formular" ma:contentTypeID="0x010100EC052A67ADE24248B0AF982A597396A100C3A78E44F3A88C4AB35D7B9E7105E825" ma:contentTypeVersion="4" ma:contentTypeDescription="" ma:contentTypeScope="" ma:versionID="cad2e3d7dea94c95a78c9ff4254164d3">
  <xsd:schema xmlns:xsd="http://www.w3.org/2001/XMLSchema" xmlns:xs="http://www.w3.org/2001/XMLSchema" xmlns:p="http://schemas.microsoft.com/office/2006/metadata/properties" xmlns:ns2="d540912d-11cb-4d6d-801a-15c3aa0f66d3" xmlns:ns3="446c0d59-f66a-4060-bae3-8764579e2e6d" targetNamespace="http://schemas.microsoft.com/office/2006/metadata/properties" ma:root="true" ma:fieldsID="0e511cd661d69526ac7f9128207859e8" ns2:_="" ns3:_="">
    <xsd:import namespace="d540912d-11cb-4d6d-801a-15c3aa0f66d3"/>
    <xsd:import namespace="446c0d59-f66a-4060-bae3-8764579e2e6d"/>
    <xsd:element name="properties">
      <xsd:complexType>
        <xsd:sequence>
          <xsd:element name="documentManagement">
            <xsd:complexType>
              <xsd:all>
                <xsd:element ref="ns2:Datierung" minOccurs="0"/>
                <xsd:element ref="ns3:Kommentare" minOccurs="0"/>
                <xsd:element ref="ns3:HinProz"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40912d-11cb-4d6d-801a-15c3aa0f66d3" elementFormDefault="qualified">
    <xsd:import namespace="http://schemas.microsoft.com/office/2006/documentManagement/types"/>
    <xsd:import namespace="http://schemas.microsoft.com/office/infopath/2007/PartnerControls"/>
    <xsd:element name="Datierung" ma:index="8" nillable="true" ma:displayName="Datierung" ma:format="DateOnly" ma:internalName="Datierung">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46c0d59-f66a-4060-bae3-8764579e2e6d" elementFormDefault="qualified">
    <xsd:import namespace="http://schemas.microsoft.com/office/2006/documentManagement/types"/>
    <xsd:import namespace="http://schemas.microsoft.com/office/infopath/2007/PartnerControls"/>
    <xsd:element name="Kommentare" ma:index="9" nillable="true" ma:displayName="Kommentare" ma:internalName="Kommentare">
      <xsd:simpleType>
        <xsd:restriction base="dms:Note">
          <xsd:maxLength value="255"/>
        </xsd:restriction>
      </xsd:simpleType>
    </xsd:element>
    <xsd:element name="HinProz" ma:index="10" nillable="true" ma:displayName="Hinweise zum Prozess" ma:format="Hyperlink" ma:internalName="HinProz">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HinProz xmlns="446c0d59-f66a-4060-bae3-8764579e2e6d">
      <Url xsi:nil="true"/>
      <Description xsi:nil="true"/>
    </HinProz>
    <Kommentare xmlns="446c0d59-f66a-4060-bae3-8764579e2e6d">Für vzbv-Präsentationen</Kommentare>
    <Datierung xmlns="d540912d-11cb-4d6d-801a-15c3aa0f66d3">2017-09-04T22:00:00+00:00</Datierung>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4AA933-0AD6-41BC-8DF3-D0E51E947D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40912d-11cb-4d6d-801a-15c3aa0f66d3"/>
    <ds:schemaRef ds:uri="446c0d59-f66a-4060-bae3-8764579e2e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692E32-694D-4BF9-BABF-E198FA8CEA12}">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446c0d59-f66a-4060-bae3-8764579e2e6d"/>
    <ds:schemaRef ds:uri="http://purl.org/dc/terms/"/>
    <ds:schemaRef ds:uri="d540912d-11cb-4d6d-801a-15c3aa0f66d3"/>
    <ds:schemaRef ds:uri="http://www.w3.org/XML/1998/namespace"/>
    <ds:schemaRef ds:uri="http://purl.org/dc/elements/1.1/"/>
  </ds:schemaRefs>
</ds:datastoreItem>
</file>

<file path=customXml/itemProps3.xml><?xml version="1.0" encoding="utf-8"?>
<ds:datastoreItem xmlns:ds="http://schemas.openxmlformats.org/officeDocument/2006/customXml" ds:itemID="{4F397440-2C2C-4F66-8351-A5EAFDBB18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6018</Words>
  <Application>Microsoft Office PowerPoint</Application>
  <PresentationFormat>Bildschirmpräsentation (4:3)</PresentationFormat>
  <Paragraphs>461</Paragraphs>
  <Slides>33</Slides>
  <Notes>33</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33</vt:i4>
      </vt:variant>
    </vt:vector>
  </HeadingPairs>
  <TitlesOfParts>
    <vt:vector size="42" baseType="lpstr">
      <vt:lpstr>MS PGothic</vt:lpstr>
      <vt:lpstr>MS PGothic</vt:lpstr>
      <vt:lpstr>Arial</vt:lpstr>
      <vt:lpstr>Calibri</vt:lpstr>
      <vt:lpstr>Symbol</vt:lpstr>
      <vt:lpstr>Times New Roman</vt:lpstr>
      <vt:lpstr>Wingdings</vt:lpstr>
      <vt:lpstr>Larissa</vt:lpstr>
      <vt:lpstr>think-cell Folie</vt:lpstr>
      <vt:lpstr>PowerPoint-Präsentation</vt:lpstr>
      <vt:lpstr>Inhalt und Ablauf</vt:lpstr>
      <vt:lpstr>Warm-Up</vt:lpstr>
      <vt:lpstr>Meine Vorstellungen…</vt:lpstr>
      <vt:lpstr>Danke für eure Beiträge</vt:lpstr>
      <vt:lpstr>Fakten</vt:lpstr>
      <vt:lpstr>Finfluencer:in – Was ist das?</vt:lpstr>
      <vt:lpstr>Finfluencer:innen – Nicht alle Gleich</vt:lpstr>
      <vt:lpstr>Finfluencer:innen – Typ Seriös</vt:lpstr>
      <vt:lpstr>Finfluencer:innen – Typ Werbung</vt:lpstr>
      <vt:lpstr>Finfluencer:innen – Typ unseriös</vt:lpstr>
      <vt:lpstr>Affiliate-Marketing</vt:lpstr>
      <vt:lpstr>Network-Marketing</vt:lpstr>
      <vt:lpstr>Copy-Trading</vt:lpstr>
      <vt:lpstr>Das schnelle Geld ist weg…</vt:lpstr>
      <vt:lpstr>Ein Thema – Vier Formate</vt:lpstr>
      <vt:lpstr>Beispiel 1</vt:lpstr>
      <vt:lpstr>Beispiel 2</vt:lpstr>
      <vt:lpstr>Beispiel 3</vt:lpstr>
      <vt:lpstr>Beispiel 4</vt:lpstr>
      <vt:lpstr>Eure Eindrücke</vt:lpstr>
      <vt:lpstr>Was fällt euch auf? – eher unseriös</vt:lpstr>
      <vt:lpstr>Was fällt euch auf? – eher Seriös</vt:lpstr>
      <vt:lpstr>Aufgabenstellung</vt:lpstr>
      <vt:lpstr>Ergebnispräsentation</vt:lpstr>
      <vt:lpstr>Zusammenfassung </vt:lpstr>
      <vt:lpstr>Methode</vt:lpstr>
      <vt:lpstr>Was ist ein Elevator pitch?</vt:lpstr>
      <vt:lpstr>Elevator-Pitch selbst erstellen</vt:lpstr>
      <vt:lpstr>Ergebnispräsentation</vt:lpstr>
      <vt:lpstr>Feedback</vt:lpstr>
      <vt:lpstr>Fischernetz und Teich</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mit vzbv-Logo</dc:title>
  <dc:creator>Windows-Benutzer</dc:creator>
  <cp:lastModifiedBy>Adam-Gutsch, Dörte (vzbv)</cp:lastModifiedBy>
  <cp:revision>846</cp:revision>
  <cp:lastPrinted>2023-03-02T16:46:32Z</cp:lastPrinted>
  <dcterms:created xsi:type="dcterms:W3CDTF">2016-01-06T11:59:04Z</dcterms:created>
  <dcterms:modified xsi:type="dcterms:W3CDTF">2024-01-25T13:51:33Z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0x010100EC052A67ADE24248B0AF982A597396A100C3A78E44F3A88C4AB35D7B9E7105E825</vt:lpwstr>
  </property>
  <property fmtid="{D5CDD505-2E9C-101B-9397-08002B2CF9AE}" pid="3" name="_dlc_DocIdUrl">
    <vt:lpwstr>, </vt:lpwstr>
  </property>
</Properties>
</file>