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02" r:id="rId6"/>
  </p:sldMasterIdLst>
  <p:notesMasterIdLst>
    <p:notesMasterId r:id="rId44"/>
  </p:notesMasterIdLst>
  <p:sldIdLst>
    <p:sldId id="334" r:id="rId7"/>
    <p:sldId id="606" r:id="rId8"/>
    <p:sldId id="543" r:id="rId9"/>
    <p:sldId id="549" r:id="rId10"/>
    <p:sldId id="516" r:id="rId11"/>
    <p:sldId id="566" r:id="rId12"/>
    <p:sldId id="567" r:id="rId13"/>
    <p:sldId id="572" r:id="rId14"/>
    <p:sldId id="517" r:id="rId15"/>
    <p:sldId id="573" r:id="rId16"/>
    <p:sldId id="520" r:id="rId17"/>
    <p:sldId id="576" r:id="rId18"/>
    <p:sldId id="592" r:id="rId19"/>
    <p:sldId id="577" r:id="rId20"/>
    <p:sldId id="578" r:id="rId21"/>
    <p:sldId id="582" r:id="rId22"/>
    <p:sldId id="583" r:id="rId23"/>
    <p:sldId id="584" r:id="rId24"/>
    <p:sldId id="608" r:id="rId25"/>
    <p:sldId id="586" r:id="rId26"/>
    <p:sldId id="609" r:id="rId27"/>
    <p:sldId id="590" r:id="rId28"/>
    <p:sldId id="610" r:id="rId29"/>
    <p:sldId id="593" r:id="rId30"/>
    <p:sldId id="598" r:id="rId31"/>
    <p:sldId id="594" r:id="rId32"/>
    <p:sldId id="599" r:id="rId33"/>
    <p:sldId id="600" r:id="rId34"/>
    <p:sldId id="601" r:id="rId35"/>
    <p:sldId id="602" r:id="rId36"/>
    <p:sldId id="603" r:id="rId37"/>
    <p:sldId id="597" r:id="rId38"/>
    <p:sldId id="533" r:id="rId39"/>
    <p:sldId id="607" r:id="rId40"/>
    <p:sldId id="575" r:id="rId41"/>
    <p:sldId id="574" r:id="rId42"/>
    <p:sldId id="443" r:id="rId43"/>
  </p:sldIdLst>
  <p:sldSz cx="12192000" cy="6858000"/>
  <p:notesSz cx="6858000" cy="9144000"/>
  <p:custDataLst>
    <p:tags r:id="rId4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2" userDrawn="1">
          <p15:clr>
            <a:srgbClr val="A4A3A4"/>
          </p15:clr>
        </p15:guide>
        <p15:guide id="2" orient="horz" pos="786" userDrawn="1">
          <p15:clr>
            <a:srgbClr val="A4A3A4"/>
          </p15:clr>
        </p15:guide>
        <p15:guide id="3" orient="horz" pos="3752" userDrawn="1">
          <p15:clr>
            <a:srgbClr val="A4A3A4"/>
          </p15:clr>
        </p15:guide>
        <p15:guide id="4" orient="horz" pos="4020" userDrawn="1">
          <p15:clr>
            <a:srgbClr val="A4A3A4"/>
          </p15:clr>
        </p15:guide>
        <p15:guide id="5" orient="horz" pos="106" userDrawn="1">
          <p15:clr>
            <a:srgbClr val="A4A3A4"/>
          </p15:clr>
        </p15:guide>
        <p15:guide id="6" pos="3840" userDrawn="1">
          <p15:clr>
            <a:srgbClr val="A4A3A4"/>
          </p15:clr>
        </p15:guide>
        <p15:guide id="7" pos="332" userDrawn="1">
          <p15:clr>
            <a:srgbClr val="A4A3A4"/>
          </p15:clr>
        </p15:guide>
        <p15:guide id="8" pos="6584" userDrawn="1">
          <p15:clr>
            <a:srgbClr val="A4A3A4"/>
          </p15:clr>
        </p15:guide>
        <p15:guide id="9" pos="3931" userDrawn="1">
          <p15:clr>
            <a:srgbClr val="A4A3A4"/>
          </p15:clr>
        </p15:guide>
        <p15:guide id="10" pos="37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 Meyer" initials="KM" lastIdx="14" clrIdx="0">
    <p:extLst>
      <p:ext uri="{19B8F6BF-5375-455C-9EA6-DF929625EA0E}">
        <p15:presenceInfo xmlns:p15="http://schemas.microsoft.com/office/powerpoint/2012/main" userId="S::meyer@bplusd.de::e3e9a1dd-c1aa-4efa-87bb-1999ed06a80b" providerId="AD"/>
      </p:ext>
    </p:extLst>
  </p:cmAuthor>
  <p:cmAuthor id="2" name="Rothe, Florence (vzbv)" initials="RF(" lastIdx="20" clrIdx="1">
    <p:extLst>
      <p:ext uri="{19B8F6BF-5375-455C-9EA6-DF929625EA0E}">
        <p15:presenceInfo xmlns:p15="http://schemas.microsoft.com/office/powerpoint/2012/main" userId="S-1-5-21-1202660629-1500820517-725345543-12679" providerId="AD"/>
      </p:ext>
    </p:extLst>
  </p:cmAuthor>
  <p:cmAuthor id="3" name="Adam-Gutsch, Dörte (vzbv)" initials="AD(" lastIdx="1" clrIdx="2">
    <p:extLst>
      <p:ext uri="{19B8F6BF-5375-455C-9EA6-DF929625EA0E}">
        <p15:presenceInfo xmlns:p15="http://schemas.microsoft.com/office/powerpoint/2012/main" userId="S-1-5-21-1202660629-1500820517-725345543-90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A1"/>
    <a:srgbClr val="BFE4F5"/>
    <a:srgbClr val="82CEEE"/>
    <a:srgbClr val="DB007A"/>
    <a:srgbClr val="FFFFFF"/>
    <a:srgbClr val="F08F5D"/>
    <a:srgbClr val="0068AE"/>
    <a:srgbClr val="408EC2"/>
    <a:srgbClr val="FFE5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2998" autoAdjust="0"/>
  </p:normalViewPr>
  <p:slideViewPr>
    <p:cSldViewPr snapToGrid="0" snapToObjects="1">
      <p:cViewPr varScale="1">
        <p:scale>
          <a:sx n="105" d="100"/>
          <a:sy n="105" d="100"/>
        </p:scale>
        <p:origin x="552" y="77"/>
      </p:cViewPr>
      <p:guideLst>
        <p:guide orient="horz" pos="692"/>
        <p:guide orient="horz" pos="786"/>
        <p:guide orient="horz" pos="3752"/>
        <p:guide orient="horz" pos="4020"/>
        <p:guide orient="horz" pos="106"/>
        <p:guide pos="3840"/>
        <p:guide pos="332"/>
        <p:guide pos="6584"/>
        <p:guide pos="3931"/>
        <p:guide pos="37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CD77B-8327-4F0D-9503-2EB37784C396}" type="datetimeFigureOut">
              <a:rPr lang="de-DE" smtClean="0"/>
              <a:t>27.02.2025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CF0C2-5947-4F99-BAC1-70BEDFF82D5A}" type="slidenum">
              <a:rPr lang="de-DE" smtClean="0"/>
              <a:t>‹Nr.›</a:t>
            </a:fld>
            <a:endParaRPr lang="de-DE"/>
          </a:p>
        </p:txBody>
      </p:sp>
    </p:spTree>
    <p:extLst>
      <p:ext uri="{BB962C8B-B14F-4D97-AF65-F5344CB8AC3E}">
        <p14:creationId xmlns:p14="http://schemas.microsoft.com/office/powerpoint/2010/main" val="17381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github.com/easylist/easylist/tree/master/easyprivacy" TargetMode="External"/><Relationship Id="rId3" Type="http://schemas.openxmlformats.org/officeDocument/2006/relationships/hyperlink" Target="https://www.verbraucherzentrale-bayern.de/wissen/digitale-welt/datenschutz/cookies-kontrollieren-und-verwalten-so-gehts-11996" TargetMode="External"/><Relationship Id="rId7" Type="http://schemas.openxmlformats.org/officeDocument/2006/relationships/hyperlink" Target="https://forums.lanik.u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verbraucherzentrale-bayern.de/digitale-welt/endlich-ungestoert-surfen-74152#installation" TargetMode="External"/><Relationship Id="rId5" Type="http://schemas.openxmlformats.org/officeDocument/2006/relationships/hyperlink" Target="https://www.stmuv.bayern.de/" TargetMode="External"/><Relationship Id="rId10" Type="http://schemas.openxmlformats.org/officeDocument/2006/relationships/hyperlink" Target="https://ublockorigin.com/de" TargetMode="External"/><Relationship Id="rId4" Type="http://schemas.openxmlformats.org/officeDocument/2006/relationships/hyperlink" Target="https://www.bayern-innovativ.de/de/netzwerke-und-thinknet/uebersicht-digitalisierung/verbraucherbelange" TargetMode="External"/><Relationship Id="rId9" Type="http://schemas.openxmlformats.org/officeDocument/2006/relationships/hyperlink" Target="https://github.com/AdguardTeam/AdguardFilter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test.de/Sicher-surfen-Cookies-loeschen-Browser-richtig-einstellen-4418201-0/"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vzbv.de/urteile/gericht-untersagt-datenschutzverstoesse-von-linkedin" TargetMode="External"/><Relationship Id="rId4" Type="http://schemas.openxmlformats.org/officeDocument/2006/relationships/hyperlink" Target="https://www.verbraucherzentrale.de/wissen/digitale-welt/apps-und-software/inkognito-im-internet-davor-schuetzt-sie-privates-surfen-wirklich-61647"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„Willkommen zum Workshop:</a:t>
            </a:r>
            <a:r>
              <a:rPr lang="de-DE" i="1" baseline="0" dirty="0" smtClean="0"/>
              <a:t> Cookies aus der Trickkiste! Gemeinsam schauen wir darauf, wie Cookies beim Online-Surfen verwendet werden, wie Daten für personalisierte Werbung genegiert werden und wie wir selbst dafür sorgen können, dass wir möglichst wenige personenbezogene Daten preisgeben.“</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1</a:t>
            </a:fld>
            <a:endParaRPr lang="de-DE"/>
          </a:p>
        </p:txBody>
      </p:sp>
    </p:spTree>
    <p:extLst>
      <p:ext uri="{BB962C8B-B14F-4D97-AF65-F5344CB8AC3E}">
        <p14:creationId xmlns:p14="http://schemas.microsoft.com/office/powerpoint/2010/main" val="31906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„Lasst uns nun genauer herausfinden, was hinter Cookies und Dark Patterns</a:t>
            </a:r>
            <a:r>
              <a:rPr lang="de-DE" i="1" baseline="0" dirty="0" smtClean="0"/>
              <a:t> steckt. </a:t>
            </a:r>
            <a:r>
              <a:rPr lang="de-DE" i="1" dirty="0" smtClean="0"/>
              <a:t>Findet euch in Kleingruppen zusammen und bearbeitet das Arbeitsblatt zu den Themen:</a:t>
            </a:r>
          </a:p>
          <a:p>
            <a:r>
              <a:rPr lang="de-DE" i="1" dirty="0" smtClean="0"/>
              <a:t>a)</a:t>
            </a:r>
            <a:r>
              <a:rPr lang="de-DE" i="1" baseline="0" dirty="0" smtClean="0"/>
              <a:t> </a:t>
            </a:r>
            <a:r>
              <a:rPr lang="de-DE" i="1" dirty="0" smtClean="0"/>
              <a:t>Dark Patterns: Die tägliche Manipulation im Netz – Worauf ich achten sollte!</a:t>
            </a:r>
          </a:p>
          <a:p>
            <a:r>
              <a:rPr lang="de-DE" i="1" dirty="0" smtClean="0"/>
              <a:t>b)</a:t>
            </a:r>
            <a:r>
              <a:rPr lang="de-DE" i="1" baseline="0" dirty="0" smtClean="0"/>
              <a:t> </a:t>
            </a:r>
            <a:r>
              <a:rPr lang="de-DE" i="1" dirty="0" smtClean="0"/>
              <a:t>Cookies – Nicht lecker, nur nervig?!</a:t>
            </a:r>
          </a:p>
          <a:p>
            <a:r>
              <a:rPr lang="de-DE" i="1" dirty="0" smtClean="0"/>
              <a:t>Wenn ihr bei</a:t>
            </a:r>
            <a:r>
              <a:rPr lang="de-DE" i="1" baseline="0" dirty="0" smtClean="0"/>
              <a:t> der Bearbeitung der Artikel Fragen habt oder Hilfe benötigt, meldet euch!</a:t>
            </a:r>
            <a:r>
              <a:rPr lang="de-DE" i="1" dirty="0" smtClean="0"/>
              <a:t>“ </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10</a:t>
            </a:fld>
            <a:endParaRPr lang="de-DE"/>
          </a:p>
        </p:txBody>
      </p:sp>
    </p:spTree>
    <p:extLst>
      <p:ext uri="{BB962C8B-B14F-4D97-AF65-F5344CB8AC3E}">
        <p14:creationId xmlns:p14="http://schemas.microsoft.com/office/powerpoint/2010/main" val="283706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pPr marL="0" marR="0" lvl="0" indent="0" algn="l" defTabSz="914400" rtl="0" eaLnBrk="1" fontAlgn="auto" latinLnBrk="0" hangingPunct="1">
              <a:lnSpc>
                <a:spcPct val="150000"/>
              </a:lnSpc>
              <a:spcBef>
                <a:spcPts val="0"/>
              </a:spcBef>
              <a:spcAft>
                <a:spcPts val="0"/>
              </a:spcAft>
              <a:buClrTx/>
              <a:buSzTx/>
              <a:buFontTx/>
              <a:buNone/>
              <a:tabLst/>
              <a:defRPr/>
            </a:pPr>
            <a:r>
              <a:rPr lang="de-DE" b="0" i="1" cap="none" dirty="0" smtClean="0"/>
              <a:t>„Lasst uns sehr gern zusammentragen,</a:t>
            </a:r>
            <a:r>
              <a:rPr lang="de-DE" b="0" i="1" cap="none" baseline="0" dirty="0" smtClean="0"/>
              <a:t> was ihr herausgefunden habt. Hierzu geben wir Fragen an euch und ihr berichtet, was ihr wisst.</a:t>
            </a:r>
            <a:r>
              <a:rPr lang="de-DE" b="0" i="1" cap="none" dirty="0" smtClean="0"/>
              <a:t>“</a:t>
            </a:r>
            <a:endParaRPr lang="de-DE" i="1"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20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pPr defTabSz="1070305" rtl="0">
              <a:lnSpc>
                <a:spcPct val="150000"/>
              </a:lnSpc>
              <a:defRPr/>
            </a:pPr>
            <a:r>
              <a:rPr lang="de-DE" b="0" i="1" cap="none" dirty="0" smtClean="0"/>
              <a:t>„Könnt ihr uns sagen, was Cookies</a:t>
            </a:r>
            <a:r>
              <a:rPr lang="de-DE" b="0" i="1" cap="none" baseline="0" dirty="0" smtClean="0"/>
              <a:t> überhaupt sind?</a:t>
            </a:r>
            <a:r>
              <a:rPr lang="de-DE" b="0" i="1" cap="none" dirty="0" smtClean="0"/>
              <a:t>“</a:t>
            </a:r>
          </a:p>
          <a:p>
            <a:pPr defTabSz="1070305" rtl="0">
              <a:lnSpc>
                <a:spcPct val="150000"/>
              </a:lnSpc>
              <a:defRPr/>
            </a:pPr>
            <a:endParaRPr lang="de-DE" i="0"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12</a:t>
            </a:fld>
            <a:endParaRPr lang="de-DE" kern="1200">
              <a:solidFill>
                <a:prstClr val="black"/>
              </a:solidFill>
              <a:latin typeface="Calibri"/>
            </a:endParaRPr>
          </a:p>
        </p:txBody>
      </p:sp>
    </p:spTree>
    <p:extLst>
      <p:ext uri="{BB962C8B-B14F-4D97-AF65-F5344CB8AC3E}">
        <p14:creationId xmlns:p14="http://schemas.microsoft.com/office/powerpoint/2010/main" val="320291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0" i="1" cap="none" dirty="0" smtClean="0"/>
              <a:t>„Cookies sind kleine Datensätze, die im Browser auf deinem Gerät gespeichert werden. </a:t>
            </a:r>
            <a:r>
              <a:rPr lang="de-DE" sz="1600" i="1" dirty="0" smtClean="0"/>
              <a:t>Sie merken sich unter anderem </a:t>
            </a:r>
            <a:r>
              <a:rPr lang="de-DE" sz="1600" b="0" i="1" dirty="0" smtClean="0">
                <a:solidFill>
                  <a:schemeClr val="accent1"/>
                </a:solidFill>
              </a:rPr>
              <a:t>personenbezogene Daten von euch, wie </a:t>
            </a:r>
            <a:r>
              <a:rPr lang="de-DE" i="1" dirty="0" smtClean="0"/>
              <a:t>Häufigkeit und Dauer deiner Internetbesuche, Besuchte Seiten - und somit deine Interessenschwerpunkte, Warenkorbinhalte, angesehene Produkte</a:t>
            </a:r>
            <a:r>
              <a:rPr lang="de-DE" i="1" dirty="0" smtClean="0">
                <a:solidFill>
                  <a:schemeClr val="tx1">
                    <a:lumMod val="50000"/>
                    <a:lumOff val="50000"/>
                  </a:schemeClr>
                </a:solidFill>
              </a:rPr>
              <a:t>,</a:t>
            </a:r>
            <a:r>
              <a:rPr lang="de-DE" i="1" baseline="0" dirty="0" smtClean="0">
                <a:solidFill>
                  <a:schemeClr val="tx1">
                    <a:lumMod val="50000"/>
                    <a:lumOff val="50000"/>
                  </a:schemeClr>
                </a:solidFill>
              </a:rPr>
              <a:t> </a:t>
            </a:r>
            <a:r>
              <a:rPr lang="de-DE" i="1" dirty="0" smtClean="0"/>
              <a:t>Daten in Online-Formularen (Name, Adresse, Telefonnummer), Passwörter</a:t>
            </a:r>
            <a:r>
              <a:rPr lang="de-DE" i="1" baseline="0" dirty="0" smtClean="0"/>
              <a:t> oder </a:t>
            </a:r>
            <a:r>
              <a:rPr lang="de-DE" i="1" dirty="0" smtClean="0"/>
              <a:t>Bildungsstatus und finanzieller Hintergrund. </a:t>
            </a:r>
            <a:r>
              <a:rPr lang="de-DE" sz="1200" b="0" i="1" dirty="0" smtClean="0">
                <a:solidFill>
                  <a:srgbClr val="0098A1"/>
                </a:solidFill>
                <a:latin typeface="Arial" panose="020B0604020202020204" pitchFamily="34" charset="0"/>
                <a:ea typeface="MS PGothic" pitchFamily="34" charset="-128"/>
                <a:cs typeface="Arial" panose="020B0604020202020204" pitchFamily="34" charset="0"/>
              </a:rPr>
              <a:t>Diese personenbezogenen Informationen können von Unternehmen und Werbetreibende zur Profilbildung genutzt werden.“</a:t>
            </a:r>
            <a:endParaRPr lang="de-DE" b="0" i="1" cap="none" dirty="0" smtClean="0"/>
          </a:p>
          <a:p>
            <a:pPr defTabSz="1070305" rtl="0">
              <a:lnSpc>
                <a:spcPct val="150000"/>
              </a:lnSpc>
              <a:defRPr/>
            </a:pPr>
            <a:endParaRPr lang="de-DE" b="0" i="0" cap="none" dirty="0" smtClean="0"/>
          </a:p>
          <a:p>
            <a:pPr defTabSz="1070305" rtl="0">
              <a:lnSpc>
                <a:spcPct val="150000"/>
              </a:lnSpc>
              <a:defRPr/>
            </a:pPr>
            <a:endParaRPr lang="de-DE" b="0" i="0" cap="none" dirty="0" smtClean="0"/>
          </a:p>
          <a:p>
            <a:pPr marL="0" marR="0" lvl="0" indent="0" algn="l" defTabSz="1070305" rtl="0" eaLnBrk="1" fontAlgn="auto" latinLnBrk="0" hangingPunct="1">
              <a:lnSpc>
                <a:spcPct val="150000"/>
              </a:lnSpc>
              <a:spcBef>
                <a:spcPts val="0"/>
              </a:spcBef>
              <a:spcAft>
                <a:spcPts val="0"/>
              </a:spcAft>
              <a:buClrTx/>
              <a:buSzTx/>
              <a:buFontTx/>
              <a:buNone/>
              <a:tabLst/>
              <a:defRPr/>
            </a:pPr>
            <a:r>
              <a:rPr lang="de-DE" dirty="0" smtClean="0"/>
              <a:t>Quelle: https://www.verbraucherzentrale.de/wissen/digitale-welt/datenschutz/cookies-kontrollieren-und-verwalten-so-gehts-11996</a:t>
            </a:r>
          </a:p>
          <a:p>
            <a:pPr defTabSz="1070305" rtl="0">
              <a:lnSpc>
                <a:spcPct val="150000"/>
              </a:lnSpc>
              <a:defRPr/>
            </a:pPr>
            <a:endParaRPr lang="de-DE" i="0"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13</a:t>
            </a:fld>
            <a:endParaRPr lang="de-DE" kern="1200">
              <a:solidFill>
                <a:prstClr val="black"/>
              </a:solidFill>
              <a:latin typeface="Calibri"/>
            </a:endParaRPr>
          </a:p>
        </p:txBody>
      </p:sp>
    </p:spTree>
    <p:extLst>
      <p:ext uri="{BB962C8B-B14F-4D97-AF65-F5344CB8AC3E}">
        <p14:creationId xmlns:p14="http://schemas.microsoft.com/office/powerpoint/2010/main" val="1615113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pPr defTabSz="1070305" rtl="0">
              <a:lnSpc>
                <a:spcPct val="150000"/>
              </a:lnSpc>
              <a:defRPr/>
            </a:pPr>
            <a:r>
              <a:rPr lang="de-DE" b="0" i="1" cap="none" dirty="0" smtClean="0"/>
              <a:t>„Cookies</a:t>
            </a:r>
            <a:r>
              <a:rPr lang="de-DE" b="0" i="1" cap="none" baseline="0" dirty="0" smtClean="0"/>
              <a:t> werden unterschieden. Worin besteht der Unterschied?</a:t>
            </a:r>
            <a:r>
              <a:rPr lang="de-DE" b="0" i="1" cap="none" dirty="0" smtClean="0"/>
              <a:t>“</a:t>
            </a:r>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14</a:t>
            </a:fld>
            <a:endParaRPr lang="de-DE" kern="1200">
              <a:solidFill>
                <a:prstClr val="black"/>
              </a:solidFill>
              <a:latin typeface="Calibri"/>
            </a:endParaRPr>
          </a:p>
        </p:txBody>
      </p:sp>
    </p:spTree>
    <p:extLst>
      <p:ext uri="{BB962C8B-B14F-4D97-AF65-F5344CB8AC3E}">
        <p14:creationId xmlns:p14="http://schemas.microsoft.com/office/powerpoint/2010/main" val="313838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r>
              <a:rPr lang="de-DE" b="0" i="1" cap="none" dirty="0" smtClean="0"/>
              <a:t>„</a:t>
            </a:r>
            <a:r>
              <a:rPr lang="de-DE" b="0" i="1" dirty="0" smtClean="0"/>
              <a:t>Als technisch erforderlich werden Cookies bezeichnet, welche dazu dienen eine Webseite oder App in dem von </a:t>
            </a:r>
            <a:r>
              <a:rPr lang="de-DE" b="0" i="1" dirty="0" err="1" smtClean="0"/>
              <a:t>Nutzer:innen</a:t>
            </a:r>
            <a:r>
              <a:rPr lang="de-DE" b="0" i="1" dirty="0" smtClean="0"/>
              <a:t> gewünschten technischen Umfang anzubieten. Ein Cookie ist zumeist dann technisch notwendig, wenn eine konkrete Funktion einer Webseite nicht ohne das Setzen des Cookies angeboten werden kann. Diese Art von Cookies kann von </a:t>
            </a:r>
            <a:r>
              <a:rPr lang="de-DE" b="0" i="1" dirty="0" err="1" smtClean="0"/>
              <a:t>Webseitenbetreiber:innen</a:t>
            </a:r>
            <a:r>
              <a:rPr lang="de-DE" b="0" i="1" dirty="0" smtClean="0"/>
              <a:t> auch ohne Einwilligung der </a:t>
            </a:r>
            <a:r>
              <a:rPr lang="de-DE" b="0" i="1" dirty="0" err="1" smtClean="0"/>
              <a:t>Nutzer:innen</a:t>
            </a:r>
            <a:r>
              <a:rPr lang="de-DE" b="0" i="1" dirty="0" smtClean="0"/>
              <a:t> gesetzt werden.</a:t>
            </a:r>
          </a:p>
          <a:p>
            <a:r>
              <a:rPr lang="de-DE" b="0" i="1" dirty="0" smtClean="0"/>
              <a:t>Zu den technisch erforderlichen Cookies können zum Beispiel sogenannte "Session Cookies" gehören. Diese temporären Cookies werden nach jeder beendeten Internet-Sitzung automatisch gelöscht. In der Regel werden diese gelöscht, wenn Sie Ihren Browsers schließen.</a:t>
            </a:r>
            <a:endParaRPr lang="de-DE" baseline="0" dirty="0" smtClean="0"/>
          </a:p>
          <a:p>
            <a:pPr defTabSz="1070305" rtl="0">
              <a:lnSpc>
                <a:spcPct val="150000"/>
              </a:lnSpc>
              <a:defRPr/>
            </a:pPr>
            <a:endParaRPr lang="de-DE" dirty="0" smtClean="0"/>
          </a:p>
          <a:p>
            <a:pPr defTabSz="1070305" rtl="0">
              <a:defRPr/>
            </a:pPr>
            <a:r>
              <a:rPr lang="de-DE" i="1" baseline="0" dirty="0" smtClean="0"/>
              <a:t>Andere Cookies können sein:</a:t>
            </a:r>
          </a:p>
          <a:p>
            <a:pPr defTabSz="1070305" rtl="0">
              <a:defRPr/>
            </a:pPr>
            <a:r>
              <a:rPr lang="de-DE" b="0" i="1" dirty="0" smtClean="0"/>
              <a:t>Leistungs-/Analyse-/Statistik-Cookies</a:t>
            </a:r>
          </a:p>
          <a:p>
            <a:pPr lvl="1"/>
            <a:r>
              <a:rPr lang="de-DE" i="1" dirty="0" smtClean="0"/>
              <a:t>Diese Cookies sind für den eigentlichen Betrieb der Seite nicht nötig, helfen den Betreibern aber, die Seiten und Angebote zu verbessern. Das muss aber nicht zwingend eine Verbesserung im Sinne der Kunden sein. Diese Cookies dürfen nicht vorausgewählt sein.</a:t>
            </a:r>
          </a:p>
          <a:p>
            <a:r>
              <a:rPr lang="de-DE" b="0" i="1" dirty="0" smtClean="0"/>
              <a:t>Marketing-/Werbe-/Personalisierungs-Cookies</a:t>
            </a:r>
          </a:p>
          <a:p>
            <a:pPr lvl="1"/>
            <a:r>
              <a:rPr lang="de-DE" i="1" dirty="0" smtClean="0"/>
              <a:t>Diese Cookies werden für die Auswahl der Werbung und Inhalte genutzt, die euch auf Internetseiten angezeigt wird. Dabei geht es einerseits darum, eure Interessen beim Besuch der Seiten zu erfassen und auszuwerten, um auf anderen Internetseiten entsprechende Werbung auszuspielen. Andererseits werden Erkenntnisse über eure Besuche auf anderen Seiten genutzt, um auf der aktuellen Internetseite auf euch zugeschnittene Werbung anzuzeigen.</a:t>
            </a:r>
          </a:p>
          <a:p>
            <a:pPr lvl="1"/>
            <a:r>
              <a:rPr lang="de-DE" i="1" dirty="0" smtClean="0"/>
              <a:t>Personalisierungs-Cookies dienen auch dazu, euch nur bestimmte Inhalte einer Internetseite anzuzeigen – zum Beispiel auf einer Nachrichtenseite nur die Sport- oder Politikartikel einer bestimmten Region. Das erhöht allerdings auch die Gefahr der "Filterblase", in der ihr nur noch solche Informationen erhalten, die eure Meinung bestätigen und andere kritische Meinungen gar nicht erst zu Gesicht bekommen.“</a:t>
            </a:r>
          </a:p>
          <a:p>
            <a:pPr defTabSz="1070305" rtl="0">
              <a:defRPr/>
            </a:pPr>
            <a:endParaRPr lang="de-DE" baseline="0" dirty="0" smtClean="0"/>
          </a:p>
          <a:p>
            <a:r>
              <a:rPr lang="de-DE" dirty="0" smtClean="0"/>
              <a:t>Quelle: https://www.verbraucherzentrale.de/wissen/digitale-welt/datenschutz/cookies-kontrollieren-und-verwalten-so-gehts-11996</a:t>
            </a:r>
          </a:p>
          <a:p>
            <a:endParaRPr lang="de-DE" dirty="0" smtClean="0"/>
          </a:p>
          <a:p>
            <a:pPr defTabSz="1070305" rtl="0">
              <a:defRPr/>
            </a:pPr>
            <a:endParaRPr lang="de-DE" baseline="0"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15</a:t>
            </a:fld>
            <a:endParaRPr lang="de-DE" kern="1200">
              <a:solidFill>
                <a:prstClr val="black"/>
              </a:solidFill>
              <a:latin typeface="Calibri"/>
            </a:endParaRPr>
          </a:p>
        </p:txBody>
      </p:sp>
    </p:spTree>
    <p:extLst>
      <p:ext uri="{BB962C8B-B14F-4D97-AF65-F5344CB8AC3E}">
        <p14:creationId xmlns:p14="http://schemas.microsoft.com/office/powerpoint/2010/main" val="205688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pPr defTabSz="1070305" rtl="0">
              <a:lnSpc>
                <a:spcPct val="150000"/>
              </a:lnSpc>
              <a:defRPr/>
            </a:pPr>
            <a:r>
              <a:rPr lang="de-DE" b="0" i="1" cap="none" dirty="0" smtClean="0"/>
              <a:t>„Könnt ihr sagen, was genau Dark Patterns sind?“</a:t>
            </a:r>
          </a:p>
          <a:p>
            <a:pPr defTabSz="1070305" rtl="0">
              <a:lnSpc>
                <a:spcPct val="150000"/>
              </a:lnSpc>
              <a:defRPr/>
            </a:pPr>
            <a:endParaRPr lang="de-DE" b="0" i="1" cap="none"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16</a:t>
            </a:fld>
            <a:endParaRPr lang="de-DE" kern="1200">
              <a:solidFill>
                <a:prstClr val="black"/>
              </a:solidFill>
              <a:latin typeface="Calibri"/>
            </a:endParaRPr>
          </a:p>
        </p:txBody>
      </p:sp>
    </p:spTree>
    <p:extLst>
      <p:ext uri="{BB962C8B-B14F-4D97-AF65-F5344CB8AC3E}">
        <p14:creationId xmlns:p14="http://schemas.microsoft.com/office/powerpoint/2010/main" val="3921680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endParaRPr lang="de-DE" b="0" i="1" cap="none" dirty="0" smtClean="0"/>
          </a:p>
          <a:p>
            <a:r>
              <a:rPr lang="de-DE" i="1" dirty="0" smtClean="0"/>
              <a:t>„Kurz</a:t>
            </a:r>
            <a:r>
              <a:rPr lang="de-DE" i="1" baseline="0" dirty="0" smtClean="0"/>
              <a:t> um: Dark Patterns sind manipulative Designs oder Prozesse, die </a:t>
            </a:r>
            <a:r>
              <a:rPr lang="de-DE" i="1" baseline="0" dirty="0" err="1" smtClean="0"/>
              <a:t>Nutzer:innen</a:t>
            </a:r>
            <a:r>
              <a:rPr lang="de-DE" i="1" baseline="0" dirty="0" smtClean="0"/>
              <a:t> einer Website oder App zu einer Handlung überreden sollen. Sie werden häufig verwendet, um an eure persönlichen Daten zu kommen oder euch Abonnements und andere Verträge unterzujubeln.“</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smtClean="0">
                <a:solidFill>
                  <a:prstClr val="white">
                    <a:lumMod val="50000"/>
                  </a:prstClr>
                </a:solidFill>
                <a:latin typeface="Arial"/>
              </a:rPr>
              <a:t>Quelle: https://www.verbraucherzentrale.de/wissen/digitale-welt/onlinedienste/dark-patterns-so-wollen-websites-und-apps-sie-manipulieren-58082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17</a:t>
            </a:fld>
            <a:endParaRPr lang="de-DE" kern="1200">
              <a:solidFill>
                <a:prstClr val="black"/>
              </a:solidFill>
              <a:latin typeface="Calibri"/>
            </a:endParaRPr>
          </a:p>
        </p:txBody>
      </p:sp>
    </p:spTree>
    <p:extLst>
      <p:ext uri="{BB962C8B-B14F-4D97-AF65-F5344CB8AC3E}">
        <p14:creationId xmlns:p14="http://schemas.microsoft.com/office/powerpoint/2010/main" val="94403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„Lasst</a:t>
            </a:r>
            <a:r>
              <a:rPr lang="de-DE" i="1" baseline="0" dirty="0" smtClean="0"/>
              <a:t> uns nochmal schauen, wie typische Dark Patterns aussehen, mit denen wir zum Akzeptieren von Cookies manipuliert werden. Welche Manipulation ist hier dargestellt?“</a:t>
            </a:r>
            <a:endParaRPr lang="de-DE" i="1"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18</a:t>
            </a:fld>
            <a:endParaRPr lang="de-DE" kern="1200">
              <a:solidFill>
                <a:prstClr val="black"/>
              </a:solidFill>
              <a:latin typeface="Calibri"/>
            </a:endParaRPr>
          </a:p>
        </p:txBody>
      </p:sp>
    </p:spTree>
    <p:extLst>
      <p:ext uri="{BB962C8B-B14F-4D97-AF65-F5344CB8AC3E}">
        <p14:creationId xmlns:p14="http://schemas.microsoft.com/office/powerpoint/2010/main" val="326143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r>
              <a:rPr lang="de-DE" b="1" i="1" dirty="0" smtClean="0"/>
              <a:t>„</a:t>
            </a:r>
            <a:r>
              <a:rPr lang="de-DE" b="0" i="1" dirty="0" smtClean="0"/>
              <a:t>Ein Element wird in den Fokus gerückt. </a:t>
            </a:r>
            <a:r>
              <a:rPr lang="de-DE" i="1" dirty="0" smtClean="0"/>
              <a:t>Seit 2018 müsst ihr bei fast jedem Website-Besuch Banner und Pop-Ups wegklicken, die</a:t>
            </a:r>
            <a:r>
              <a:rPr lang="de-DE" i="1" baseline="0" dirty="0" smtClean="0"/>
              <a:t> euch</a:t>
            </a:r>
            <a:r>
              <a:rPr lang="de-DE" i="1" dirty="0" smtClean="0"/>
              <a:t> dazu auffordern, eure Privatsphäre-Einstellungen zu übermitteln. Häufig gibt es nur eine offensichtliche Antwortmöglichkeit: Alle Cookies akzeptieren. Die Verlinkung, um alle Cookies abzulehnen wird teils gar nicht erst aufgezeigt, teils so versteckt dargestellt, dass sie sich nicht vom Fließtext unterscheiden lässt. Wird euer Fokus gezielt auf die gewünschte Aktion gelenkt, handelt es sich um ein Dark Pattern.“</a:t>
            </a:r>
          </a:p>
          <a:p>
            <a:pPr defTabSz="1070305" rtl="0">
              <a:defRPr/>
            </a:pPr>
            <a:endParaRPr lang="de-DE" b="0" i="1" cap="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prstClr val="white">
                    <a:lumMod val="50000"/>
                  </a:prstClr>
                </a:solidFill>
                <a:latin typeface="Arial"/>
              </a:rPr>
              <a:t>Quelle: https://www.verbraucherzentrale.de/wissen/digitale-welt/onlinedienste/dark-patterns-so-wollen-websites-und-apps-sie-manipulieren-58082</a:t>
            </a:r>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19</a:t>
            </a:fld>
            <a:endParaRPr lang="de-DE" kern="1200">
              <a:solidFill>
                <a:prstClr val="black"/>
              </a:solidFill>
              <a:latin typeface="Calibri"/>
            </a:endParaRPr>
          </a:p>
        </p:txBody>
      </p:sp>
    </p:spTree>
    <p:extLst>
      <p:ext uri="{BB962C8B-B14F-4D97-AF65-F5344CB8AC3E}">
        <p14:creationId xmlns:p14="http://schemas.microsoft.com/office/powerpoint/2010/main" val="394969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baseline="0" dirty="0" smtClean="0">
                <a:solidFill>
                  <a:srgbClr val="000000"/>
                </a:solidFill>
                <a:latin typeface="+mn-lt"/>
                <a:ea typeface="Calibri" panose="020F0502020204030204" pitchFamily="34" charset="0"/>
              </a:rPr>
              <a:t>Sprechtext (</a:t>
            </a:r>
            <a:r>
              <a:rPr lang="de-DE" b="0" i="0" cap="none" dirty="0" smtClean="0">
                <a:solidFill>
                  <a:srgbClr val="000000"/>
                </a:solidFill>
                <a:latin typeface="+mn-lt"/>
                <a:ea typeface="Calibri" panose="020F0502020204030204" pitchFamily="34" charset="0"/>
              </a:rPr>
              <a:t>Vorschlag):</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marL="36000" lvl="4" indent="0">
              <a:lnSpc>
                <a:spcPct val="150000"/>
              </a:lnSpc>
              <a:buNone/>
              <a:defRPr/>
            </a:pPr>
            <a:r>
              <a:rPr lang="de-DE" b="0" i="1" cap="none" dirty="0" smtClean="0">
                <a:solidFill>
                  <a:srgbClr val="000000"/>
                </a:solidFill>
                <a:latin typeface="+mn-lt"/>
                <a:ea typeface="Calibri" panose="020F0502020204030204" pitchFamily="34" charset="0"/>
              </a:rPr>
              <a:t>„In diesem</a:t>
            </a:r>
            <a:r>
              <a:rPr lang="de-DE" b="0" i="1" cap="none" baseline="0" dirty="0" smtClean="0">
                <a:solidFill>
                  <a:srgbClr val="000000"/>
                </a:solidFill>
                <a:latin typeface="+mn-lt"/>
                <a:ea typeface="Calibri" panose="020F0502020204030204" pitchFamily="34" charset="0"/>
              </a:rPr>
              <a:t> Workshop wollen wir mit euch zusammen Antworten auf folgende Fragen finden: </a:t>
            </a:r>
            <a:r>
              <a:rPr lang="de-DE" sz="2000" i="1" dirty="0" smtClean="0"/>
              <a:t>Wofür gebe ich mein Geld aus? Wie sorge ich dafür, dass ich meine Ausgaben im Blick habe? Erste eigene Wohnung – mit welchen Kosten muss ich rechnen? Wie plane ich mein Budget? Wo finde ich weitere Infos zum Thema?“</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2</a:t>
            </a:fld>
            <a:endParaRPr lang="de-DE"/>
          </a:p>
        </p:txBody>
      </p:sp>
    </p:spTree>
    <p:extLst>
      <p:ext uri="{BB962C8B-B14F-4D97-AF65-F5344CB8AC3E}">
        <p14:creationId xmlns:p14="http://schemas.microsoft.com/office/powerpoint/2010/main" val="706967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Sprechtext (Vorschlag):</a:t>
            </a:r>
          </a:p>
          <a:p>
            <a:r>
              <a:rPr lang="de-DE" i="1" baseline="0" dirty="0" smtClean="0"/>
              <a:t>„Welche Manipulation ist hier dargestellt?“</a:t>
            </a:r>
            <a:endParaRPr lang="de-DE" i="1"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20</a:t>
            </a:fld>
            <a:endParaRPr lang="de-DE" kern="1200">
              <a:solidFill>
                <a:prstClr val="black"/>
              </a:solidFill>
              <a:latin typeface="Calibri"/>
            </a:endParaRPr>
          </a:p>
        </p:txBody>
      </p:sp>
    </p:spTree>
    <p:extLst>
      <p:ext uri="{BB962C8B-B14F-4D97-AF65-F5344CB8AC3E}">
        <p14:creationId xmlns:p14="http://schemas.microsoft.com/office/powerpoint/2010/main" val="4030194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r>
              <a:rPr lang="de-DE" b="0" i="1" dirty="0" smtClean="0"/>
              <a:t>„Die Formulierung oder Gestaltung ist bewusst undeutlich oder verwirrend.</a:t>
            </a:r>
            <a:r>
              <a:rPr lang="de-DE" b="0" i="1" baseline="0" dirty="0" smtClean="0"/>
              <a:t> </a:t>
            </a:r>
            <a:r>
              <a:rPr lang="de-DE" b="0" i="1" dirty="0" smtClean="0"/>
              <a:t>Besonders in Formularen werden Formulierungen verwendet, in denen die eigentliche Aussage verneint oder missverständlich ausgedrückt wird. Befindet sich am Ende eines Anmeldeformulars beispielsweise eine angehakte Checkbox zur Newsletter-Anmeldung mit dem Erklärungssatz "Ich möchte mich nicht zum Newsletter anmelden", ist es wahrscheinlicher, dass ihr das "nicht" überlest und hier dennoch wie gewohnt das Häkchen abwählt, weil ihr euch eigentlich nicht für den Newsletter anmelden wolltet.“</a:t>
            </a:r>
            <a:endParaRPr lang="de-DE" b="0" i="1" cap="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prstClr val="white">
                    <a:lumMod val="50000"/>
                  </a:prstClr>
                </a:solidFill>
                <a:latin typeface="Arial"/>
              </a:rPr>
              <a:t>Quelle: https://www.verbraucherzentrale.de/wissen/digitale-welt/onlinedienste/dark-patterns-so-wollen-websites-und-apps-sie-manipulieren-58082</a:t>
            </a:r>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21</a:t>
            </a:fld>
            <a:endParaRPr lang="de-DE" kern="1200">
              <a:solidFill>
                <a:prstClr val="black"/>
              </a:solidFill>
              <a:latin typeface="Calibri"/>
            </a:endParaRPr>
          </a:p>
        </p:txBody>
      </p:sp>
    </p:spTree>
    <p:extLst>
      <p:ext uri="{BB962C8B-B14F-4D97-AF65-F5344CB8AC3E}">
        <p14:creationId xmlns:p14="http://schemas.microsoft.com/office/powerpoint/2010/main" val="2661122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Sprechtext (Vorschlag):</a:t>
            </a:r>
          </a:p>
          <a:p>
            <a:r>
              <a:rPr lang="de-DE" i="1" baseline="0" dirty="0" smtClean="0"/>
              <a:t>„Welche Manipulation ist hier dargestellt?“</a:t>
            </a:r>
            <a:endParaRPr lang="de-DE" i="1"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22</a:t>
            </a:fld>
            <a:endParaRPr lang="de-DE" kern="1200">
              <a:solidFill>
                <a:prstClr val="black"/>
              </a:solidFill>
              <a:latin typeface="Calibri"/>
            </a:endParaRPr>
          </a:p>
        </p:txBody>
      </p:sp>
    </p:spTree>
    <p:extLst>
      <p:ext uri="{BB962C8B-B14F-4D97-AF65-F5344CB8AC3E}">
        <p14:creationId xmlns:p14="http://schemas.microsoft.com/office/powerpoint/2010/main" val="1159119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070305" rtl="0">
              <a:defRPr/>
            </a:pPr>
            <a:r>
              <a:rPr lang="de-D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dirty="0" smtClean="0"/>
              <a:t>„Zusätzliche Produkte im Warenkorb. Manche Anbieter platzieren zusätzliche Produkte – meistens Zusatzleistungen wie Versicherungen oder Premium-Abonnements – im Warenkorb. Diese müssen deutlich gekennzeichnet werden. Ein zusätzliches Produkt kann aber schnell übersehen werden, wenn ein Einkaufsprozess in Eile abgeschlossen wird.“</a:t>
            </a:r>
          </a:p>
          <a:p>
            <a:endParaRPr lang="de-DE"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prstClr val="white">
                    <a:lumMod val="50000"/>
                  </a:prstClr>
                </a:solidFill>
                <a:latin typeface="Arial"/>
              </a:rPr>
              <a:t>Quelle: https://www.verbraucherzentrale.de/wissen/digitale-welt/onlinedienste/dark-patterns-so-wollen-websites-und-apps-sie-manipulieren-58082</a:t>
            </a:r>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23</a:t>
            </a:fld>
            <a:endParaRPr lang="de-DE" kern="1200">
              <a:solidFill>
                <a:prstClr val="black"/>
              </a:solidFill>
              <a:latin typeface="Calibri"/>
            </a:endParaRPr>
          </a:p>
        </p:txBody>
      </p:sp>
    </p:spTree>
    <p:extLst>
      <p:ext uri="{BB962C8B-B14F-4D97-AF65-F5344CB8AC3E}">
        <p14:creationId xmlns:p14="http://schemas.microsoft.com/office/powerpoint/2010/main" val="421043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Sprechtext (Vorschlag):</a:t>
            </a:r>
          </a:p>
          <a:p>
            <a:r>
              <a:rPr lang="de-DE" i="1" baseline="0" dirty="0" smtClean="0"/>
              <a:t>„Wir wissen, was Cookies sind und auch wie manipulative Designs aufgemacht sein können. Wie spiegelt sich das in Cookie-Bannern wieder? Aber zuerst, was sind Cookie-Banner?“</a:t>
            </a:r>
            <a:endParaRPr lang="de-DE" i="1"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24</a:t>
            </a:fld>
            <a:endParaRPr lang="de-DE" kern="1200">
              <a:solidFill>
                <a:prstClr val="black"/>
              </a:solidFill>
              <a:latin typeface="Calibri"/>
            </a:endParaRPr>
          </a:p>
        </p:txBody>
      </p:sp>
    </p:spTree>
    <p:extLst>
      <p:ext uri="{BB962C8B-B14F-4D97-AF65-F5344CB8AC3E}">
        <p14:creationId xmlns:p14="http://schemas.microsoft.com/office/powerpoint/2010/main" val="3395774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b="0" i="1" dirty="0" smtClean="0"/>
              <a:t>„</a:t>
            </a:r>
            <a:r>
              <a:rPr lang="de-DE" sz="2000" b="0" i="1" dirty="0" smtClean="0"/>
              <a:t>Cookie-Banner sollen euch die </a:t>
            </a:r>
            <a:r>
              <a:rPr lang="de-DE" sz="2000" b="0" i="1" dirty="0" smtClean="0">
                <a:solidFill>
                  <a:schemeClr val="accent1"/>
                </a:solidFill>
              </a:rPr>
              <a:t>Möglichkeit geben, selbst zu bestimmen</a:t>
            </a:r>
            <a:r>
              <a:rPr lang="de-DE" sz="2000" b="0" i="1" dirty="0" smtClean="0"/>
              <a:t>, welche Daten beim Browsen einer Webseite gespeichert werden. Aber nur </a:t>
            </a:r>
            <a:r>
              <a:rPr lang="de-DE" sz="2000" b="0" i="1" dirty="0" smtClean="0">
                <a:solidFill>
                  <a:schemeClr val="accent1"/>
                </a:solidFill>
              </a:rPr>
              <a:t>wenige Banner sind derzeit rechtskonform </a:t>
            </a:r>
            <a:r>
              <a:rPr lang="de-DE" sz="2000" b="0" i="1" dirty="0" smtClean="0"/>
              <a:t>umgesetzt. Mithilfe von </a:t>
            </a:r>
            <a:r>
              <a:rPr lang="de-DE" sz="2000" b="0" i="1" dirty="0" smtClean="0">
                <a:solidFill>
                  <a:schemeClr val="accent1"/>
                </a:solidFill>
              </a:rPr>
              <a:t>Dark Patterns </a:t>
            </a:r>
            <a:r>
              <a:rPr lang="de-DE" sz="2000" b="0" i="1" dirty="0" smtClean="0"/>
              <a:t>versuchen einige Webseitenbetreiber, eure Zustimmung herbeizuführen.“</a:t>
            </a:r>
          </a:p>
          <a:p>
            <a:endParaRPr lang="de-DE" dirty="0" smtClean="0"/>
          </a:p>
          <a:p>
            <a:endParaRPr lang="de-DE" dirty="0" smtClean="0"/>
          </a:p>
          <a:p>
            <a:r>
              <a:rPr lang="de-DE" dirty="0" smtClean="0"/>
              <a:t>Quelle: https://www.verbraucherzentrale.de/manipulative-cookiebanner-erkennen-64718</a:t>
            </a:r>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25</a:t>
            </a:fld>
            <a:endParaRPr lang="de-DE" kern="1200">
              <a:solidFill>
                <a:prstClr val="black"/>
              </a:solidFill>
              <a:latin typeface="Calibri"/>
            </a:endParaRPr>
          </a:p>
        </p:txBody>
      </p:sp>
    </p:spTree>
    <p:extLst>
      <p:ext uri="{BB962C8B-B14F-4D97-AF65-F5344CB8AC3E}">
        <p14:creationId xmlns:p14="http://schemas.microsoft.com/office/powerpoint/2010/main" val="2350082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„Schaut auf dieses Beispiel! Handelt es sich</a:t>
            </a:r>
            <a:r>
              <a:rPr lang="de-DE" i="1" baseline="0" dirty="0" smtClean="0"/>
              <a:t> hier um ein Cookie-Banner, dass euch die Chance gibt, Cookies abzulehnen?“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26</a:t>
            </a:fld>
            <a:endParaRPr lang="de-DE"/>
          </a:p>
        </p:txBody>
      </p:sp>
    </p:spTree>
    <p:extLst>
      <p:ext uri="{BB962C8B-B14F-4D97-AF65-F5344CB8AC3E}">
        <p14:creationId xmlns:p14="http://schemas.microsoft.com/office/powerpoint/2010/main" val="1971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„In</a:t>
            </a:r>
            <a:r>
              <a:rPr lang="de-DE" i="1" baseline="0" dirty="0" smtClean="0"/>
              <a:t> diesem </a:t>
            </a:r>
            <a:r>
              <a:rPr lang="de-DE" i="1" dirty="0" smtClean="0"/>
              <a:t>Beispiel</a:t>
            </a:r>
            <a:r>
              <a:rPr lang="de-DE" i="1" baseline="0" dirty="0" smtClean="0"/>
              <a:t> zeigt sich, wenn ihr </a:t>
            </a:r>
            <a:r>
              <a:rPr lang="de-DE" i="1" dirty="0" smtClean="0"/>
              <a:t>scrollt, akzeptiert ihr die Cookies. Das ist ein unzulässiges Cookie-Banner! Das Banner gibt euch allenfalls die Möglichkeit „ok“ zu klicken. Ihr habt keine Auswahlmöglichkeiten und es ist nicht ersichtlich, welche Cookies zum Tracking verwendet werden. Die Webseite sammelt in der Regel schon zustimmungspflichtige Daten, bevor ihr das Banner weggeklickt habt.</a:t>
            </a:r>
            <a:r>
              <a:rPr lang="de-DE" i="1" baseline="0" dirty="0" smtClean="0"/>
              <a:t> </a:t>
            </a:r>
            <a:r>
              <a:rPr lang="de-DE" i="1" dirty="0" smtClean="0"/>
              <a:t>Diese Art von Cookie-Bannern ist unzulässig, weil ihr keine Möglichkeit habt, die Seite zu benutzen, ohne dass Daten gesammelt werden, für die eine Zustimmung notwendig ist.“</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 https://www.verbraucherzentrale.de/manipulative-cookiebanner-erkennen-64718</a:t>
            </a:r>
          </a:p>
        </p:txBody>
      </p:sp>
      <p:sp>
        <p:nvSpPr>
          <p:cNvPr id="4" name="Foliennummernplatzhalter 3"/>
          <p:cNvSpPr>
            <a:spLocks noGrp="1"/>
          </p:cNvSpPr>
          <p:nvPr>
            <p:ph type="sldNum" sz="quarter" idx="10"/>
          </p:nvPr>
        </p:nvSpPr>
        <p:spPr/>
        <p:txBody>
          <a:bodyPr/>
          <a:lstStyle/>
          <a:p>
            <a:fld id="{A13CF0C2-5947-4F99-BAC1-70BEDFF82D5A}" type="slidenum">
              <a:rPr lang="de-DE" smtClean="0"/>
              <a:t>27</a:t>
            </a:fld>
            <a:endParaRPr lang="de-DE"/>
          </a:p>
        </p:txBody>
      </p:sp>
    </p:spTree>
    <p:extLst>
      <p:ext uri="{BB962C8B-B14F-4D97-AF65-F5344CB8AC3E}">
        <p14:creationId xmlns:p14="http://schemas.microsoft.com/office/powerpoint/2010/main" val="1748132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„Schaut auf dieses Beispiel! Handelt es sich</a:t>
            </a:r>
            <a:r>
              <a:rPr lang="de-DE" i="1" baseline="0" dirty="0" smtClean="0"/>
              <a:t> hier um ein Cookie-Banner, dass euch die Chance gibt, Cookies abzulehnen?“</a:t>
            </a:r>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28</a:t>
            </a:fld>
            <a:endParaRPr lang="de-DE"/>
          </a:p>
        </p:txBody>
      </p:sp>
    </p:spTree>
    <p:extLst>
      <p:ext uri="{BB962C8B-B14F-4D97-AF65-F5344CB8AC3E}">
        <p14:creationId xmlns:p14="http://schemas.microsoft.com/office/powerpoint/2010/main" val="29567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„Bei diesem Beispiel sind</a:t>
            </a:r>
            <a:r>
              <a:rPr lang="de-DE" i="1" baseline="0" dirty="0" smtClean="0"/>
              <a:t> die </a:t>
            </a:r>
            <a:r>
              <a:rPr lang="de-DE" i="1" dirty="0" smtClean="0"/>
              <a:t>Haken bereits gesetzt. Ihr habt die</a:t>
            </a:r>
            <a:r>
              <a:rPr lang="de-DE" i="1" baseline="0" dirty="0" smtClean="0"/>
              <a:t> </a:t>
            </a:r>
            <a:r>
              <a:rPr lang="de-DE" i="1" dirty="0" smtClean="0"/>
              <a:t>Auswahlmöglichkeiten, aber Cookies, die personenbezogene Daten speichern, sind vorausgewählt. Diese Art von Cookie-Bannern ist unzulässig, weil ihr durch die Vorauswahl nicht aktiv zustimmen, sondern aktiv </a:t>
            </a:r>
            <a:r>
              <a:rPr lang="de-DE" i="1" smtClean="0"/>
              <a:t>ablehnen müsst“</a:t>
            </a:r>
            <a:endParaRPr lang="de-DE" i="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 https://www.verbraucherzentrale.de/manipulative-cookiebanner-erkennen-64718</a:t>
            </a:r>
          </a:p>
          <a:p>
            <a:endParaRPr lang="de-DE" dirty="0" smtClean="0"/>
          </a:p>
          <a:p>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29</a:t>
            </a:fld>
            <a:endParaRPr lang="de-DE"/>
          </a:p>
        </p:txBody>
      </p:sp>
    </p:spTree>
    <p:extLst>
      <p:ext uri="{BB962C8B-B14F-4D97-AF65-F5344CB8AC3E}">
        <p14:creationId xmlns:p14="http://schemas.microsoft.com/office/powerpoint/2010/main" val="400114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„Zunächst starten wir mit eine Frage-</a:t>
            </a:r>
            <a:r>
              <a:rPr lang="de-DE" i="1" baseline="0" dirty="0" smtClean="0"/>
              <a:t> und Bewegungsrunde. Wir möchten nämlich gern von euch wissen, wie häufig ihr folgende Apps nutzt. Dazu haben wir eine Linie auf dem Boden (mit Kreppband) geklebt und jeweils die Häufigkeiten von ‚gar nicht‘ bis ‚mehrmals täglich‘ markiert. Wenn wir euch nach und nach fragen, welche App ihr wie häufig nutzt, stellt ihr euch entsprechend an die Stelle der Linie, die auf euch zutrifft.</a:t>
            </a:r>
          </a:p>
          <a:p>
            <a:r>
              <a:rPr lang="de-DE" i="1" baseline="0" dirty="0" smtClean="0"/>
              <a:t>Legen wir los: Wie häufig nutzt ihr Instagram?“</a:t>
            </a:r>
            <a:endParaRPr lang="de-DE" i="1" dirty="0" smtClean="0"/>
          </a:p>
          <a:p>
            <a:endParaRPr lang="de-DE" dirty="0" smtClean="0"/>
          </a:p>
          <a:p>
            <a:r>
              <a:rPr lang="de-DE" dirty="0" smtClean="0"/>
              <a:t>Hintergrund:</a:t>
            </a:r>
          </a:p>
          <a:p>
            <a:r>
              <a:rPr lang="de-DE" dirty="0" smtClean="0"/>
              <a:t>Mit dieser</a:t>
            </a:r>
            <a:r>
              <a:rPr lang="de-DE" baseline="0" dirty="0" smtClean="0"/>
              <a:t> Übung bekommen die Trainer:innen ein Gefühl für die Gruppe und können dafür sensibilisieren, wie viel Zeit die Teilnehmen online und in den Apps unterwegs sind.</a:t>
            </a:r>
          </a:p>
          <a:p>
            <a:r>
              <a:rPr lang="de-DE" baseline="0" dirty="0" smtClean="0"/>
              <a:t>Viele Apps werden zur Kommunikation mit </a:t>
            </a:r>
            <a:r>
              <a:rPr lang="de-DE" baseline="0" dirty="0" err="1" smtClean="0"/>
              <a:t>Freund:innen</a:t>
            </a:r>
            <a:r>
              <a:rPr lang="de-DE" baseline="0" dirty="0" smtClean="0"/>
              <a:t> und Familie genutzt, zur Unterhaltung, zum Zeitvertreib, für Nachrichten oder zum Lernen. Manchmal auch, um sich über Hobbys zu informieren. Shoppen und Informationen über Produkte sind aber kaum die wichtigsten Beweggründe für die Nutzung der Apps.</a:t>
            </a:r>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a:t>
            </a:fld>
            <a:endParaRPr lang="de-DE"/>
          </a:p>
        </p:txBody>
      </p:sp>
    </p:spTree>
    <p:extLst>
      <p:ext uri="{BB962C8B-B14F-4D97-AF65-F5344CB8AC3E}">
        <p14:creationId xmlns:p14="http://schemas.microsoft.com/office/powerpoint/2010/main" val="236243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„Schaut auf dieses Beispiel! Handelt es sich</a:t>
            </a:r>
            <a:r>
              <a:rPr lang="de-DE" i="1" baseline="0" dirty="0" smtClean="0"/>
              <a:t> hier um ein Cookie-Banner, dass euch die Chance gibt, Cookies abzulehnen?“</a:t>
            </a:r>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30</a:t>
            </a:fld>
            <a:endParaRPr lang="de-DE"/>
          </a:p>
        </p:txBody>
      </p:sp>
    </p:spTree>
    <p:extLst>
      <p:ext uri="{BB962C8B-B14F-4D97-AF65-F5344CB8AC3E}">
        <p14:creationId xmlns:p14="http://schemas.microsoft.com/office/powerpoint/2010/main" val="15404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(Vorlage):</a:t>
            </a:r>
          </a:p>
          <a:p>
            <a:r>
              <a:rPr lang="de-DE" i="1" dirty="0" smtClean="0"/>
              <a:t>„Bei diesem Beispiel sind die Wortwahl und Gestaltung so angelegt, dass sie euch dazu bringen sollen, zuzustimmen. Das Cookie-Banner wirkt rechtskonform. Ihr habt die Auswahlmöglichkeiten und kein Haken ist gesetzt. Allerdings ist das Banner so gestaltet, dass ihr dazu verleitet werden sollt, auf „akzeptieren“ zu klicken. Weil der Button stark hervorgehoben ist. Der „Ablehnen“-Button ist nur durch Klick auf Einstellungen sichtbar. In der Beschreibung versuchen die </a:t>
            </a:r>
            <a:r>
              <a:rPr lang="de-DE" i="1" dirty="0" err="1" smtClean="0"/>
              <a:t>Webseitenbetreiber:innen</a:t>
            </a:r>
            <a:r>
              <a:rPr lang="de-DE" i="1" dirty="0" smtClean="0"/>
              <a:t>, euch zum Akzeptieren zu bewegen.“</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 https://www.verbraucherzentrale.de/manipulative-cookiebanner-erkennen-64718</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31</a:t>
            </a:fld>
            <a:endParaRPr lang="de-DE"/>
          </a:p>
        </p:txBody>
      </p:sp>
    </p:spTree>
    <p:extLst>
      <p:ext uri="{BB962C8B-B14F-4D97-AF65-F5344CB8AC3E}">
        <p14:creationId xmlns:p14="http://schemas.microsoft.com/office/powerpoint/2010/main" val="1542637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(Vorlage):</a:t>
            </a:r>
          </a:p>
          <a:p>
            <a:r>
              <a:rPr lang="de-DE" i="1" dirty="0" smtClean="0"/>
              <a:t>„Wann also sind Cookie-Banner rechtskonform?</a:t>
            </a:r>
            <a:r>
              <a:rPr lang="de-DE" i="1" baseline="0" dirty="0" smtClean="0"/>
              <a:t> Dazu müssen folgende Punkte zutreffen: </a:t>
            </a:r>
            <a:endParaRPr lang="de-DE" i="1" dirty="0" smtClean="0"/>
          </a:p>
          <a:p>
            <a:r>
              <a:rPr lang="de-DE" i="1" dirty="0" smtClean="0"/>
              <a:t>Alle Cookies sind aufgelistet</a:t>
            </a:r>
          </a:p>
          <a:p>
            <a:pPr lvl="1"/>
            <a:r>
              <a:rPr lang="de-DE" i="1" dirty="0" smtClean="0"/>
              <a:t>Ein rechtskonformes Cookie-Banner gibt euch die Möglichkeit nachzulesen, welche Cookies verwendet werden und zu welchem Zweck diese Daten sammeln.</a:t>
            </a:r>
          </a:p>
          <a:p>
            <a:r>
              <a:rPr lang="de-DE" i="1" dirty="0" smtClean="0"/>
              <a:t>Einfach alle Cookies ablehnen</a:t>
            </a:r>
          </a:p>
          <a:p>
            <a:pPr lvl="1"/>
            <a:r>
              <a:rPr lang="de-DE" i="1" dirty="0" smtClean="0"/>
              <a:t>Uhr</a:t>
            </a:r>
            <a:r>
              <a:rPr lang="de-DE" i="1" baseline="0" dirty="0" smtClean="0"/>
              <a:t> habt</a:t>
            </a:r>
            <a:r>
              <a:rPr lang="de-DE" i="1" dirty="0" smtClean="0"/>
              <a:t> auf der ersten Seite - spätestens aber nach dem ersten Klick - die Möglichkeit, alle Cookies abzulehnen. Hierfür können auch Formulierungen wie "nur erforderliche" oder "nur notwendige" verwendet werden.</a:t>
            </a:r>
          </a:p>
          <a:p>
            <a:r>
              <a:rPr lang="de-DE" i="1" dirty="0" smtClean="0"/>
              <a:t>Aktive Zustimmung</a:t>
            </a:r>
          </a:p>
          <a:p>
            <a:pPr lvl="1"/>
            <a:r>
              <a:rPr lang="de-DE" i="1" dirty="0" smtClean="0"/>
              <a:t>Ihr könnt aktiv zustimmen, welche Cookies ihr erlauben möchtet und auch einzelne Cookies abwählen. Keine Cookies – außer technisch notwendige – sind vorausgewählt.</a:t>
            </a:r>
          </a:p>
          <a:p>
            <a:r>
              <a:rPr lang="de-DE" i="1" dirty="0" smtClean="0"/>
              <a:t>Spätere Deaktivierung</a:t>
            </a:r>
          </a:p>
          <a:p>
            <a:pPr lvl="1"/>
            <a:r>
              <a:rPr lang="de-DE" i="1" dirty="0" smtClean="0"/>
              <a:t>Ein Hinweis darauf, dass Cookies auch später deaktiviert werden können, ist vorhanden. Am besten ist dazu auch ein Link hinterlegt.</a:t>
            </a:r>
          </a:p>
          <a:p>
            <a:r>
              <a:rPr lang="de-DE" i="1" dirty="0" smtClean="0"/>
              <a:t>Datenschutzerklärung</a:t>
            </a:r>
          </a:p>
          <a:p>
            <a:pPr lvl="1"/>
            <a:r>
              <a:rPr lang="de-DE" i="1" dirty="0" smtClean="0"/>
              <a:t>Das Cookie-Banner verweist auf eine Datenschutzerklärung, in der ihr nachlesen könnt, was mit euren Daten geschieht.“</a:t>
            </a:r>
            <a:endParaRPr lang="de-DE" dirty="0" smtClean="0"/>
          </a:p>
          <a:p>
            <a:endParaRPr lang="de-DE" dirty="0" smtClean="0"/>
          </a:p>
          <a:p>
            <a:endParaRPr lang="de-DE" dirty="0" smtClean="0"/>
          </a:p>
          <a:p>
            <a:r>
              <a:rPr lang="de-DE" dirty="0" smtClean="0"/>
              <a:t>Quelle: https://www.verbraucherzentrale.de/manipulative-cookiebanner-erkennen-64718</a:t>
            </a:r>
          </a:p>
        </p:txBody>
      </p:sp>
      <p:sp>
        <p:nvSpPr>
          <p:cNvPr id="4" name="Foliennummernplatzhalter 3"/>
          <p:cNvSpPr>
            <a:spLocks noGrp="1"/>
          </p:cNvSpPr>
          <p:nvPr>
            <p:ph type="sldNum" sz="quarter" idx="10"/>
          </p:nvPr>
        </p:nvSpPr>
        <p:spPr/>
        <p:txBody>
          <a:bodyPr/>
          <a:lstStyle/>
          <a:p>
            <a:pPr defTabSz="1070305" rtl="0">
              <a:defRPr/>
            </a:pPr>
            <a:fld id="{A13CF0C2-5947-4F99-BAC1-70BEDFF82D5A}" type="slidenum">
              <a:rPr lang="de-DE" kern="1200">
                <a:solidFill>
                  <a:prstClr val="black"/>
                </a:solidFill>
                <a:latin typeface="Calibri"/>
              </a:rPr>
              <a:pPr defTabSz="1070305" rtl="0">
                <a:defRPr/>
              </a:pPr>
              <a:t>32</a:t>
            </a:fld>
            <a:endParaRPr lang="de-DE" kern="1200">
              <a:solidFill>
                <a:prstClr val="black"/>
              </a:solidFill>
              <a:latin typeface="Calibri"/>
            </a:endParaRPr>
          </a:p>
        </p:txBody>
      </p:sp>
    </p:spTree>
    <p:extLst>
      <p:ext uri="{BB962C8B-B14F-4D97-AF65-F5344CB8AC3E}">
        <p14:creationId xmlns:p14="http://schemas.microsoft.com/office/powerpoint/2010/main" val="1721143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baseline="0" dirty="0" smtClean="0"/>
              <a:t>„Hier noch ein Tipp für euch: der Nervenschoner der Verbraucherzentrale Bayern. Mit diesem Browser-</a:t>
            </a:r>
            <a:r>
              <a:rPr lang="de-DE" i="1" baseline="0" dirty="0" err="1" smtClean="0"/>
              <a:t>Plugin</a:t>
            </a:r>
            <a:r>
              <a:rPr lang="de-DE" i="1" baseline="0" dirty="0" smtClean="0"/>
              <a:t> werden Einwilligungs-Banner ausgeblendet und automatisch datensparsamste Einstellung ausgewählt.“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dirty="0" smtClean="0"/>
              <a:t>Hier zusätzlicher Text (muss nicht gesprochen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dirty="0" smtClean="0"/>
          </a:p>
          <a:p>
            <a:r>
              <a:rPr lang="de-DE" b="1" dirty="0" smtClean="0"/>
              <a:t>Browser-</a:t>
            </a:r>
            <a:r>
              <a:rPr lang="de-DE" b="1" dirty="0" err="1" smtClean="0"/>
              <a:t>Plugin</a:t>
            </a:r>
            <a:r>
              <a:rPr lang="de-DE" b="1" dirty="0" smtClean="0"/>
              <a:t> "Nervenschoner" - Endlich ungestört Surfen </a:t>
            </a:r>
          </a:p>
          <a:p>
            <a:r>
              <a:rPr lang="de-DE" dirty="0" smtClean="0"/>
              <a:t>Auf vielen Webseiten bekommen Verbraucher lästige Cookie-Einwilligungs-Banner angezeigt. Um diese nervigen Unterbrechungen einzudämmen, bietet die Verbraucherzentrale Bayern das Browser-</a:t>
            </a:r>
            <a:r>
              <a:rPr lang="de-DE" dirty="0" err="1" smtClean="0"/>
              <a:t>Plugin</a:t>
            </a:r>
            <a:r>
              <a:rPr lang="de-DE" dirty="0" smtClean="0"/>
              <a:t> "Nervenschoner" an. Dieses unterdrückt die meisten der Banner und sorgt so für ungestörteres Surfen.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smtClean="0"/>
          </a:p>
          <a:p>
            <a:r>
              <a:rPr lang="de-DE" b="1" dirty="0" smtClean="0"/>
              <a:t>Das </a:t>
            </a:r>
            <a:r>
              <a:rPr lang="de-DE" b="1" dirty="0" err="1" smtClean="0"/>
              <a:t>Plugin</a:t>
            </a:r>
            <a:r>
              <a:rPr lang="de-DE" b="1" dirty="0" smtClean="0"/>
              <a:t> "Nervenschoner"</a:t>
            </a:r>
          </a:p>
          <a:p>
            <a:r>
              <a:rPr lang="de-DE" dirty="0" smtClean="0"/>
              <a:t>Auf vielen Webseiten werden beim ersten Besuch Einwilligungs-Banner angezeigt. Webseitenbetreiber bitten darum, die Daten der Besucherinnen und Besucher für verschiedenste Zwecke - wie etwa Marktforschung oder Werbung - nutzen zu dürfen. Sie müssen die Zustimmung immer dann einholen, wenn sie technisch nicht notwendige </a:t>
            </a:r>
            <a:r>
              <a:rPr lang="de-DE" b="1" dirty="0" smtClean="0">
                <a:hlinkClick r:id="rId3" tooltip="Cookies kontrollieren und verwalten"/>
              </a:rPr>
              <a:t>Cookies</a:t>
            </a:r>
            <a:r>
              <a:rPr lang="de-DE" dirty="0" smtClean="0"/>
              <a:t> setzen wollen.</a:t>
            </a:r>
          </a:p>
          <a:p>
            <a:r>
              <a:rPr lang="de-DE" dirty="0" smtClean="0"/>
              <a:t>Möchte man die Internetseite ansehen, ohne seine persönlichen Daten freizugeben, muss man seine Zustimmung verweigern. Dafür muss erst der richtige Button gefunden werden, denn oft sind die gewünschten Optionen gut versteckt. Über den Tag verteilt, kommen so sehr viele Klicks zusammen – und das zehrt ganz schön an den Nerven. Um schnell weitersurfen zu können, drücken viele Verbraucher vorschnell auf den Zustimmungs-Button und geben damit ihre persönlichen Daten frei.</a:t>
            </a:r>
          </a:p>
          <a:p>
            <a:r>
              <a:rPr lang="de-DE" dirty="0" smtClean="0"/>
              <a:t>Um die Nerven zu schonen und Verbraucher dabei zu unterstützen, weniger Datenspuren im Netz zu hinterlassen, bietet die Verbraucherzentrale Bayern nun das Browser-</a:t>
            </a:r>
            <a:r>
              <a:rPr lang="de-DE" dirty="0" err="1" smtClean="0"/>
              <a:t>Plugin</a:t>
            </a:r>
            <a:r>
              <a:rPr lang="de-DE" dirty="0" smtClean="0"/>
              <a:t> "Nervenschoner" an. Das </a:t>
            </a:r>
            <a:r>
              <a:rPr lang="de-DE" dirty="0" err="1" smtClean="0"/>
              <a:t>Plugin</a:t>
            </a:r>
            <a:r>
              <a:rPr lang="de-DE" dirty="0" smtClean="0"/>
              <a:t> macht genau das, was der Name verspricht: es blockt viele der lästigen Einwilligungs-Banner einfach ab und schont damit die Nerven der Nutzer.</a:t>
            </a:r>
          </a:p>
          <a:p>
            <a:r>
              <a:rPr lang="de-DE" dirty="0" smtClean="0"/>
              <a:t>Das </a:t>
            </a:r>
            <a:r>
              <a:rPr lang="de-DE" dirty="0" err="1" smtClean="0"/>
              <a:t>Plugin</a:t>
            </a:r>
            <a:r>
              <a:rPr lang="de-DE" dirty="0" smtClean="0"/>
              <a:t> wurde in Kooperation mit der </a:t>
            </a:r>
            <a:r>
              <a:rPr lang="de-DE" b="1" dirty="0" smtClean="0">
                <a:hlinkClick r:id="rId4"/>
              </a:rPr>
              <a:t>ZD.B-Themenplattform Verbraucherbelange </a:t>
            </a:r>
            <a:r>
              <a:rPr lang="de-DE" dirty="0" smtClean="0"/>
              <a:t>bei Bayern Innovativ erstellt. Das Projekt wurde gefördert durch das </a:t>
            </a:r>
            <a:r>
              <a:rPr lang="de-DE" b="1" dirty="0" smtClean="0">
                <a:hlinkClick r:id="rId5"/>
              </a:rPr>
              <a:t>Bayerische Staatsministerium für Umwelt und Verbraucherschutz (</a:t>
            </a:r>
            <a:r>
              <a:rPr lang="de-DE" b="1" dirty="0" err="1" smtClean="0">
                <a:hlinkClick r:id="rId5"/>
              </a:rPr>
              <a:t>StMUV</a:t>
            </a:r>
            <a:r>
              <a:rPr lang="de-DE" b="1" dirty="0" smtClean="0">
                <a:hlinkClick r:id="rId5"/>
              </a:rPr>
              <a:t>)</a:t>
            </a:r>
            <a:r>
              <a:rPr lang="de-DE" dirty="0" smtClean="0"/>
              <a:t>.</a:t>
            </a:r>
          </a:p>
          <a:p>
            <a:r>
              <a:rPr lang="de-DE" b="1" dirty="0" smtClean="0"/>
              <a:t>Bedienung des </a:t>
            </a:r>
            <a:r>
              <a:rPr lang="de-DE" b="1" dirty="0" err="1" smtClean="0"/>
              <a:t>Plugins</a:t>
            </a:r>
            <a:endParaRPr lang="de-DE" b="1" dirty="0" smtClean="0"/>
          </a:p>
          <a:p>
            <a:r>
              <a:rPr lang="de-DE" dirty="0" smtClean="0"/>
              <a:t>Nach der </a:t>
            </a:r>
            <a:r>
              <a:rPr lang="de-DE" b="1" dirty="0" smtClean="0">
                <a:hlinkClick r:id="rId6"/>
              </a:rPr>
              <a:t>Installation</a:t>
            </a:r>
            <a:r>
              <a:rPr lang="de-DE" dirty="0" smtClean="0">
                <a:hlinkClick r:id="rId6"/>
              </a:rPr>
              <a:t> </a:t>
            </a:r>
            <a:r>
              <a:rPr lang="de-DE" dirty="0" smtClean="0"/>
              <a:t>muss man sich eigentlich um nichts mehr kümmern - das </a:t>
            </a:r>
            <a:r>
              <a:rPr lang="de-DE" dirty="0" err="1" smtClean="0"/>
              <a:t>Plugin</a:t>
            </a:r>
            <a:r>
              <a:rPr lang="de-DE" dirty="0" smtClean="0"/>
              <a:t> blockiert so viele Einwilligungs-Banner wie möglich.</a:t>
            </a:r>
          </a:p>
          <a:p>
            <a:r>
              <a:rPr lang="de-DE" dirty="0" smtClean="0"/>
              <a:t>An dem grünen Schutzschild im Browserfenster (rechts oben) kann man sehen, dass man geschützt ist. Ein Klick auf das Schutzschild öffnet ein kleines Einstellungs-Fenster: Es hat einen grünen Hintergrund und zeigt an, dass "Einwilligungs-Banner blockiert werden". Es ist sozusagen alles "im grünen Bereich"!</a:t>
            </a:r>
          </a:p>
          <a:p>
            <a:r>
              <a:rPr lang="de-DE" dirty="0" smtClean="0"/>
              <a:t>Manchmal kommt es vor, dass sich eine Internetseite wegen des </a:t>
            </a:r>
            <a:r>
              <a:rPr lang="de-DE" dirty="0" err="1" smtClean="0"/>
              <a:t>Plugins</a:t>
            </a:r>
            <a:r>
              <a:rPr lang="de-DE" dirty="0" smtClean="0"/>
              <a:t> ungewöhnlich verhält - etwa ein grauer Schleier </a:t>
            </a:r>
            <a:r>
              <a:rPr lang="de-DE" dirty="0" err="1" smtClean="0"/>
              <a:t>darüberliegt</a:t>
            </a:r>
            <a:r>
              <a:rPr lang="de-DE" dirty="0" smtClean="0"/>
              <a:t> oder sich nicht anklicken lässt. Dann kann man über den großen roten Button im Browserfenster mit der Bezeichnung "Auf dieser Webseite nichts blockieren" das </a:t>
            </a:r>
            <a:r>
              <a:rPr lang="de-DE" dirty="0" err="1" smtClean="0"/>
              <a:t>Plugin</a:t>
            </a:r>
            <a:r>
              <a:rPr lang="de-DE" dirty="0" smtClean="0"/>
              <a:t> für diese Webseite ausschalten. Das </a:t>
            </a:r>
            <a:r>
              <a:rPr lang="de-DE" dirty="0" err="1" smtClean="0"/>
              <a:t>Plugin</a:t>
            </a:r>
            <a:r>
              <a:rPr lang="de-DE" dirty="0" smtClean="0"/>
              <a:t> merkt sich, für welche Webseiten es ausgeschaltet bleiben soll. Dort ist das Schutzschild-Symbol dann rot.</a:t>
            </a:r>
          </a:p>
          <a:p>
            <a:r>
              <a:rPr lang="de-DE" dirty="0" smtClean="0"/>
              <a:t>Im Einstellungs-Fenster befindet sich zudem ein kleiner Schiebeknopf. Neben ihm steht "Web-</a:t>
            </a:r>
            <a:r>
              <a:rPr lang="de-DE" dirty="0" err="1" smtClean="0"/>
              <a:t>Tracker</a:t>
            </a:r>
            <a:r>
              <a:rPr lang="de-DE" dirty="0" smtClean="0"/>
              <a:t> werden zusätzlich blockiert". Über den Regler kann man </a:t>
            </a:r>
            <a:r>
              <a:rPr lang="de-DE" dirty="0" err="1" smtClean="0"/>
              <a:t>Webtracker</a:t>
            </a:r>
            <a:r>
              <a:rPr lang="de-DE" dirty="0" smtClean="0"/>
              <a:t> ausschalten oder auch zulassen. Letzteres ermöglicht jedoch, dass </a:t>
            </a:r>
            <a:r>
              <a:rPr lang="de-DE" dirty="0" err="1" smtClean="0"/>
              <a:t>Tracker</a:t>
            </a:r>
            <a:r>
              <a:rPr lang="de-DE" dirty="0" smtClean="0"/>
              <a:t> das Surfverhalten ausspionieren.</a:t>
            </a:r>
          </a:p>
          <a:p>
            <a:r>
              <a:rPr lang="de-DE" b="1" dirty="0" smtClean="0"/>
              <a:t>Die Technik hinter dem </a:t>
            </a:r>
            <a:r>
              <a:rPr lang="de-DE" b="1" dirty="0" err="1" smtClean="0"/>
              <a:t>Plugin</a:t>
            </a:r>
            <a:endParaRPr lang="de-DE" b="1" dirty="0" smtClean="0"/>
          </a:p>
          <a:p>
            <a:r>
              <a:rPr lang="de-DE" dirty="0" smtClean="0"/>
              <a:t>Das </a:t>
            </a:r>
            <a:r>
              <a:rPr lang="de-DE" dirty="0" err="1" smtClean="0"/>
              <a:t>Plugin</a:t>
            </a:r>
            <a:r>
              <a:rPr lang="de-DE" dirty="0" smtClean="0"/>
              <a:t> funktioniert im Hintergrund als Firewall und unterbindet Verbindungen, die Einwilligungs-Banner laden wollen. Ergebnis: Die Banner werden nicht geladen und daher auch nicht angezeigt.</a:t>
            </a:r>
          </a:p>
          <a:p>
            <a:r>
              <a:rPr lang="de-DE" dirty="0" smtClean="0"/>
              <a:t>Was ein Einwilligungs-Banner ist und was blockiert werden muss, das weiß das </a:t>
            </a:r>
            <a:r>
              <a:rPr lang="de-DE" dirty="0" err="1" smtClean="0"/>
              <a:t>Plugin</a:t>
            </a:r>
            <a:r>
              <a:rPr lang="de-DE" dirty="0" smtClean="0"/>
              <a:t> aus den Signaturen in "schwarzen" Banner-Listen, die von einer internationalen Gemeinschaft gepflegt werden. Das Nervenschoner-</a:t>
            </a:r>
            <a:r>
              <a:rPr lang="de-DE" dirty="0" err="1" smtClean="0"/>
              <a:t>Plugin</a:t>
            </a:r>
            <a:r>
              <a:rPr lang="de-DE" dirty="0" smtClean="0"/>
              <a:t> verwendet eine "</a:t>
            </a:r>
            <a:r>
              <a:rPr lang="de-DE" dirty="0" err="1" smtClean="0"/>
              <a:t>Blockierliste</a:t>
            </a:r>
            <a:r>
              <a:rPr lang="de-DE" dirty="0" smtClean="0"/>
              <a:t>" aus dem "</a:t>
            </a:r>
            <a:r>
              <a:rPr lang="de-DE" b="1" dirty="0" err="1" smtClean="0">
                <a:hlinkClick r:id="rId7"/>
              </a:rPr>
              <a:t>EasyList</a:t>
            </a:r>
            <a:r>
              <a:rPr lang="de-DE" b="1" dirty="0" smtClean="0">
                <a:hlinkClick r:id="rId7"/>
              </a:rPr>
              <a:t> Forum</a:t>
            </a:r>
            <a:r>
              <a:rPr lang="de-DE" dirty="0" smtClean="0"/>
              <a:t>".</a:t>
            </a:r>
            <a:br>
              <a:rPr lang="de-DE" dirty="0" smtClean="0"/>
            </a:br>
            <a:r>
              <a:rPr lang="de-DE" dirty="0" smtClean="0"/>
              <a:t/>
            </a:r>
            <a:br>
              <a:rPr lang="de-DE" dirty="0" smtClean="0"/>
            </a:br>
            <a:r>
              <a:rPr lang="de-DE" dirty="0" smtClean="0"/>
              <a:t>Nebenbei blockiert der Nervenschoner standardmäßig auch </a:t>
            </a:r>
            <a:r>
              <a:rPr lang="de-DE" dirty="0" err="1" smtClean="0"/>
              <a:t>Tracker</a:t>
            </a:r>
            <a:r>
              <a:rPr lang="de-DE" dirty="0" smtClean="0"/>
              <a:t>, die Webseitenbesucher bei ihrem Weg durch das Internet über die Schulter schauen wollen. Dazu werden die </a:t>
            </a:r>
            <a:r>
              <a:rPr lang="de-DE" dirty="0" err="1" smtClean="0"/>
              <a:t>Blockierlisten</a:t>
            </a:r>
            <a:r>
              <a:rPr lang="de-DE" dirty="0" smtClean="0"/>
              <a:t> "</a:t>
            </a:r>
            <a:r>
              <a:rPr lang="de-DE" b="1" dirty="0" err="1" smtClean="0">
                <a:hlinkClick r:id="rId8"/>
              </a:rPr>
              <a:t>EasyPrivacy</a:t>
            </a:r>
            <a:r>
              <a:rPr lang="de-DE" dirty="0" smtClean="0"/>
              <a:t>" und "</a:t>
            </a:r>
            <a:r>
              <a:rPr lang="de-DE" b="1" dirty="0" err="1" smtClean="0">
                <a:hlinkClick r:id="rId9"/>
              </a:rPr>
              <a:t>AdGuard</a:t>
            </a:r>
            <a:r>
              <a:rPr lang="de-DE" b="1" dirty="0" smtClean="0">
                <a:hlinkClick r:id="rId9"/>
              </a:rPr>
              <a:t> Tracking </a:t>
            </a:r>
            <a:r>
              <a:rPr lang="de-DE" b="1" dirty="0" err="1" smtClean="0">
                <a:hlinkClick r:id="rId9"/>
              </a:rPr>
              <a:t>Protection</a:t>
            </a:r>
            <a:r>
              <a:rPr lang="de-DE" dirty="0" smtClean="0"/>
              <a:t>" genutzt.</a:t>
            </a:r>
          </a:p>
          <a:p>
            <a:r>
              <a:rPr lang="de-DE" dirty="0" smtClean="0"/>
              <a:t>Die Technologie musste nicht komplett neu entwickelt werden. Sie baut auf dem </a:t>
            </a:r>
            <a:r>
              <a:rPr lang="de-DE" dirty="0" err="1" smtClean="0"/>
              <a:t>OpenSource</a:t>
            </a:r>
            <a:r>
              <a:rPr lang="de-DE" dirty="0" smtClean="0"/>
              <a:t>-Projekt "</a:t>
            </a:r>
            <a:r>
              <a:rPr lang="de-DE" b="1" dirty="0" err="1" smtClean="0">
                <a:hlinkClick r:id="rId10"/>
              </a:rPr>
              <a:t>uBlock</a:t>
            </a:r>
            <a:r>
              <a:rPr lang="de-DE" b="1" dirty="0" smtClean="0">
                <a:hlinkClick r:id="rId10"/>
              </a:rPr>
              <a:t> Origin</a:t>
            </a:r>
            <a:r>
              <a:rPr lang="de-DE" dirty="0" smtClean="0"/>
              <a:t>" auf. </a:t>
            </a:r>
            <a:r>
              <a:rPr lang="de-DE" dirty="0" err="1" smtClean="0"/>
              <a:t>uBlock</a:t>
            </a:r>
            <a:r>
              <a:rPr lang="de-DE" dirty="0" smtClean="0"/>
              <a:t> bietet die Firewall, also den Mechanismus um Listen zu laden und zu aktualisieren und weitere Funktionen wie das Ausblenden von Werbeanzeigen. Für den Nervenschoner wurde dann eine sehr einfach zu bedienende Benutzeroberfläche um </a:t>
            </a:r>
            <a:r>
              <a:rPr lang="de-DE" dirty="0" err="1" smtClean="0"/>
              <a:t>uBlock</a:t>
            </a:r>
            <a:r>
              <a:rPr lang="de-DE" dirty="0" smtClean="0"/>
              <a:t> Origin herum programmiert. Die Funktionen und Einstellungen sind darauf ausgerichtet, Einwilligungs-Banner zu blockieren.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smtClean="0"/>
              <a:t>Quelle:</a:t>
            </a:r>
            <a:r>
              <a:rPr lang="de-DE" i="0" baseline="0" dirty="0" smtClean="0"/>
              <a:t> https://www.verbraucherzentrale-bayern.de/nervenschoner</a:t>
            </a:r>
          </a:p>
          <a:p>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33</a:t>
            </a:fld>
            <a:endParaRPr lang="de-DE"/>
          </a:p>
        </p:txBody>
      </p:sp>
    </p:spTree>
    <p:extLst>
      <p:ext uri="{BB962C8B-B14F-4D97-AF65-F5344CB8AC3E}">
        <p14:creationId xmlns:p14="http://schemas.microsoft.com/office/powerpoint/2010/main" val="2540127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baseline="0" dirty="0" smtClean="0">
                <a:solidFill>
                  <a:srgbClr val="000000"/>
                </a:solidFill>
                <a:latin typeface="+mn-lt"/>
                <a:ea typeface="Calibri" panose="020F0502020204030204" pitchFamily="34" charset="0"/>
              </a:rPr>
              <a:t>Sprechtext (</a:t>
            </a:r>
            <a:r>
              <a:rPr lang="de-DE" b="0" i="0" cap="none" dirty="0" smtClean="0">
                <a:solidFill>
                  <a:srgbClr val="000000"/>
                </a:solidFill>
                <a:latin typeface="+mn-lt"/>
                <a:ea typeface="Calibri" panose="020F0502020204030204" pitchFamily="34" charset="0"/>
              </a:rPr>
              <a:t>Vorschlag):</a:t>
            </a:r>
            <a:endParaRPr lang="de-DE" b="0" i="0" cap="none" dirty="0" smtClean="0">
              <a:solidFill>
                <a:schemeClr val="tx1"/>
              </a:solidFill>
              <a:latin typeface="+mn-lt"/>
              <a:ea typeface="Calibri" panose="020F0502020204030204" pitchFamily="34" charset="0"/>
              <a:cs typeface="Times New Roman" panose="02020603050405020304" pitchFamily="18" charset="0"/>
            </a:endParaRPr>
          </a:p>
          <a:p>
            <a:pPr marL="36000" lvl="4" indent="0">
              <a:lnSpc>
                <a:spcPct val="150000"/>
              </a:lnSpc>
              <a:buNone/>
              <a:defRPr/>
            </a:pPr>
            <a:r>
              <a:rPr lang="de-DE" b="0" i="1" cap="none" dirty="0" smtClean="0">
                <a:solidFill>
                  <a:srgbClr val="000000"/>
                </a:solidFill>
                <a:latin typeface="+mn-lt"/>
                <a:ea typeface="Calibri" panose="020F0502020204030204" pitchFamily="34" charset="0"/>
              </a:rPr>
              <a:t>„Am Anfang hatten wir mehrere Fragen aufgezeigt. Diese hatten wir im</a:t>
            </a:r>
            <a:r>
              <a:rPr lang="de-DE" b="0" i="1" cap="none" baseline="0" dirty="0" smtClean="0">
                <a:solidFill>
                  <a:srgbClr val="000000"/>
                </a:solidFill>
                <a:latin typeface="+mn-lt"/>
                <a:ea typeface="Calibri" panose="020F0502020204030204" pitchFamily="34" charset="0"/>
              </a:rPr>
              <a:t> Laufe des Workshops mit euch bearbeiten wollen. Die Ergebnisse fassen wir für euch zusammen: </a:t>
            </a:r>
            <a:r>
              <a:rPr lang="de-DE" b="0" i="0" cap="none" baseline="0" dirty="0" smtClean="0">
                <a:solidFill>
                  <a:srgbClr val="000000"/>
                </a:solidFill>
                <a:latin typeface="+mn-lt"/>
                <a:ea typeface="Calibri" panose="020F0502020204030204" pitchFamily="34" charset="0"/>
              </a:rPr>
              <a:t>Stichpunkte vorlesen</a:t>
            </a:r>
            <a:r>
              <a:rPr lang="de-DE" b="0" i="1" cap="none" baseline="0" dirty="0" smtClean="0">
                <a:solidFill>
                  <a:srgbClr val="000000"/>
                </a:solidFill>
                <a:latin typeface="+mn-lt"/>
                <a:ea typeface="Calibri" panose="020F0502020204030204" pitchFamily="34" charset="0"/>
              </a:rPr>
              <a:t>.“</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34</a:t>
            </a:fld>
            <a:endParaRPr lang="de-DE"/>
          </a:p>
        </p:txBody>
      </p:sp>
    </p:spTree>
    <p:extLst>
      <p:ext uri="{BB962C8B-B14F-4D97-AF65-F5344CB8AC3E}">
        <p14:creationId xmlns:p14="http://schemas.microsoft.com/office/powerpoint/2010/main" val="3507044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smtClean="0"/>
              <a:t>Hier reicht</a:t>
            </a:r>
            <a:r>
              <a:rPr lang="de-DE" b="0" baseline="0" dirty="0" smtClean="0"/>
              <a:t> es aus, die Stichpunkte der Folie abzulesen.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Der gesamte Texte ist folgender:</a:t>
            </a:r>
          </a:p>
          <a:p>
            <a:endParaRPr lang="de-DE" b="0" dirty="0" smtClean="0"/>
          </a:p>
          <a:p>
            <a:r>
              <a:rPr lang="de-DE" b="1" dirty="0" smtClean="0"/>
              <a:t>​Was tun gegen Cookies? 7 Tipps</a:t>
            </a:r>
          </a:p>
          <a:p>
            <a:pPr marL="171450" indent="-171450">
              <a:buFontTx/>
              <a:buChar char="-"/>
            </a:pPr>
            <a:r>
              <a:rPr lang="de-DE" b="0" dirty="0" smtClean="0"/>
              <a:t>Mit Cookie-Bannern sorgsam umgehen</a:t>
            </a:r>
          </a:p>
          <a:p>
            <a:pPr marL="457200" lvl="1" indent="0">
              <a:buFontTx/>
              <a:buNone/>
            </a:pPr>
            <a:r>
              <a:rPr lang="de-DE" b="0" dirty="0" smtClean="0"/>
              <a:t>Der Cookie-Banner ist eine sehr effektive Möglichkeit, um Tracking-Cookies und </a:t>
            </a:r>
            <a:r>
              <a:rPr lang="de-DE" b="0" dirty="0" err="1" smtClean="0"/>
              <a:t>Profiling</a:t>
            </a:r>
            <a:r>
              <a:rPr lang="de-DE" b="0" dirty="0" smtClean="0"/>
              <a:t> zu verhindern. Vielleicht die beste, die Sie haben.</a:t>
            </a:r>
            <a:br>
              <a:rPr lang="de-DE" b="0" dirty="0" smtClean="0"/>
            </a:br>
            <a:r>
              <a:rPr lang="de-DE" b="0" dirty="0" smtClean="0"/>
              <a:t>Deshalb empfehlen wir: Erlauben Sie bei der Cookie-Abfrage unbedingt nur die essentiellen oder notwendigen Cookies. Wahrscheinlich müssen Sie sich dafür einen Moment Zeit nehmen und den Impuls unterdrücken, auf das bunte, leuchtende Kästchen zu drücken. Das ist nämlich bei den meisten Anbietern der "Alles-akzeptieren-Knopf". Der graue, kleine, blasse Button mit dem langweiligen Titel "Einstellungen" – das ist Ihr Button!</a:t>
            </a:r>
            <a:br>
              <a:rPr lang="de-DE" b="0" dirty="0" smtClean="0"/>
            </a:br>
            <a:r>
              <a:rPr lang="de-DE" b="0" dirty="0" smtClean="0"/>
              <a:t>Manchmal steht da auch "Mehr erfahren" oder "Optionen". Da sollen Sie hin! Dort müssen Sie kurz überprüfen, dass NUR das Häkchen "Essentiell" oder "Notwendig" gesetzt ist und die Einstellungen speichern. Und schon geht’s weiter.</a:t>
            </a:r>
            <a:br>
              <a:rPr lang="de-DE" b="0" dirty="0" smtClean="0"/>
            </a:br>
            <a:r>
              <a:rPr lang="de-DE" b="0" dirty="0" smtClean="0"/>
              <a:t>Mittlerweile bieten aber auch immer mehr Anbieter einen „Alle ablehnen“-Button direkt auf der ersten Ebene des Cookie-Banners. Alternativ steht auch „nur notwendige/erforderliche Cookies“ drauf. Dann können Sie mit einem Klick an dieser Stelle alle nicht notwendigen Cookies ablehnen. Session-Cookies bevorzugen</a:t>
            </a:r>
            <a:br>
              <a:rPr lang="de-DE" b="0" dirty="0" smtClean="0"/>
            </a:br>
            <a:r>
              <a:rPr lang="de-DE" b="0" dirty="0" smtClean="0"/>
              <a:t>Stellen Sie Ihren Browser so ein, dass die Cookies nach jeder Sitzung automatisch gelöscht werden. Somit wird ein dauerhaftes Tracking und die Analyse Ihrer Daten erschwert.</a:t>
            </a:r>
            <a:br>
              <a:rPr lang="de-DE" b="0" dirty="0" smtClean="0"/>
            </a:br>
            <a:r>
              <a:rPr lang="de-DE" b="0" dirty="0" smtClean="0"/>
              <a:t>Hierfür ist es jedoch wichtig, dass Sie Ihre Sitzungen immer richtig beenden. Konkret heißt das: Melden Sie sich aus Online-Shops und vom Online-Banking ab und schließen Sie den Browser nach jeder Sitzung.</a:t>
            </a:r>
            <a:br>
              <a:rPr lang="de-DE" b="0" dirty="0" smtClean="0"/>
            </a:br>
            <a:r>
              <a:rPr lang="de-DE" b="0" dirty="0" smtClean="0"/>
              <a:t>Einziger Nachteil: Sie können bei unterschiedlichen Diensten wie Sozialen Netzwerken oder Online-Shops nicht mehr über eine Sitzung hinaus eingeloggt bleiben, sondern müssen sich jedes Mal neu einloggen. Dies ist aber ohnehin ratsam, um einen Missbrauch der Online-Zugänge durch unbefugte Dritte zu vermeiden (siehe oben).</a:t>
            </a:r>
          </a:p>
          <a:p>
            <a:pPr marL="171450" lvl="0" indent="-171450">
              <a:buFontTx/>
              <a:buChar char="-"/>
            </a:pPr>
            <a:r>
              <a:rPr lang="de-DE" b="0" dirty="0" smtClean="0"/>
              <a:t>Cookies regelmäßig löschen</a:t>
            </a:r>
          </a:p>
          <a:p>
            <a:pPr marL="628650" lvl="1" indent="-171450">
              <a:buFontTx/>
              <a:buChar char="-"/>
            </a:pPr>
            <a:r>
              <a:rPr lang="de-DE" b="0" dirty="0" smtClean="0"/>
              <a:t>Wollen Sie sich beim Surfen nicht allzu sehr beobachten lassen, löschen Sie regelmäßig alle gespeicherten Cookies. Das ist meist über die Einstellungen des Browsers oder auf den Geräten unter "Datenschutz" oder "Inhaltseinstellungen" möglich. Löschen Sie Cookies bestenfalls nach jedem Surfen im Netz, mindestens jedoch einmal monatlich.</a:t>
            </a:r>
            <a:br>
              <a:rPr lang="de-DE" b="0" dirty="0" smtClean="0"/>
            </a:br>
            <a:r>
              <a:rPr lang="de-DE" b="0" dirty="0" smtClean="0"/>
              <a:t>Es ist auch möglich, alle Cookies grundsätzlich abzulehnen. Das ist in einigen Fällen aber nicht sinnvoll, da beispielsweise die Funktion eines Warenkorbs beim klassischen Online-Shopping über einen Cookie funktioniert und damit auch ausgeschaltet wäre.</a:t>
            </a:r>
          </a:p>
          <a:p>
            <a:pPr marL="171450" indent="-171450">
              <a:buFontTx/>
              <a:buChar char="-"/>
            </a:pPr>
            <a:r>
              <a:rPr lang="de-DE" b="0" dirty="0" smtClean="0"/>
              <a:t>Cookie-Einstellungen verwalten</a:t>
            </a:r>
          </a:p>
          <a:p>
            <a:pPr marL="457200" lvl="1" indent="0">
              <a:buFontTx/>
              <a:buNone/>
            </a:pPr>
            <a:r>
              <a:rPr lang="de-DE" b="0" dirty="0" smtClean="0"/>
              <a:t>Um Tracking vorzubeugen bzw. es deutlich zu reduzieren, können Sie Ihrem Browser zudem über die Datenschutzeinstellungen mitteilen, wie er mit Cookies verfahren soll. Dort können Sie die zum Cookie-Setzen berechtigten Webseiten verwalten und insbesondere Drittanbieter-Cookies einschränken. Welcher Browser in diesem Bereich was kann, </a:t>
            </a:r>
            <a:r>
              <a:rPr lang="de-DE" b="0" dirty="0" smtClean="0">
                <a:hlinkClick r:id="rId3"/>
              </a:rPr>
              <a:t>erfahren Sie bei der Stiftung Warentest</a:t>
            </a:r>
            <a:r>
              <a:rPr lang="de-DE" b="0" dirty="0" smtClean="0"/>
              <a:t>.</a:t>
            </a:r>
          </a:p>
          <a:p>
            <a:pPr marL="171450" indent="-171450">
              <a:buFontTx/>
              <a:buChar char="-"/>
            </a:pPr>
            <a:r>
              <a:rPr lang="de-DE" b="0" dirty="0" smtClean="0"/>
              <a:t>Drittanbieter-Cookies verbieten</a:t>
            </a:r>
          </a:p>
          <a:p>
            <a:pPr marL="457200" lvl="1" indent="0">
              <a:buFontTx/>
              <a:buNone/>
            </a:pPr>
            <a:r>
              <a:rPr lang="de-DE" b="0" dirty="0" smtClean="0"/>
              <a:t>Es ist sinnvoll, Cookies von Drittanbietern grundsätzlich im Browser zu deaktivieren. Das beeinträchtigt normalerweise auch keine wichtigen Funktionen der besuchten Website. Wählen Sie hierfür in den Browsereinstellungen unter dem Menüpunkt "Datenschutz" / "Cookies von Drittanbietern akzeptieren" die Option "nie akzeptieren". Safari-Nutzer können unter dem Menüpunkt "Datenschutz &amp; Sicherheit" die Option "Cross-Sitetracking verhindern" auswählen.</a:t>
            </a:r>
          </a:p>
          <a:p>
            <a:pPr marL="171450" indent="-171450">
              <a:buFontTx/>
              <a:buChar char="-"/>
            </a:pPr>
            <a:r>
              <a:rPr lang="de-DE" b="0" dirty="0" smtClean="0"/>
              <a:t>Anti-Tracking-Programme installieren</a:t>
            </a:r>
          </a:p>
          <a:p>
            <a:pPr marL="457200" lvl="1" indent="0">
              <a:buFontTx/>
              <a:buNone/>
            </a:pPr>
            <a:r>
              <a:rPr lang="de-DE" b="0" dirty="0" smtClean="0"/>
              <a:t>Mit der Installation eines kostenlosen Anti-Tracking-Programms können Sie einen Eindruck über die Vielzahl der Unternehmen bekommen, die beim Besuch jeder einzelnen Webseite Cookies und </a:t>
            </a:r>
            <a:r>
              <a:rPr lang="de-DE" b="0" dirty="0" err="1" smtClean="0"/>
              <a:t>Tracker</a:t>
            </a:r>
            <a:r>
              <a:rPr lang="de-DE" b="0" dirty="0" smtClean="0"/>
              <a:t> platzieren und deren Einsatz einschränken. Beachten Sie jedoch, dass es – je nach Umfang eines solchen Add-</a:t>
            </a:r>
            <a:r>
              <a:rPr lang="de-DE" b="0" dirty="0" err="1" smtClean="0"/>
              <a:t>Ons</a:t>
            </a:r>
            <a:r>
              <a:rPr lang="de-DE" b="0" dirty="0" smtClean="0"/>
              <a:t> – zu Einschränkungen bei der Darstellung und Funktionsweise von Webseiten kommen kann.</a:t>
            </a:r>
          </a:p>
          <a:p>
            <a:pPr marL="171450" indent="-171450">
              <a:buFontTx/>
              <a:buChar char="-"/>
            </a:pPr>
            <a:r>
              <a:rPr lang="de-DE" b="0" dirty="0" smtClean="0"/>
              <a:t>Anonymen Modus nutzen</a:t>
            </a:r>
          </a:p>
          <a:p>
            <a:pPr marL="457200" lvl="1" indent="0">
              <a:buFontTx/>
              <a:buNone/>
            </a:pPr>
            <a:r>
              <a:rPr lang="de-DE" b="0" dirty="0" smtClean="0"/>
              <a:t>Einige Browser bieten die Option, im anonymen Modus – auch "Inkognito-Modus" genannt – zu surfen. Hierbei werden insgesamt weniger Daten im Browser gespeichert. Besonders nützlich ist diese Funktion, wenn Sie sich ein Gerät mit anderen Personen teilen, die auch denselben Browser nutzen. Sobald Sie den privaten Modus anschalten, sehen die anderen </a:t>
            </a:r>
            <a:r>
              <a:rPr lang="de-DE" b="0" dirty="0" err="1" smtClean="0"/>
              <a:t>Nutzer:innen</a:t>
            </a:r>
            <a:r>
              <a:rPr lang="de-DE" b="0" dirty="0" smtClean="0"/>
              <a:t> des Browsers nämlich nicht mehr, </a:t>
            </a:r>
            <a:r>
              <a:rPr lang="de-DE" b="0" dirty="0" smtClean="0">
                <a:hlinkClick r:id="rId4" tooltip="Inkognito im Internet? Davor schützt Sie privates Surfen wirklich"/>
              </a:rPr>
              <a:t>welche Webseiten Sie besucht haben</a:t>
            </a:r>
            <a:r>
              <a:rPr lang="de-DE" b="0" dirty="0" smtClean="0"/>
              <a:t>.</a:t>
            </a:r>
            <a:br>
              <a:rPr lang="de-DE" b="0" dirty="0" smtClean="0"/>
            </a:br>
            <a:r>
              <a:rPr lang="de-DE" b="0" dirty="0" smtClean="0"/>
              <a:t>Darüber hinaus können Sie bei einigen Browsern die Option "Do Not Track" auswählen, um der Nachverfolgung Ihres Surfverhaltens durch Websites zu widersprechen. Unternehmen halten dies zwar für eine unverbindliche Empfehlung an die Unternehmen, die Nutzer nicht zu "</a:t>
            </a:r>
            <a:r>
              <a:rPr lang="de-DE" b="0" dirty="0" err="1" smtClean="0"/>
              <a:t>tracken</a:t>
            </a:r>
            <a:r>
              <a:rPr lang="de-DE" b="0" dirty="0" smtClean="0"/>
              <a:t>" und keine Daten zu erheben. Allerdings hat ein Gericht auf eine Klage des vzbv gegen LinkedIn entschieden, dass Webseitenbetreiber dieses Signal respektieren müssen (LG Berlin, Urteil vom 24. August 2023, </a:t>
            </a:r>
            <a:r>
              <a:rPr lang="de-DE" b="0" dirty="0" smtClean="0">
                <a:hlinkClick r:id="rId5"/>
              </a:rPr>
              <a:t>Az. 16 O 420/19</a:t>
            </a:r>
            <a:r>
              <a:rPr lang="de-DE" b="0" dirty="0" smtClean="0"/>
              <a:t>).</a:t>
            </a:r>
          </a:p>
          <a:p>
            <a:pPr marL="171450" lvl="0" indent="-171450">
              <a:buFontTx/>
              <a:buChar char="-"/>
            </a:pPr>
            <a:r>
              <a:rPr lang="de-DE" b="0" dirty="0" smtClean="0"/>
              <a:t>Sicher Surfen</a:t>
            </a:r>
          </a:p>
          <a:p>
            <a:pPr marL="457200" lvl="1" indent="0">
              <a:buFontTx/>
              <a:buNone/>
            </a:pPr>
            <a:r>
              <a:rPr lang="de-DE" b="0" dirty="0" smtClean="0"/>
              <a:t>Ein aktueller Virenschutz, eine Firewall, eine verschlüsselte WLAN-Verbindung sowie eine sichere Browser-Verbindung (beginnt in der Regel mit: https) können auch nicht schaden.</a:t>
            </a:r>
          </a:p>
          <a:p>
            <a:endParaRPr lang="de-DE"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smtClean="0"/>
              <a:t>Hintergrund: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smtClean="0"/>
              <a:t>Quelle: https://www.verbraucherzentrale.de/wissen/digitale-welt/datenschutz/cookies-kontrollieren-und-verwalten-so-gehts-11996</a:t>
            </a:r>
          </a:p>
          <a:p>
            <a:endParaRPr lang="de-DE" b="0" dirty="0" smtClean="0"/>
          </a:p>
          <a:p>
            <a:endParaRPr lang="de-DE" b="0" dirty="0"/>
          </a:p>
        </p:txBody>
      </p:sp>
      <p:sp>
        <p:nvSpPr>
          <p:cNvPr id="4" name="Foliennummernplatzhalter 3"/>
          <p:cNvSpPr>
            <a:spLocks noGrp="1"/>
          </p:cNvSpPr>
          <p:nvPr>
            <p:ph type="sldNum" sz="quarter" idx="10"/>
          </p:nvPr>
        </p:nvSpPr>
        <p:spPr/>
        <p:txBody>
          <a:bodyPr/>
          <a:lstStyle/>
          <a:p>
            <a:fld id="{A13CF0C2-5947-4F99-BAC1-70BEDFF82D5A}" type="slidenum">
              <a:rPr lang="de-DE" smtClean="0"/>
              <a:t>35</a:t>
            </a:fld>
            <a:endParaRPr lang="de-DE"/>
          </a:p>
        </p:txBody>
      </p:sp>
    </p:spTree>
    <p:extLst>
      <p:ext uri="{BB962C8B-B14F-4D97-AF65-F5344CB8AC3E}">
        <p14:creationId xmlns:p14="http://schemas.microsoft.com/office/powerpoint/2010/main" val="2324248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smtClean="0"/>
              <a:t>Sprechtext (Vorschlag):</a:t>
            </a:r>
          </a:p>
          <a:p>
            <a:r>
              <a:rPr lang="de-DE" i="1" dirty="0" smtClean="0"/>
              <a:t>„Und wenn ihr euch gern noch weiter informieren möchtet, dass schaut gern wieder in den </a:t>
            </a:r>
            <a:r>
              <a:rPr lang="de-DE" i="1" dirty="0" err="1" smtClean="0"/>
              <a:t>Checker</a:t>
            </a:r>
            <a:r>
              <a:rPr lang="de-DE" i="1" dirty="0" smtClean="0"/>
              <a:t>-Space und auf verbraucherzentrale.de.“</a:t>
            </a:r>
            <a:endParaRPr lang="de-DE" i="0"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36</a:t>
            </a:fld>
            <a:endParaRPr lang="de-DE"/>
          </a:p>
        </p:txBody>
      </p:sp>
    </p:spTree>
    <p:extLst>
      <p:ext uri="{BB962C8B-B14F-4D97-AF65-F5344CB8AC3E}">
        <p14:creationId xmlns:p14="http://schemas.microsoft.com/office/powerpoint/2010/main" val="377867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„Wir</a:t>
            </a:r>
            <a:r>
              <a:rPr lang="de-DE" i="1" baseline="0" dirty="0" smtClean="0"/>
              <a:t> haben diese Apps tatsächlich nicht zufällig gewählt. Denn es zeigte sich zuletzt, dass diese Apps zu denen gehören, die Jugendliche am meisten nutzen.</a:t>
            </a:r>
          </a:p>
          <a:p>
            <a:r>
              <a:rPr lang="de-DE" i="1" baseline="0" dirty="0" smtClean="0"/>
              <a:t>Das seht ihr hier an den Ergebnissen der JIM-Studie aus 2024. Die JIM-Studie steht für eine Befragung, die sich jedes Jahr an Jugendliche am Alter zwischen 12 und 19 Jahren richtet und sie unter anderem nach ihrem Medien-Konsum fragt.</a:t>
            </a:r>
          </a:p>
          <a:p>
            <a:r>
              <a:rPr lang="de-DE" i="1" baseline="0" dirty="0" smtClean="0"/>
              <a:t>An diesem Beispiel seht ihr die Antworten der Jugendlichen dazu, welche Apps sie am häufigsten nutzen und das im Vergleich der Jahre 2023 und 2024. Die Analyse zeigt, dass WhatsApp mit Abstand die wichtigste App ist, gefolgt von Instagram, </a:t>
            </a:r>
            <a:r>
              <a:rPr lang="de-DE" i="1" baseline="0" dirty="0" err="1" smtClean="0"/>
              <a:t>youtube</a:t>
            </a:r>
            <a:r>
              <a:rPr lang="de-DE" i="1" baseline="0" dirty="0" smtClean="0"/>
              <a:t> und </a:t>
            </a:r>
            <a:r>
              <a:rPr lang="de-DE" i="1" baseline="0" dirty="0" err="1" smtClean="0"/>
              <a:t>tiktok</a:t>
            </a:r>
            <a:r>
              <a:rPr lang="de-DE" i="1" baseline="0" dirty="0" smtClean="0"/>
              <a:t>.“</a:t>
            </a:r>
          </a:p>
          <a:p>
            <a:endParaRPr lang="de-DE" i="1" baseline="0" dirty="0" smtClean="0"/>
          </a:p>
          <a:p>
            <a:endParaRPr lang="de-DE" i="1" baseline="0" dirty="0" smtClean="0"/>
          </a:p>
          <a:p>
            <a:r>
              <a:rPr lang="de-DE" i="0" baseline="0" dirty="0" smtClean="0"/>
              <a:t>Quelle:</a:t>
            </a:r>
          </a:p>
          <a:p>
            <a:r>
              <a:rPr lang="de-DE" i="0" baseline="0" dirty="0" smtClean="0"/>
              <a:t>Ergebnisse der JIM-Studie 2024 hier: https://mpfs.de/studie/jim-studie-2024/</a:t>
            </a:r>
          </a:p>
          <a:p>
            <a:endParaRPr lang="de-DE" i="0" baseline="0" dirty="0" smtClean="0"/>
          </a:p>
          <a:p>
            <a:endParaRPr lang="de-DE" i="0" baseline="0" dirty="0" smtClean="0"/>
          </a:p>
          <a:p>
            <a:r>
              <a:rPr lang="de-DE" i="0" baseline="0" dirty="0" smtClean="0"/>
              <a:t>Quelle: https://mpfs.de/app/uploads/2024/11/JIM_2024_PDF_barrierearm.pdf: </a:t>
            </a:r>
          </a:p>
          <a:p>
            <a:r>
              <a:rPr lang="de-DE" i="0" baseline="0" dirty="0" smtClean="0"/>
              <a:t>Die Analyse der Altersgruppen zeigt, dass WhatsApp in allen Altersstufen klar die wichtigste App ist. Instagram gewinnt im Altersverlauf an Relevanz und bleibt, wie im Vorjahr, die zweitwichtigste App für Jugendliche ab 16 Jahren. YouTube spielt vor allem für die Zwölf- bis 13-Jährigen eine zentrale Rolle, während </a:t>
            </a:r>
            <a:r>
              <a:rPr lang="de-DE" i="0" baseline="0" dirty="0" err="1" smtClean="0"/>
              <a:t>TikTok</a:t>
            </a:r>
            <a:r>
              <a:rPr lang="de-DE" i="0" baseline="0" dirty="0" smtClean="0"/>
              <a:t> bei den 14- bis 15-Jährigen den zweiten Platz einnimmt. Bei den 18- bis 19-Jährigen erhält </a:t>
            </a:r>
            <a:r>
              <a:rPr lang="de-DE" i="0" baseline="0" dirty="0" err="1" smtClean="0"/>
              <a:t>Spotify</a:t>
            </a:r>
            <a:r>
              <a:rPr lang="de-DE" i="0" baseline="0" dirty="0" smtClean="0"/>
              <a:t> mehr Nennungen als </a:t>
            </a:r>
            <a:r>
              <a:rPr lang="de-DE" i="0" baseline="0" dirty="0" err="1" smtClean="0"/>
              <a:t>Snapchat</a:t>
            </a:r>
            <a:r>
              <a:rPr lang="de-DE" i="0" baseline="0" dirty="0" smtClean="0"/>
              <a:t> und landet somit auf Platz vier.</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4</a:t>
            </a:fld>
            <a:endParaRPr lang="de-DE"/>
          </a:p>
        </p:txBody>
      </p:sp>
    </p:spTree>
    <p:extLst>
      <p:ext uri="{BB962C8B-B14F-4D97-AF65-F5344CB8AC3E}">
        <p14:creationId xmlns:p14="http://schemas.microsoft.com/office/powerpoint/2010/main" val="57840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dirty="0" smtClean="0">
                <a:solidFill>
                  <a:srgbClr val="019BA5"/>
                </a:solidFill>
              </a:rPr>
              <a:t>„Apps und oft auch soziale Medien sind ein wichtiger Teil unseres Lebens. Wir nutzen sie für viele Zwecke. Wenn ihr auf diesen verschiedenen Kanälen unterwegs seid, begegnet</a:t>
            </a:r>
            <a:r>
              <a:rPr lang="de-DE" i="1" cap="none" baseline="0" dirty="0" smtClean="0">
                <a:solidFill>
                  <a:srgbClr val="019BA5"/>
                </a:solidFill>
              </a:rPr>
              <a:t> euch da </a:t>
            </a:r>
            <a:r>
              <a:rPr lang="de-DE" i="1" cap="none" dirty="0" smtClean="0">
                <a:solidFill>
                  <a:srgbClr val="019BA5"/>
                </a:solidFill>
              </a:rPr>
              <a:t>personalisierte Werbung? Also</a:t>
            </a:r>
            <a:r>
              <a:rPr lang="de-DE" i="1" cap="none" baseline="0" dirty="0" smtClean="0">
                <a:solidFill>
                  <a:srgbClr val="019BA5"/>
                </a:solidFill>
              </a:rPr>
              <a:t> Werbung, die genau zu euren Interessen passt?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1" cap="none" baseline="0" dirty="0" smtClean="0">
              <a:solidFill>
                <a:srgbClr val="019BA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cap="none" baseline="0" dirty="0" smtClean="0">
                <a:solidFill>
                  <a:srgbClr val="019BA5"/>
                </a:solidFill>
              </a:rPr>
              <a:t>Anna und Emre, die ihr hier auf der Couch sitzen seht, erleben das gerade. </a:t>
            </a:r>
            <a:r>
              <a:rPr lang="de-DE" sz="1200" i="1" kern="1200" dirty="0" smtClean="0">
                <a:solidFill>
                  <a:schemeClr val="tx1"/>
                </a:solidFill>
                <a:effectLst/>
                <a:latin typeface="+mn-lt"/>
                <a:ea typeface="+mn-ea"/>
                <a:cs typeface="+mn-cs"/>
              </a:rPr>
              <a:t>Beide haben ihr Smartphone in der Hand und sind dabei auf dem gleichen Social-Media-Kanal unterwegs. Dabei fällt auf, dass ihnen jeweils ganz andere Inhalte vorgestellt werden.</a:t>
            </a:r>
            <a:r>
              <a:rPr lang="de-DE" i="1" cap="none" baseline="0" dirty="0" smtClean="0">
                <a:solidFill>
                  <a:srgbClr val="019BA5"/>
                </a:solidFill>
              </a:rPr>
              <a:t>“</a:t>
            </a:r>
            <a:endParaRPr lang="de-DE" i="1" dirty="0" smtClean="0">
              <a:solidFill>
                <a:srgbClr val="019BA5"/>
              </a:solidFill>
            </a:endParaRPr>
          </a:p>
        </p:txBody>
      </p:sp>
      <p:sp>
        <p:nvSpPr>
          <p:cNvPr id="4" name="Foliennummernplatzhalter 3"/>
          <p:cNvSpPr>
            <a:spLocks noGrp="1"/>
          </p:cNvSpPr>
          <p:nvPr>
            <p:ph type="sldNum" sz="quarter" idx="10"/>
          </p:nvPr>
        </p:nvSpPr>
        <p:spPr/>
        <p:txBody>
          <a:bodyPr/>
          <a:lstStyle/>
          <a:p>
            <a:fld id="{A13CF0C2-5947-4F99-BAC1-70BEDFF82D5A}" type="slidenum">
              <a:rPr lang="de-DE" smtClean="0"/>
              <a:t>5</a:t>
            </a:fld>
            <a:endParaRPr lang="de-DE"/>
          </a:p>
        </p:txBody>
      </p:sp>
    </p:spTree>
    <p:extLst>
      <p:ext uri="{BB962C8B-B14F-4D97-AF65-F5344CB8AC3E}">
        <p14:creationId xmlns:p14="http://schemas.microsoft.com/office/powerpoint/2010/main" val="16210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t>„Warum fragen wir euch</a:t>
            </a:r>
            <a:r>
              <a:rPr lang="de-DE" i="1" baseline="0" dirty="0" smtClean="0"/>
              <a:t> nach euren Erfahrungen mit personalisierter Werbung? Weil wir wissen, dass Unternehmen Daten darüber sammeln, wer ihr seid, wo ihr seid, und was ihr in Apps und auf Webseiten macht. Das kann auch über verschiedene Geräte hinweg gemacht werden, die ihr nutzt. Das nennt man Tracking.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baseline="0" dirty="0" smtClean="0"/>
              <a:t>Mit diesen Daten können Profile über euch angelegt werden, </a:t>
            </a:r>
            <a:r>
              <a:rPr lang="de-DE" sz="1200" i="1" kern="1200" baseline="0" dirty="0" smtClean="0">
                <a:solidFill>
                  <a:schemeClr val="tx1"/>
                </a:solidFill>
                <a:latin typeface="+mn-lt"/>
                <a:ea typeface="+mn-ea"/>
                <a:cs typeface="+mn-cs"/>
              </a:rPr>
              <a:t>die euer individuelles Verhalten und eure Vorlieben und Schwächen Schlagworten zuordnen (Profilbildung). Entsprechend eures Profils wird euch Werbung in den Apps und auf Webseiten gezeigt, die euch mit höherer Wahrscheinlichkeit zum Kaufen anregt, als zufällige Werbung. Beispielsweise kategorisieren Werbeunternehmen </a:t>
            </a:r>
            <a:r>
              <a:rPr lang="de-DE" sz="1200" i="1" kern="1200" baseline="0" dirty="0" err="1" smtClean="0">
                <a:solidFill>
                  <a:schemeClr val="tx1"/>
                </a:solidFill>
                <a:latin typeface="+mn-lt"/>
                <a:ea typeface="+mn-ea"/>
                <a:cs typeface="+mn-cs"/>
              </a:rPr>
              <a:t>Verbraucher:innen</a:t>
            </a:r>
            <a:r>
              <a:rPr lang="de-DE" sz="1200" i="1" kern="1200" baseline="0" dirty="0" smtClean="0">
                <a:solidFill>
                  <a:schemeClr val="tx1"/>
                </a:solidFill>
                <a:latin typeface="+mn-lt"/>
                <a:ea typeface="+mn-ea"/>
                <a:cs typeface="+mn-cs"/>
              </a:rPr>
              <a:t> nach Schlagworten wie etwa „Marlboro“, „Abnehmen“, „Fragile Senioren“, „Spekulative Geldanlage“, „Zahlungsausfallwahrscheinlichkeit – am höchsten“ oder „Kasino und Glücksspiel“. Das zielt ganz klar auf Schwächen ab und nutzt sie aus – zu eurem Nachteil.</a:t>
            </a:r>
          </a:p>
          <a:p>
            <a:endParaRPr lang="de-DE" dirty="0" smtClean="0"/>
          </a:p>
          <a:p>
            <a:r>
              <a:rPr lang="de-DE" dirty="0" smtClean="0"/>
              <a:t>Quelle: https://www.vzbv.de/personalisierte-werbung </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6</a:t>
            </a:fld>
            <a:endParaRPr lang="de-DE"/>
          </a:p>
        </p:txBody>
      </p:sp>
    </p:spTree>
    <p:extLst>
      <p:ext uri="{BB962C8B-B14F-4D97-AF65-F5344CB8AC3E}">
        <p14:creationId xmlns:p14="http://schemas.microsoft.com/office/powerpoint/2010/main" val="142897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endParaRPr lang="de-DE" dirty="0" smtClean="0"/>
          </a:p>
          <a:p>
            <a:r>
              <a:rPr lang="de-DE" i="1" baseline="0" dirty="0" smtClean="0"/>
              <a:t>Theoretisch müssen euch Apps und Websites immer fragen, </a:t>
            </a:r>
            <a:r>
              <a:rPr lang="de-DE" i="1" dirty="0" smtClean="0"/>
              <a:t>inwieweit eure Daten aus verschiedenen Quellen gesammelt, in Profilen zusammengeführt und für Werbung verwendet werden dürfen. Oft sind </a:t>
            </a:r>
            <a:r>
              <a:rPr lang="de-DE" i="1" dirty="0" err="1" smtClean="0"/>
              <a:t>Verbraucher:innen</a:t>
            </a:r>
            <a:r>
              <a:rPr lang="de-DE" i="1" dirty="0" smtClean="0"/>
              <a:t> aber nicht in der Lage, eine freie und informierte Entscheidung über Tracking und Profilbildung zu treffen. Denn es ist unmöglich abzusehen, welche Reichweite und Folgen eine Einwilligung hat. Dafür ist der Online-Werbemarkt zu komplex, zu intransparent und zu wenig kontrollierbar.</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t>Profilbildung für Werbezwecke gefährdet darum den Schutz personenbezogener Daten und der Privatsphäre, ermöglicht Manipulation und begünstigt Diskriminierung. </a:t>
            </a:r>
            <a:r>
              <a:rPr lang="de-DE" sz="1200" i="1" dirty="0" smtClean="0"/>
              <a:t>Vielen </a:t>
            </a:r>
            <a:r>
              <a:rPr lang="de-DE" sz="1200" i="1" dirty="0" err="1" smtClean="0"/>
              <a:t>Verbraucher:innen</a:t>
            </a:r>
            <a:r>
              <a:rPr lang="de-DE" sz="1200" i="1" dirty="0" smtClean="0"/>
              <a:t> ist personalisierte Werbung nicht geheuer. Eine repräsentative </a:t>
            </a:r>
            <a:r>
              <a:rPr lang="de-DE" sz="1200" i="1" dirty="0" err="1" smtClean="0"/>
              <a:t>forsa</a:t>
            </a:r>
            <a:r>
              <a:rPr lang="de-DE" sz="1200" i="1" dirty="0" smtClean="0"/>
              <a:t>-Befragung im Auftrag des vzbv zeigt: Sieben von zehn Befragten (70 Prozent) stimmen der Aussage zu, dass Unternehmen Daten grundsätzlich nicht zu Profilen zusammenfassen dürften, um personalisierte Werbung zu erstellen. Knapp neun von zehn </a:t>
            </a:r>
            <a:r>
              <a:rPr lang="de-DE" sz="1200" i="1" dirty="0" err="1" smtClean="0"/>
              <a:t>Verbraucher:innen</a:t>
            </a:r>
            <a:r>
              <a:rPr lang="de-DE" sz="1200" i="1" dirty="0" smtClean="0"/>
              <a:t> (89 Prozent) geben an, dass Unternehmen persönliche Daten nur nutzen dürften, wenn die </a:t>
            </a:r>
            <a:r>
              <a:rPr lang="de-DE" sz="1200" i="1" dirty="0" err="1" smtClean="0"/>
              <a:t>Nutzer:innen</a:t>
            </a:r>
            <a:r>
              <a:rPr lang="de-DE" sz="1200" i="1" dirty="0" smtClean="0"/>
              <a:t> den Zweck kennen.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smtClean="0"/>
              <a:t>Die Befragung war eine </a:t>
            </a:r>
            <a:r>
              <a:rPr lang="de-DE" b="0" i="1" dirty="0" smtClean="0"/>
              <a:t>Repräsentative telefonische Umfrage (11.03. bis 28.03.2024) von </a:t>
            </a:r>
            <a:r>
              <a:rPr lang="de-DE" b="0" i="1" dirty="0" err="1" smtClean="0"/>
              <a:t>forsa</a:t>
            </a:r>
            <a:r>
              <a:rPr lang="de-DE" b="0" i="1" dirty="0" smtClean="0"/>
              <a:t> im Auftrag des vzbv. Basis: 1.500 Personen ab 14 Jahren.“</a:t>
            </a:r>
            <a:endParaRPr lang="de-DE" i="1" dirty="0" smtClean="0"/>
          </a:p>
          <a:p>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Quelle für weitere Infos: https://www.vzbv.de/meldungen/datenschutz-im-netz-mehrheit-lehnt-personalisierte-werbung-ab</a:t>
            </a:r>
          </a:p>
          <a:p>
            <a:endParaRPr lang="de-DE" b="0" dirty="0" smtClean="0"/>
          </a:p>
          <a:p>
            <a:endParaRPr lang="de-DE" b="0" dirty="0"/>
          </a:p>
        </p:txBody>
      </p:sp>
      <p:sp>
        <p:nvSpPr>
          <p:cNvPr id="4" name="Foliennummernplatzhalter 3"/>
          <p:cNvSpPr>
            <a:spLocks noGrp="1"/>
          </p:cNvSpPr>
          <p:nvPr>
            <p:ph type="sldNum" sz="quarter" idx="10"/>
          </p:nvPr>
        </p:nvSpPr>
        <p:spPr/>
        <p:txBody>
          <a:bodyPr/>
          <a:lstStyle/>
          <a:p>
            <a:fld id="{A13CF0C2-5947-4F99-BAC1-70BEDFF82D5A}" type="slidenum">
              <a:rPr lang="de-DE" smtClean="0"/>
              <a:t>7</a:t>
            </a:fld>
            <a:endParaRPr lang="de-DE"/>
          </a:p>
        </p:txBody>
      </p:sp>
    </p:spTree>
    <p:extLst>
      <p:ext uri="{BB962C8B-B14F-4D97-AF65-F5344CB8AC3E}">
        <p14:creationId xmlns:p14="http://schemas.microsoft.com/office/powerpoint/2010/main" val="70947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a:t>
            </a:r>
            <a:r>
              <a:rPr lang="de-DE" baseline="0" dirty="0" smtClean="0"/>
              <a:t> (Vorlage):</a:t>
            </a:r>
          </a:p>
          <a:p>
            <a:r>
              <a:rPr lang="de-DE" i="1" dirty="0" smtClean="0"/>
              <a:t>„Aber woher bekommen die Daten, aus denen die Profile gebildet werden? Das passiert </a:t>
            </a:r>
            <a:r>
              <a:rPr lang="de-DE" sz="2000" i="1" dirty="0" smtClean="0"/>
              <a:t>mittels </a:t>
            </a:r>
            <a:r>
              <a:rPr lang="de-DE" sz="2000" b="0" i="1" dirty="0" smtClean="0">
                <a:solidFill>
                  <a:schemeClr val="accent1"/>
                </a:solidFill>
              </a:rPr>
              <a:t>Tracking. Genauer gesagt mit Cookies, die</a:t>
            </a:r>
            <a:r>
              <a:rPr lang="de-DE" sz="2000" b="0" i="1" baseline="0" dirty="0" smtClean="0">
                <a:solidFill>
                  <a:schemeClr val="accent1"/>
                </a:solidFill>
              </a:rPr>
              <a:t> uns beim Surfen im Internet folgen. Dem könnten wir widersprechen, tun es aber oft nicht, weil </a:t>
            </a:r>
            <a:r>
              <a:rPr lang="de-DE" sz="2000" b="0" i="1" dirty="0" smtClean="0">
                <a:solidFill>
                  <a:schemeClr val="accent1"/>
                </a:solidFill>
              </a:rPr>
              <a:t>manipulative Designs</a:t>
            </a:r>
            <a:r>
              <a:rPr lang="de-DE" sz="2000" b="0" i="1" baseline="0" dirty="0" smtClean="0">
                <a:solidFill>
                  <a:schemeClr val="accent1"/>
                </a:solidFill>
              </a:rPr>
              <a:t> uns zur Zustimmung verleiten. Okay, das ist jetzt die verkürzte Version. Am besten ist, ich findet selbst heraus, was genau hinter Cookies und Dark Patterns (denn das sind manipulative Designs) steckt!“</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8</a:t>
            </a:fld>
            <a:endParaRPr lang="de-DE"/>
          </a:p>
        </p:txBody>
      </p:sp>
    </p:spTree>
    <p:extLst>
      <p:ext uri="{BB962C8B-B14F-4D97-AF65-F5344CB8AC3E}">
        <p14:creationId xmlns:p14="http://schemas.microsoft.com/office/powerpoint/2010/main" val="86918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r>
              <a:rPr lang="de-DE" i="1" dirty="0" smtClean="0"/>
              <a:t>„Bevor wir aber in die Recherche zu Cookies und Manipulativen Designs starten, mache wir ein kleines Spiel. Denn ihr</a:t>
            </a:r>
            <a:r>
              <a:rPr lang="de-DE" i="1" baseline="0" dirty="0" smtClean="0"/>
              <a:t> könnt auf Webseiten und in Apps selbst bestimmen, welche Daten über euch durch Cookies gesammelt werden. Aber das wird euch nicht immer leicht gemacht!</a:t>
            </a:r>
          </a:p>
          <a:p>
            <a:r>
              <a:rPr lang="de-DE" i="1" dirty="0" smtClean="0"/>
              <a:t>Im Internet begegnen uns an vielen Stellen unternehmensfreundliche Voreinstellungen und manipulative Designs, – sogenannte Dark Patterns. Diese sollen euch in eine bestimmte Richtung lenken, damit ihr</a:t>
            </a:r>
            <a:r>
              <a:rPr lang="de-DE" i="1" baseline="0" dirty="0" smtClean="0"/>
              <a:t> zustimmt </a:t>
            </a:r>
            <a:r>
              <a:rPr lang="de-DE" i="1" dirty="0" smtClean="0"/>
              <a:t>und einwilligt, selbst wenn das für euch nicht vorteilhaft ist und ihr viele persönliche Daten preisgebt. Unser Dark Patterns-Spiel zeigt euch beispielhaft anhand von fiktiven Cookie-Bannern, mit welchen Designs euch Anbieter austricksen.</a:t>
            </a:r>
          </a:p>
          <a:p>
            <a:r>
              <a:rPr lang="de-DE" i="1" dirty="0" smtClean="0"/>
              <a:t>Einfach den roten Start-Button drücken und los geht's. Aber lasst</a:t>
            </a:r>
            <a:r>
              <a:rPr lang="de-DE" i="1" baseline="0" dirty="0" smtClean="0"/>
              <a:t> euch n</a:t>
            </a:r>
            <a:r>
              <a:rPr lang="de-DE" i="1" dirty="0" smtClean="0"/>
              <a:t>icht täuschen!  Wenn es euch mal zu schnell geht, einfach den Pause-Button</a:t>
            </a:r>
            <a:r>
              <a:rPr lang="de-DE" b="1" i="1" dirty="0" smtClean="0"/>
              <a:t> </a:t>
            </a:r>
            <a:r>
              <a:rPr lang="de-DE" i="1" dirty="0" smtClean="0"/>
              <a:t>drücken. </a:t>
            </a:r>
            <a:r>
              <a:rPr lang="de-DE" b="0" i="1" dirty="0" smtClean="0"/>
              <a:t>Viel Glück und viel Spaß beim Spiel!“</a:t>
            </a:r>
          </a:p>
          <a:p>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9</a:t>
            </a:fld>
            <a:endParaRPr lang="de-DE"/>
          </a:p>
        </p:txBody>
      </p:sp>
    </p:spTree>
    <p:extLst>
      <p:ext uri="{BB962C8B-B14F-4D97-AF65-F5344CB8AC3E}">
        <p14:creationId xmlns:p14="http://schemas.microsoft.com/office/powerpoint/2010/main" val="2979202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4.xml"/><Relationship Id="rId1" Type="http://schemas.openxmlformats.org/officeDocument/2006/relationships/vmlDrawing" Target="../drawings/vmlDrawing9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1.xml"/><Relationship Id="rId1" Type="http://schemas.openxmlformats.org/officeDocument/2006/relationships/vmlDrawing" Target="../drawings/vmlDrawing10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vmlDrawing" Target="../drawings/vmlDrawing10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7.xml"/><Relationship Id="rId1" Type="http://schemas.openxmlformats.org/officeDocument/2006/relationships/vmlDrawing" Target="../drawings/vmlDrawing10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8.xml"/><Relationship Id="rId1" Type="http://schemas.openxmlformats.org/officeDocument/2006/relationships/vmlDrawing" Target="../drawings/vmlDrawing10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9.xml"/><Relationship Id="rId1" Type="http://schemas.openxmlformats.org/officeDocument/2006/relationships/vmlDrawing" Target="../drawings/vmlDrawing10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0.xml"/><Relationship Id="rId1" Type="http://schemas.openxmlformats.org/officeDocument/2006/relationships/vmlDrawing" Target="../drawings/vmlDrawing10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vmlDrawing" Target="../drawings/vmlDrawing11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2.xml"/><Relationship Id="rId1" Type="http://schemas.openxmlformats.org/officeDocument/2006/relationships/vmlDrawing" Target="../drawings/vmlDrawing11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vmlDrawing" Target="../drawings/vmlDrawing11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4.xml"/><Relationship Id="rId1" Type="http://schemas.openxmlformats.org/officeDocument/2006/relationships/vmlDrawing" Target="../drawings/vmlDrawing11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vmlDrawing" Target="../drawings/vmlDrawing7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vmlDrawing" Target="../drawings/vmlDrawing89.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1.xml"/><Relationship Id="rId1" Type="http://schemas.openxmlformats.org/officeDocument/2006/relationships/vmlDrawing" Target="../drawings/vmlDrawing90.vml"/><Relationship Id="rId6" Type="http://schemas.openxmlformats.org/officeDocument/2006/relationships/image" Target="../media/image7.gif"/><Relationship Id="rId5" Type="http://schemas.openxmlformats.org/officeDocument/2006/relationships/image" Target="../media/image6.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2" name="Bildplatzhalter 16">
            <a:extLst>
              <a:ext uri="{FF2B5EF4-FFF2-40B4-BE49-F238E27FC236}">
                <a16:creationId xmlns:a16="http://schemas.microsoft.com/office/drawing/2014/main" id="{56AA53A7-279C-452D-AC85-D9C93E4C7CE0}"/>
              </a:ext>
            </a:extLst>
          </p:cNvPr>
          <p:cNvSpPr>
            <a:spLocks noGrp="1"/>
          </p:cNvSpPr>
          <p:nvPr>
            <p:ph type="pic" sz="quarter" idx="27"/>
          </p:nvPr>
        </p:nvSpPr>
        <p:spPr>
          <a:xfrm>
            <a:off x="-11267" y="3178"/>
            <a:ext cx="12207501" cy="6854822"/>
          </a:xfrm>
          <a:custGeom>
            <a:avLst/>
            <a:gdLst>
              <a:gd name="connsiteX0" fmla="*/ 1 w 12199033"/>
              <a:gd name="connsiteY0" fmla="*/ 0 h 6854822"/>
              <a:gd name="connsiteX1" fmla="*/ 12195858 w 12199033"/>
              <a:gd name="connsiteY1" fmla="*/ 0 h 6854822"/>
              <a:gd name="connsiteX2" fmla="*/ 12195858 w 12199033"/>
              <a:gd name="connsiteY2" fmla="*/ 3824285 h 6854822"/>
              <a:gd name="connsiteX3" fmla="*/ 9682239 w 12199033"/>
              <a:gd name="connsiteY3" fmla="*/ 3824285 h 6854822"/>
              <a:gd name="connsiteX4" fmla="*/ 9682239 w 12199033"/>
              <a:gd name="connsiteY4" fmla="*/ 4264022 h 6854822"/>
              <a:gd name="connsiteX5" fmla="*/ 12199033 w 12199033"/>
              <a:gd name="connsiteY5" fmla="*/ 4264022 h 6854822"/>
              <a:gd name="connsiteX6" fmla="*/ 12199033 w 12199033"/>
              <a:gd name="connsiteY6" fmla="*/ 6854822 h 6854822"/>
              <a:gd name="connsiteX7" fmla="*/ 12195333 w 12199033"/>
              <a:gd name="connsiteY7" fmla="*/ 6854822 h 6854822"/>
              <a:gd name="connsiteX8" fmla="*/ 9682239 w 12199033"/>
              <a:gd name="connsiteY8" fmla="*/ 6854822 h 6854822"/>
              <a:gd name="connsiteX9" fmla="*/ 9593281 w 12199033"/>
              <a:gd name="connsiteY9" fmla="*/ 6854822 h 6854822"/>
              <a:gd name="connsiteX10" fmla="*/ 3858 w 12199033"/>
              <a:gd name="connsiteY10" fmla="*/ 6854822 h 6854822"/>
              <a:gd name="connsiteX11" fmla="*/ 0 w 12199033"/>
              <a:gd name="connsiteY11" fmla="*/ 6854822 h 6854822"/>
              <a:gd name="connsiteX12" fmla="*/ 0 w 12199033"/>
              <a:gd name="connsiteY12" fmla="*/ 3817935 h 6854822"/>
              <a:gd name="connsiteX13" fmla="*/ 1 w 12199033"/>
              <a:gd name="connsiteY13" fmla="*/ 3817935 h 685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9033" h="6854822">
                <a:moveTo>
                  <a:pt x="1" y="0"/>
                </a:moveTo>
                <a:lnTo>
                  <a:pt x="12195858" y="0"/>
                </a:lnTo>
                <a:lnTo>
                  <a:pt x="12195858" y="3824285"/>
                </a:lnTo>
                <a:lnTo>
                  <a:pt x="9682239" y="3824285"/>
                </a:lnTo>
                <a:lnTo>
                  <a:pt x="9682239" y="4264022"/>
                </a:lnTo>
                <a:lnTo>
                  <a:pt x="12199033" y="4264022"/>
                </a:lnTo>
                <a:lnTo>
                  <a:pt x="12199033" y="6854822"/>
                </a:lnTo>
                <a:lnTo>
                  <a:pt x="12195333" y="6854822"/>
                </a:lnTo>
                <a:lnTo>
                  <a:pt x="9682239" y="6854822"/>
                </a:lnTo>
                <a:lnTo>
                  <a:pt x="9593281" y="6854822"/>
                </a:lnTo>
                <a:lnTo>
                  <a:pt x="3858" y="6854822"/>
                </a:lnTo>
                <a:lnTo>
                  <a:pt x="0" y="6854822"/>
                </a:lnTo>
                <a:lnTo>
                  <a:pt x="0" y="3817935"/>
                </a:lnTo>
                <a:lnTo>
                  <a:pt x="1" y="3817935"/>
                </a:lnTo>
                <a:close/>
              </a:path>
            </a:pathLst>
          </a:custGeom>
        </p:spPr>
        <p:txBody>
          <a:bodyPr wrap="square">
            <a:noAutofit/>
          </a:bodyPr>
          <a:lstStyle/>
          <a:p>
            <a:r>
              <a:rPr lang="de-DE" smtClean="0"/>
              <a:t>Bild durch Klicken auf Symbol hinzufügen</a:t>
            </a:r>
            <a:endParaRPr lang="de-DE" dirty="0"/>
          </a:p>
        </p:txBody>
      </p:sp>
      <p:sp>
        <p:nvSpPr>
          <p:cNvPr id="13" name="Textplatzhalter 32">
            <a:extLst>
              <a:ext uri="{FF2B5EF4-FFF2-40B4-BE49-F238E27FC236}">
                <a16:creationId xmlns:a16="http://schemas.microsoft.com/office/drawing/2014/main" id="{06E4DE93-451C-4BC2-BA5E-396D64540D64}"/>
              </a:ext>
            </a:extLst>
          </p:cNvPr>
          <p:cNvSpPr>
            <a:spLocks noGrp="1"/>
          </p:cNvSpPr>
          <p:nvPr>
            <p:ph type="body" sz="quarter" idx="28" hasCustomPrompt="1"/>
          </p:nvPr>
        </p:nvSpPr>
        <p:spPr>
          <a:xfrm>
            <a:off x="4234" y="4267200"/>
            <a:ext cx="12192000" cy="2590800"/>
          </a:xfrm>
          <a:prstGeom prst="rect">
            <a:avLst/>
          </a:prstGeom>
          <a:solidFill>
            <a:schemeClr val="accent1">
              <a:alpha val="76000"/>
            </a:schemeClr>
          </a:solidFill>
        </p:spPr>
        <p:txBody>
          <a:bodyPr vert="horz"/>
          <a:lstStyle>
            <a:lvl1pPr>
              <a:defRPr b="0" i="0">
                <a:latin typeface="Arial"/>
              </a:defRPr>
            </a:lvl1pPr>
          </a:lstStyle>
          <a:p>
            <a:pPr lvl="0"/>
            <a:r>
              <a:rPr lang="de-DE" dirty="0"/>
              <a:t> </a:t>
            </a:r>
          </a:p>
        </p:txBody>
      </p:sp>
      <p:pic>
        <p:nvPicPr>
          <p:cNvPr id="14" name="Grafik 13">
            <a:extLst>
              <a:ext uri="{FF2B5EF4-FFF2-40B4-BE49-F238E27FC236}">
                <a16:creationId xmlns:a16="http://schemas.microsoft.com/office/drawing/2014/main" id="{000F3ABE-4C1A-42AC-94C1-2AE70246A221}"/>
              </a:ext>
            </a:extLst>
          </p:cNvPr>
          <p:cNvPicPr>
            <a:picLocks noChangeAspect="1"/>
          </p:cNvPicPr>
          <p:nvPr userDrawn="1"/>
        </p:nvPicPr>
        <p:blipFill>
          <a:blip r:embed="rId2"/>
          <a:stretch>
            <a:fillRect/>
          </a:stretch>
        </p:blipFill>
        <p:spPr>
          <a:xfrm>
            <a:off x="9674547" y="3821314"/>
            <a:ext cx="2520000" cy="446336"/>
          </a:xfrm>
          <a:prstGeom prst="rect">
            <a:avLst/>
          </a:prstGeom>
        </p:spPr>
      </p:pic>
      <p:sp>
        <p:nvSpPr>
          <p:cNvPr id="6" name="Titel 5">
            <a:extLst>
              <a:ext uri="{FF2B5EF4-FFF2-40B4-BE49-F238E27FC236}">
                <a16:creationId xmlns:a16="http://schemas.microsoft.com/office/drawing/2014/main" id="{B0D72DDD-9F7B-DE70-F5E9-B687F96296FA}"/>
              </a:ext>
            </a:extLst>
          </p:cNvPr>
          <p:cNvSpPr>
            <a:spLocks noGrp="1"/>
          </p:cNvSpPr>
          <p:nvPr>
            <p:ph type="title" hasCustomPrompt="1"/>
          </p:nvPr>
        </p:nvSpPr>
        <p:spPr>
          <a:xfrm>
            <a:off x="522000" y="4827600"/>
            <a:ext cx="8064000" cy="976229"/>
          </a:xfrm>
        </p:spPr>
        <p:txBody>
          <a:bodyPr vert="horz" wrap="square" lIns="0" tIns="0" rIns="0" bIns="0" rtlCol="0" anchor="t">
            <a:spAutoFit/>
          </a:bodyPr>
          <a:lstStyle>
            <a:lvl1pPr>
              <a:defRPr lang="de-DE" smtClean="0">
                <a:solidFill>
                  <a:schemeClr val="bg1"/>
                </a:solidFill>
              </a:defRPr>
            </a:lvl1pPr>
          </a:lstStyle>
          <a:p>
            <a:pPr marL="0" lvl="0" indent="0">
              <a:lnSpc>
                <a:spcPct val="110000"/>
              </a:lnSpc>
              <a:spcBef>
                <a:spcPts val="0"/>
              </a:spcBef>
              <a:spcAft>
                <a:spcPts val="600"/>
              </a:spcAft>
              <a:buFont typeface="Arial" panose="020B0604020202020204" pitchFamily="34" charset="0"/>
            </a:pPr>
            <a:r>
              <a:rPr lang="de-DE" dirty="0"/>
              <a:t>Präsentationstitel Durch Klicken bearbeiten</a:t>
            </a:r>
          </a:p>
        </p:txBody>
      </p:sp>
      <p:sp>
        <p:nvSpPr>
          <p:cNvPr id="3" name="Textplatzhalter 2">
            <a:extLst>
              <a:ext uri="{FF2B5EF4-FFF2-40B4-BE49-F238E27FC236}">
                <a16:creationId xmlns:a16="http://schemas.microsoft.com/office/drawing/2014/main" id="{58611E3A-FE86-9311-B665-BC37281C9B1C}"/>
              </a:ext>
            </a:extLst>
          </p:cNvPr>
          <p:cNvSpPr>
            <a:spLocks noGrp="1"/>
          </p:cNvSpPr>
          <p:nvPr>
            <p:ph type="body" sz="quarter" idx="24" hasCustomPrompt="1"/>
          </p:nvPr>
        </p:nvSpPr>
        <p:spPr>
          <a:xfrm>
            <a:off x="518400" y="5817600"/>
            <a:ext cx="8064000" cy="248400"/>
          </a:xfrm>
        </p:spPr>
        <p:txBody>
          <a:bodyPr/>
          <a:lstStyle>
            <a:lvl1pPr>
              <a:defRPr lang="de-DE" sz="1600" b="0" kern="1200" cap="none" baseline="0" dirty="0" smtClean="0">
                <a:solidFill>
                  <a:schemeClr val="bg1"/>
                </a:solidFill>
                <a:latin typeface="Arial" pitchFamily="34" charset="0"/>
                <a:ea typeface="MS PGothic" pitchFamily="34" charset="-128"/>
                <a:cs typeface="ＭＳ Ｐゴシック" charset="0"/>
              </a:defRPr>
            </a:lvl1pPr>
          </a:lstStyle>
          <a:p>
            <a:pPr lvl="0"/>
            <a:r>
              <a:rPr lang="de-DE" dirty="0"/>
              <a:t>Unterzeile durch Klicken bearbeiten</a:t>
            </a:r>
          </a:p>
        </p:txBody>
      </p:sp>
      <p:sp>
        <p:nvSpPr>
          <p:cNvPr id="8" name="Textplatzhalter 7">
            <a:extLst>
              <a:ext uri="{FF2B5EF4-FFF2-40B4-BE49-F238E27FC236}">
                <a16:creationId xmlns:a16="http://schemas.microsoft.com/office/drawing/2014/main" id="{AE7B982C-9A4B-C653-16CC-5346BCA45938}"/>
              </a:ext>
            </a:extLst>
          </p:cNvPr>
          <p:cNvSpPr>
            <a:spLocks noGrp="1"/>
          </p:cNvSpPr>
          <p:nvPr>
            <p:ph type="body" sz="quarter" idx="25" hasCustomPrompt="1"/>
          </p:nvPr>
        </p:nvSpPr>
        <p:spPr>
          <a:xfrm>
            <a:off x="10558245" y="-10800"/>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p:cNvSpPr>
            <a:spLocks noGrp="1"/>
          </p:cNvSpPr>
          <p:nvPr>
            <p:ph type="dt" sz="half" idx="10"/>
          </p:nvPr>
        </p:nvSpPr>
        <p:spPr>
          <a:xfrm>
            <a:off x="10436719" y="6516001"/>
            <a:ext cx="1223999" cy="138499"/>
          </a:xfrm>
        </p:spPr>
        <p:txBody>
          <a:bodyPr/>
          <a:lstStyle>
            <a:lvl1pPr>
              <a:defRPr>
                <a:solidFill>
                  <a:schemeClr val="bg1"/>
                </a:solidFill>
              </a:defRPr>
            </a:lvl1pPr>
          </a:lstStyle>
          <a:p>
            <a:r>
              <a:rPr lang="de-DE" smtClean="0"/>
              <a:t>Stand: Februar 2025</a:t>
            </a:r>
            <a:endParaRPr lang="de-DE" dirty="0"/>
          </a:p>
        </p:txBody>
      </p:sp>
    </p:spTree>
    <p:extLst>
      <p:ext uri="{BB962C8B-B14F-4D97-AF65-F5344CB8AC3E}">
        <p14:creationId xmlns:p14="http://schemas.microsoft.com/office/powerpoint/2010/main" val="2500537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1"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
            <a:ext cx="12200467"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8" name="Textplatzhalter 32"/>
          <p:cNvSpPr>
            <a:spLocks noGrp="1"/>
          </p:cNvSpPr>
          <p:nvPr>
            <p:ph type="body" sz="quarter" idx="15" hasCustomPrompt="1"/>
          </p:nvPr>
        </p:nvSpPr>
        <p:spPr>
          <a:xfrm>
            <a:off x="0" y="4267200"/>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9" name="ClipArt-Platzhalter 34"/>
          <p:cNvSpPr>
            <a:spLocks noGrp="1"/>
          </p:cNvSpPr>
          <p:nvPr>
            <p:ph type="clipArt" sz="quarter" idx="17" hasCustomPrompt="1"/>
          </p:nvPr>
        </p:nvSpPr>
        <p:spPr>
          <a:xfrm>
            <a:off x="8832000" y="3824287"/>
            <a:ext cx="3360000"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ctrTitle" hasCustomPrompt="1"/>
          </p:nvPr>
        </p:nvSpPr>
        <p:spPr>
          <a:xfrm>
            <a:off x="527051" y="4835838"/>
            <a:ext cx="8064000" cy="923330"/>
          </a:xfrm>
        </p:spPr>
        <p:txBody>
          <a:bodyPr/>
          <a:lstStyle>
            <a:lvl1pPr algn="l">
              <a:defRPr>
                <a:solidFill>
                  <a:schemeClr val="bg1"/>
                </a:solidFill>
              </a:defRPr>
            </a:lvl1pPr>
          </a:lstStyle>
          <a:p>
            <a:r>
              <a:rPr lang="de-DE" dirty="0" err="1" smtClean="0"/>
              <a:t>PräsentationsTitel</a:t>
            </a:r>
            <a:r>
              <a:rPr lang="de-DE" dirty="0" smtClean="0"/>
              <a:t> durch Klicken bearbeiten</a:t>
            </a:r>
            <a:endParaRPr lang="de-DE" dirty="0"/>
          </a:p>
        </p:txBody>
      </p:sp>
      <p:sp>
        <p:nvSpPr>
          <p:cNvPr id="3" name="Untertitel 2"/>
          <p:cNvSpPr>
            <a:spLocks noGrp="1"/>
          </p:cNvSpPr>
          <p:nvPr>
            <p:ph type="subTitle" idx="1" hasCustomPrompt="1"/>
          </p:nvPr>
        </p:nvSpPr>
        <p:spPr>
          <a:xfrm>
            <a:off x="527051" y="5817567"/>
            <a:ext cx="8064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Subline durch Klicken bearbeiten</a:t>
            </a:r>
            <a:endParaRPr lang="de-DE" dirty="0"/>
          </a:p>
        </p:txBody>
      </p:sp>
      <p:sp>
        <p:nvSpPr>
          <p:cNvPr id="4" name="Datumsplatzhalter 3"/>
          <p:cNvSpPr>
            <a:spLocks noGrp="1"/>
          </p:cNvSpPr>
          <p:nvPr>
            <p:ph type="dt" sz="half" idx="10"/>
          </p:nvPr>
        </p:nvSpPr>
        <p:spPr>
          <a:xfrm>
            <a:off x="10294375" y="6516001"/>
            <a:ext cx="1366343" cy="138499"/>
          </a:xfrm>
        </p:spPr>
        <p:txBody>
          <a:bodyPr/>
          <a:lstStyle>
            <a:lvl1pPr>
              <a:defRPr>
                <a:solidFill>
                  <a:schemeClr val="bg1"/>
                </a:solidFill>
              </a:defRPr>
            </a:lvl1pPr>
          </a:lstStyle>
          <a:p>
            <a:r>
              <a:rPr lang="de-DE" smtClean="0"/>
              <a:t>Stand: Februar 2025</a:t>
            </a:r>
            <a:endParaRPr lang="de-DE" dirty="0"/>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Tree>
    <p:extLst>
      <p:ext uri="{BB962C8B-B14F-4D97-AF65-F5344CB8AC3E}">
        <p14:creationId xmlns:p14="http://schemas.microsoft.com/office/powerpoint/2010/main" val="82677712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273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58608002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75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93080184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476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7117599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885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30589815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ext + Grafik,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988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1" y="1243966"/>
            <a:ext cx="5428300"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4" name="Inhaltsplatzhalter 13"/>
          <p:cNvSpPr>
            <a:spLocks noGrp="1"/>
          </p:cNvSpPr>
          <p:nvPr>
            <p:ph sz="quarter" idx="19" hasCustomPrompt="1"/>
          </p:nvPr>
        </p:nvSpPr>
        <p:spPr>
          <a:xfrm>
            <a:off x="6242051" y="1247776"/>
            <a:ext cx="5418667" cy="4708524"/>
          </a:xfrm>
        </p:spPr>
        <p:txBody>
          <a:bodyPr anchor="ctr">
            <a:noAutofit/>
          </a:bodyPr>
          <a:lstStyle>
            <a:lvl1pPr algn="ctr">
              <a:defRPr b="0" cap="none" baseline="0">
                <a:solidFill>
                  <a:schemeClr val="bg2"/>
                </a:solidFill>
              </a:defRPr>
            </a:lvl1pPr>
          </a:lstStyle>
          <a:p>
            <a:pPr lvl="0"/>
            <a:r>
              <a:rPr lang="de-DE" dirty="0" smtClean="0"/>
              <a:t>Bild oder Grafik durch Klicken auf das entsprechende Symbol einfügen</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endParaRPr lang="de-DE" dirty="0"/>
          </a:p>
        </p:txBody>
      </p:sp>
      <p:sp>
        <p:nvSpPr>
          <p:cNvPr id="11"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8941641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090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60079589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295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5157506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97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38359566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500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64305121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602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76730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15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31292585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704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13222999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807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6388590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909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0939564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012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78119184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114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863856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216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63682451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319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67200141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421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25538472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524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90498709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626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4584567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0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85077878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1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728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21854956"/>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9336"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
            <a:ext cx="12200467"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8" name="Textplatzhalter 32"/>
          <p:cNvSpPr>
            <a:spLocks noGrp="1"/>
          </p:cNvSpPr>
          <p:nvPr>
            <p:ph type="body" sz="quarter" idx="15" hasCustomPrompt="1"/>
          </p:nvPr>
        </p:nvSpPr>
        <p:spPr>
          <a:xfrm>
            <a:off x="0" y="4267200"/>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9" name="ClipArt-Platzhalter 34"/>
          <p:cNvSpPr>
            <a:spLocks noGrp="1"/>
          </p:cNvSpPr>
          <p:nvPr>
            <p:ph type="clipArt" sz="quarter" idx="17" hasCustomPrompt="1"/>
          </p:nvPr>
        </p:nvSpPr>
        <p:spPr>
          <a:xfrm>
            <a:off x="8832000" y="3824287"/>
            <a:ext cx="3360000"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ctrTitle" hasCustomPrompt="1"/>
          </p:nvPr>
        </p:nvSpPr>
        <p:spPr>
          <a:xfrm>
            <a:off x="527051" y="4835838"/>
            <a:ext cx="8064000" cy="923330"/>
          </a:xfrm>
        </p:spPr>
        <p:txBody>
          <a:bodyPr/>
          <a:lstStyle>
            <a:lvl1pPr algn="l">
              <a:defRPr>
                <a:solidFill>
                  <a:schemeClr val="bg1"/>
                </a:solidFill>
              </a:defRPr>
            </a:lvl1pPr>
          </a:lstStyle>
          <a:p>
            <a:r>
              <a:rPr lang="de-DE" dirty="0" err="1" smtClean="0"/>
              <a:t>PräsentationsTitel</a:t>
            </a:r>
            <a:r>
              <a:rPr lang="de-DE" dirty="0" smtClean="0"/>
              <a:t> durch Klicken bearbeiten</a:t>
            </a:r>
            <a:endParaRPr lang="de-DE" dirty="0"/>
          </a:p>
        </p:txBody>
      </p:sp>
      <p:sp>
        <p:nvSpPr>
          <p:cNvPr id="3" name="Untertitel 2"/>
          <p:cNvSpPr>
            <a:spLocks noGrp="1"/>
          </p:cNvSpPr>
          <p:nvPr>
            <p:ph type="subTitle" idx="1" hasCustomPrompt="1"/>
          </p:nvPr>
        </p:nvSpPr>
        <p:spPr>
          <a:xfrm>
            <a:off x="527051" y="5817567"/>
            <a:ext cx="8064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Subline durch Klicken bearbeiten</a:t>
            </a:r>
            <a:endParaRPr lang="de-DE" dirty="0"/>
          </a:p>
        </p:txBody>
      </p:sp>
      <p:sp>
        <p:nvSpPr>
          <p:cNvPr id="4" name="Datumsplatzhalter 3"/>
          <p:cNvSpPr>
            <a:spLocks noGrp="1"/>
          </p:cNvSpPr>
          <p:nvPr>
            <p:ph type="dt" sz="half" idx="10"/>
          </p:nvPr>
        </p:nvSpPr>
        <p:spPr>
          <a:xfrm>
            <a:off x="10294375" y="6516001"/>
            <a:ext cx="1366343" cy="138499"/>
          </a:xfrm>
        </p:spPr>
        <p:txBody>
          <a:bodyPr/>
          <a:lstStyle>
            <a:lvl1pPr>
              <a:defRPr>
                <a:solidFill>
                  <a:schemeClr val="bg1"/>
                </a:solidFill>
              </a:defRPr>
            </a:lvl1pPr>
          </a:lstStyle>
          <a:p>
            <a:r>
              <a:rPr lang="de-DE" smtClean="0"/>
              <a:t>Stand: Februar 2025</a:t>
            </a:r>
            <a:endParaRPr lang="de-DE" dirty="0"/>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Tree>
    <p:extLst>
      <p:ext uri="{BB962C8B-B14F-4D97-AF65-F5344CB8AC3E}">
        <p14:creationId xmlns:p14="http://schemas.microsoft.com/office/powerpoint/2010/main" val="107731154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ext + Grafik,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035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1" y="1243966"/>
            <a:ext cx="5428300"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4" name="Inhaltsplatzhalter 13"/>
          <p:cNvSpPr>
            <a:spLocks noGrp="1"/>
          </p:cNvSpPr>
          <p:nvPr>
            <p:ph sz="quarter" idx="19" hasCustomPrompt="1"/>
          </p:nvPr>
        </p:nvSpPr>
        <p:spPr>
          <a:xfrm>
            <a:off x="6242051" y="1247776"/>
            <a:ext cx="5418667" cy="4708524"/>
          </a:xfrm>
        </p:spPr>
        <p:txBody>
          <a:bodyPr anchor="ctr">
            <a:noAutofit/>
          </a:bodyPr>
          <a:lstStyle>
            <a:lvl1pPr algn="ctr">
              <a:defRPr b="0" cap="none" baseline="0">
                <a:solidFill>
                  <a:schemeClr val="bg2"/>
                </a:solidFill>
              </a:defRPr>
            </a:lvl1pPr>
          </a:lstStyle>
          <a:p>
            <a:pPr lvl="0"/>
            <a:r>
              <a:rPr lang="de-DE" dirty="0" smtClean="0"/>
              <a:t>Bild oder Grafik durch Klicken auf das entsprechende Symbol einfügen</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endParaRPr lang="de-DE" dirty="0"/>
          </a:p>
        </p:txBody>
      </p:sp>
      <p:sp>
        <p:nvSpPr>
          <p:cNvPr id="11"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10450417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2" name="Bildplatzhalter 16">
            <a:extLst>
              <a:ext uri="{FF2B5EF4-FFF2-40B4-BE49-F238E27FC236}">
                <a16:creationId xmlns:a16="http://schemas.microsoft.com/office/drawing/2014/main" id="{56AA53A7-279C-452D-AC85-D9C93E4C7CE0}"/>
              </a:ext>
            </a:extLst>
          </p:cNvPr>
          <p:cNvSpPr>
            <a:spLocks noGrp="1"/>
          </p:cNvSpPr>
          <p:nvPr>
            <p:ph type="pic" sz="quarter" idx="27"/>
          </p:nvPr>
        </p:nvSpPr>
        <p:spPr>
          <a:xfrm>
            <a:off x="-11267" y="3178"/>
            <a:ext cx="12207501" cy="6854822"/>
          </a:xfrm>
          <a:custGeom>
            <a:avLst/>
            <a:gdLst>
              <a:gd name="connsiteX0" fmla="*/ 1 w 12199033"/>
              <a:gd name="connsiteY0" fmla="*/ 0 h 6854822"/>
              <a:gd name="connsiteX1" fmla="*/ 12195858 w 12199033"/>
              <a:gd name="connsiteY1" fmla="*/ 0 h 6854822"/>
              <a:gd name="connsiteX2" fmla="*/ 12195858 w 12199033"/>
              <a:gd name="connsiteY2" fmla="*/ 3824285 h 6854822"/>
              <a:gd name="connsiteX3" fmla="*/ 9682239 w 12199033"/>
              <a:gd name="connsiteY3" fmla="*/ 3824285 h 6854822"/>
              <a:gd name="connsiteX4" fmla="*/ 9682239 w 12199033"/>
              <a:gd name="connsiteY4" fmla="*/ 4264022 h 6854822"/>
              <a:gd name="connsiteX5" fmla="*/ 12199033 w 12199033"/>
              <a:gd name="connsiteY5" fmla="*/ 4264022 h 6854822"/>
              <a:gd name="connsiteX6" fmla="*/ 12199033 w 12199033"/>
              <a:gd name="connsiteY6" fmla="*/ 6854822 h 6854822"/>
              <a:gd name="connsiteX7" fmla="*/ 12195333 w 12199033"/>
              <a:gd name="connsiteY7" fmla="*/ 6854822 h 6854822"/>
              <a:gd name="connsiteX8" fmla="*/ 9682239 w 12199033"/>
              <a:gd name="connsiteY8" fmla="*/ 6854822 h 6854822"/>
              <a:gd name="connsiteX9" fmla="*/ 9593281 w 12199033"/>
              <a:gd name="connsiteY9" fmla="*/ 6854822 h 6854822"/>
              <a:gd name="connsiteX10" fmla="*/ 3858 w 12199033"/>
              <a:gd name="connsiteY10" fmla="*/ 6854822 h 6854822"/>
              <a:gd name="connsiteX11" fmla="*/ 0 w 12199033"/>
              <a:gd name="connsiteY11" fmla="*/ 6854822 h 6854822"/>
              <a:gd name="connsiteX12" fmla="*/ 0 w 12199033"/>
              <a:gd name="connsiteY12" fmla="*/ 3817935 h 6854822"/>
              <a:gd name="connsiteX13" fmla="*/ 1 w 12199033"/>
              <a:gd name="connsiteY13" fmla="*/ 3817935 h 685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9033" h="6854822">
                <a:moveTo>
                  <a:pt x="1" y="0"/>
                </a:moveTo>
                <a:lnTo>
                  <a:pt x="12195858" y="0"/>
                </a:lnTo>
                <a:lnTo>
                  <a:pt x="12195858" y="3824285"/>
                </a:lnTo>
                <a:lnTo>
                  <a:pt x="9682239" y="3824285"/>
                </a:lnTo>
                <a:lnTo>
                  <a:pt x="9682239" y="4264022"/>
                </a:lnTo>
                <a:lnTo>
                  <a:pt x="12199033" y="4264022"/>
                </a:lnTo>
                <a:lnTo>
                  <a:pt x="12199033" y="6854822"/>
                </a:lnTo>
                <a:lnTo>
                  <a:pt x="12195333" y="6854822"/>
                </a:lnTo>
                <a:lnTo>
                  <a:pt x="9682239" y="6854822"/>
                </a:lnTo>
                <a:lnTo>
                  <a:pt x="9593281" y="6854822"/>
                </a:lnTo>
                <a:lnTo>
                  <a:pt x="3858" y="6854822"/>
                </a:lnTo>
                <a:lnTo>
                  <a:pt x="0" y="6854822"/>
                </a:lnTo>
                <a:lnTo>
                  <a:pt x="0" y="3817935"/>
                </a:lnTo>
                <a:lnTo>
                  <a:pt x="1" y="3817935"/>
                </a:lnTo>
                <a:close/>
              </a:path>
            </a:pathLst>
          </a:custGeom>
        </p:spPr>
        <p:txBody>
          <a:bodyPr wrap="square">
            <a:noAutofit/>
          </a:bodyPr>
          <a:lstStyle/>
          <a:p>
            <a:r>
              <a:rPr lang="de-DE" dirty="0" smtClean="0"/>
              <a:t>Bild durch Klicken auf Symbol hinzufügen</a:t>
            </a:r>
            <a:endParaRPr lang="de-DE" dirty="0"/>
          </a:p>
        </p:txBody>
      </p:sp>
      <p:sp>
        <p:nvSpPr>
          <p:cNvPr id="13" name="Textplatzhalter 32">
            <a:extLst>
              <a:ext uri="{FF2B5EF4-FFF2-40B4-BE49-F238E27FC236}">
                <a16:creationId xmlns:a16="http://schemas.microsoft.com/office/drawing/2014/main" id="{06E4DE93-451C-4BC2-BA5E-396D64540D64}"/>
              </a:ext>
            </a:extLst>
          </p:cNvPr>
          <p:cNvSpPr>
            <a:spLocks noGrp="1"/>
          </p:cNvSpPr>
          <p:nvPr>
            <p:ph type="body" sz="quarter" idx="28" hasCustomPrompt="1"/>
          </p:nvPr>
        </p:nvSpPr>
        <p:spPr>
          <a:xfrm>
            <a:off x="4234" y="4267200"/>
            <a:ext cx="12192000" cy="2590800"/>
          </a:xfrm>
          <a:prstGeom prst="rect">
            <a:avLst/>
          </a:prstGeom>
          <a:solidFill>
            <a:srgbClr val="0068AE">
              <a:alpha val="87000"/>
            </a:srgbClr>
          </a:solidFill>
        </p:spPr>
        <p:txBody>
          <a:bodyPr vert="horz"/>
          <a:lstStyle>
            <a:lvl1pPr>
              <a:defRPr b="0" i="0">
                <a:latin typeface="Arial"/>
              </a:defRPr>
            </a:lvl1pPr>
          </a:lstStyle>
          <a:p>
            <a:pPr lvl="0"/>
            <a:r>
              <a:rPr lang="de-DE" dirty="0"/>
              <a:t> </a:t>
            </a:r>
          </a:p>
        </p:txBody>
      </p:sp>
      <p:pic>
        <p:nvPicPr>
          <p:cNvPr id="14" name="Grafik 13">
            <a:extLst>
              <a:ext uri="{FF2B5EF4-FFF2-40B4-BE49-F238E27FC236}">
                <a16:creationId xmlns:a16="http://schemas.microsoft.com/office/drawing/2014/main" id="{000F3ABE-4C1A-42AC-94C1-2AE70246A221}"/>
              </a:ext>
            </a:extLst>
          </p:cNvPr>
          <p:cNvPicPr>
            <a:picLocks noChangeAspect="1"/>
          </p:cNvPicPr>
          <p:nvPr userDrawn="1"/>
        </p:nvPicPr>
        <p:blipFill>
          <a:blip r:embed="rId2"/>
          <a:stretch>
            <a:fillRect/>
          </a:stretch>
        </p:blipFill>
        <p:spPr>
          <a:xfrm>
            <a:off x="9674547" y="3821314"/>
            <a:ext cx="2520000" cy="446336"/>
          </a:xfrm>
          <a:prstGeom prst="rect">
            <a:avLst/>
          </a:prstGeom>
        </p:spPr>
      </p:pic>
      <p:sp>
        <p:nvSpPr>
          <p:cNvPr id="6" name="Titel 5">
            <a:extLst>
              <a:ext uri="{FF2B5EF4-FFF2-40B4-BE49-F238E27FC236}">
                <a16:creationId xmlns:a16="http://schemas.microsoft.com/office/drawing/2014/main" id="{B0D72DDD-9F7B-DE70-F5E9-B687F96296FA}"/>
              </a:ext>
            </a:extLst>
          </p:cNvPr>
          <p:cNvSpPr>
            <a:spLocks noGrp="1"/>
          </p:cNvSpPr>
          <p:nvPr>
            <p:ph type="title" hasCustomPrompt="1"/>
          </p:nvPr>
        </p:nvSpPr>
        <p:spPr>
          <a:xfrm>
            <a:off x="522000" y="4827600"/>
            <a:ext cx="8064000" cy="976229"/>
          </a:xfrm>
        </p:spPr>
        <p:txBody>
          <a:bodyPr vert="horz" wrap="square" lIns="0" tIns="0" rIns="0" bIns="0" rtlCol="0" anchor="t">
            <a:spAutoFit/>
          </a:bodyPr>
          <a:lstStyle>
            <a:lvl1pPr>
              <a:defRPr lang="de-DE" smtClean="0">
                <a:solidFill>
                  <a:schemeClr val="bg1"/>
                </a:solidFill>
              </a:defRPr>
            </a:lvl1pPr>
          </a:lstStyle>
          <a:p>
            <a:pPr marL="0" lvl="0" indent="0">
              <a:lnSpc>
                <a:spcPct val="110000"/>
              </a:lnSpc>
              <a:spcBef>
                <a:spcPts val="0"/>
              </a:spcBef>
              <a:spcAft>
                <a:spcPts val="600"/>
              </a:spcAft>
              <a:buFont typeface="Arial" panose="020B0604020202020204" pitchFamily="34" charset="0"/>
            </a:pPr>
            <a:r>
              <a:rPr lang="de-DE" dirty="0"/>
              <a:t>Präsentationstitel Durch Klicken bearbeiten</a:t>
            </a:r>
          </a:p>
        </p:txBody>
      </p:sp>
      <p:sp>
        <p:nvSpPr>
          <p:cNvPr id="3" name="Textplatzhalter 2">
            <a:extLst>
              <a:ext uri="{FF2B5EF4-FFF2-40B4-BE49-F238E27FC236}">
                <a16:creationId xmlns:a16="http://schemas.microsoft.com/office/drawing/2014/main" id="{58611E3A-FE86-9311-B665-BC37281C9B1C}"/>
              </a:ext>
            </a:extLst>
          </p:cNvPr>
          <p:cNvSpPr>
            <a:spLocks noGrp="1"/>
          </p:cNvSpPr>
          <p:nvPr>
            <p:ph type="body" sz="quarter" idx="24" hasCustomPrompt="1"/>
          </p:nvPr>
        </p:nvSpPr>
        <p:spPr>
          <a:xfrm>
            <a:off x="518400" y="5817600"/>
            <a:ext cx="8064000" cy="248400"/>
          </a:xfrm>
        </p:spPr>
        <p:txBody>
          <a:bodyPr/>
          <a:lstStyle>
            <a:lvl1pPr>
              <a:defRPr lang="de-DE" sz="1600" b="0" kern="1200" cap="none" baseline="0" dirty="0" smtClean="0">
                <a:solidFill>
                  <a:schemeClr val="bg1"/>
                </a:solidFill>
                <a:latin typeface="Arial" pitchFamily="34" charset="0"/>
                <a:ea typeface="MS PGothic" pitchFamily="34" charset="-128"/>
                <a:cs typeface="ＭＳ Ｐゴシック" charset="0"/>
              </a:defRPr>
            </a:lvl1pPr>
          </a:lstStyle>
          <a:p>
            <a:pPr lvl="0"/>
            <a:r>
              <a:rPr lang="de-DE" dirty="0"/>
              <a:t>Unterzeile durch Klicken bearbeiten</a:t>
            </a:r>
          </a:p>
        </p:txBody>
      </p:sp>
      <p:sp>
        <p:nvSpPr>
          <p:cNvPr id="8" name="Textplatzhalter 7">
            <a:extLst>
              <a:ext uri="{FF2B5EF4-FFF2-40B4-BE49-F238E27FC236}">
                <a16:creationId xmlns:a16="http://schemas.microsoft.com/office/drawing/2014/main" id="{AE7B982C-9A4B-C653-16CC-5346BCA45938}"/>
              </a:ext>
            </a:extLst>
          </p:cNvPr>
          <p:cNvSpPr>
            <a:spLocks noGrp="1"/>
          </p:cNvSpPr>
          <p:nvPr>
            <p:ph type="body" sz="quarter" idx="25" hasCustomPrompt="1"/>
          </p:nvPr>
        </p:nvSpPr>
        <p:spPr>
          <a:xfrm>
            <a:off x="10558245" y="-10800"/>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p:cNvSpPr>
            <a:spLocks noGrp="1"/>
          </p:cNvSpPr>
          <p:nvPr>
            <p:ph type="dt" sz="half" idx="10"/>
          </p:nvPr>
        </p:nvSpPr>
        <p:spPr>
          <a:xfrm>
            <a:off x="10436719" y="6516001"/>
            <a:ext cx="1223999" cy="138499"/>
          </a:xfrm>
        </p:spPr>
        <p:txBody>
          <a:bodyPr/>
          <a:lstStyle>
            <a:lvl1pPr>
              <a:defRPr>
                <a:solidFill>
                  <a:schemeClr val="bg1"/>
                </a:solidFill>
              </a:defRPr>
            </a:lvl1pPr>
          </a:lstStyle>
          <a:p>
            <a:r>
              <a:rPr lang="de-DE" smtClean="0"/>
              <a:t>Stand: Februar 2025</a:t>
            </a:r>
            <a:endParaRPr lang="de-DE" dirty="0"/>
          </a:p>
        </p:txBody>
      </p:sp>
    </p:spTree>
    <p:extLst>
      <p:ext uri="{BB962C8B-B14F-4D97-AF65-F5344CB8AC3E}">
        <p14:creationId xmlns:p14="http://schemas.microsoft.com/office/powerpoint/2010/main" val="37643568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el (benutzerdefiniert)">
    <p:spTree>
      <p:nvGrpSpPr>
        <p:cNvPr id="1" name=""/>
        <p:cNvGrpSpPr/>
        <p:nvPr/>
      </p:nvGrpSpPr>
      <p:grpSpPr>
        <a:xfrm>
          <a:off x="0" y="0"/>
          <a:ext cx="0" cy="0"/>
          <a:chOff x="0" y="0"/>
          <a:chExt cx="0" cy="0"/>
        </a:xfrm>
      </p:grpSpPr>
      <p:sp>
        <p:nvSpPr>
          <p:cNvPr id="7" name="Bildplatzhalter 7">
            <a:extLst>
              <a:ext uri="{FF2B5EF4-FFF2-40B4-BE49-F238E27FC236}">
                <a16:creationId xmlns:a16="http://schemas.microsoft.com/office/drawing/2014/main" id="{1FD0EE4C-6FF8-8188-AA02-1625E0978DC8}"/>
              </a:ext>
              <a:ext uri="{C183D7F6-B498-43B3-948B-1728B52AA6E4}">
                <adec:decorative xmlns:adec="http://schemas.microsoft.com/office/drawing/2017/decorative" xmlns="" val="1"/>
              </a:ext>
            </a:extLst>
          </p:cNvPr>
          <p:cNvSpPr>
            <a:spLocks noGrp="1"/>
          </p:cNvSpPr>
          <p:nvPr>
            <p:ph type="pic" sz="quarter" idx="16"/>
          </p:nvPr>
        </p:nvSpPr>
        <p:spPr>
          <a:xfrm>
            <a:off x="0" y="0"/>
            <a:ext cx="12192000" cy="6858000"/>
          </a:xfrm>
        </p:spPr>
        <p:txBody>
          <a:bodyPr/>
          <a:lstStyle/>
          <a:p>
            <a:r>
              <a:rPr lang="de-DE" dirty="0"/>
              <a:t>Bild durch Klicken auf Symbol hinzufügen</a:t>
            </a:r>
          </a:p>
        </p:txBody>
      </p:sp>
      <p:sp>
        <p:nvSpPr>
          <p:cNvPr id="10" name="Textplatzhalter 32">
            <a:extLst>
              <a:ext uri="{FF2B5EF4-FFF2-40B4-BE49-F238E27FC236}">
                <a16:creationId xmlns:a16="http://schemas.microsoft.com/office/drawing/2014/main" id="{5253C309-8218-A6E5-680A-9D56AD7042E9}"/>
              </a:ext>
              <a:ext uri="{C183D7F6-B498-43B3-948B-1728B52AA6E4}">
                <adec:decorative xmlns:adec="http://schemas.microsoft.com/office/drawing/2017/decorative" xmlns="" val="1"/>
              </a:ext>
            </a:extLst>
          </p:cNvPr>
          <p:cNvSpPr>
            <a:spLocks noGrp="1"/>
          </p:cNvSpPr>
          <p:nvPr>
            <p:ph type="body" sz="quarter" idx="15" hasCustomPrompt="1"/>
          </p:nvPr>
        </p:nvSpPr>
        <p:spPr>
          <a:xfrm>
            <a:off x="0" y="6390000"/>
            <a:ext cx="12193200" cy="468000"/>
          </a:xfrm>
          <a:prstGeom prst="rect">
            <a:avLst/>
          </a:prstGeom>
          <a:solidFill>
            <a:srgbClr val="0068AE">
              <a:alpha val="87000"/>
            </a:srgbClr>
          </a:solidFill>
        </p:spPr>
        <p:txBody>
          <a:bodyPr vert="horz"/>
          <a:lstStyle>
            <a:lvl1pPr>
              <a:defRPr b="0" i="0">
                <a:latin typeface="Arial"/>
              </a:defRPr>
            </a:lvl1pPr>
          </a:lstStyle>
          <a:p>
            <a:pPr lvl="0"/>
            <a:r>
              <a:rPr lang="de-DE" dirty="0"/>
              <a:t> </a:t>
            </a:r>
          </a:p>
        </p:txBody>
      </p:sp>
      <p:sp>
        <p:nvSpPr>
          <p:cNvPr id="6" name="Titel 5">
            <a:extLst>
              <a:ext uri="{FF2B5EF4-FFF2-40B4-BE49-F238E27FC236}">
                <a16:creationId xmlns:a16="http://schemas.microsoft.com/office/drawing/2014/main" id="{B0D72DDD-9F7B-DE70-F5E9-B687F96296FA}"/>
              </a:ext>
            </a:extLst>
          </p:cNvPr>
          <p:cNvSpPr>
            <a:spLocks noGrp="1"/>
          </p:cNvSpPr>
          <p:nvPr>
            <p:ph type="title" hasCustomPrompt="1"/>
          </p:nvPr>
        </p:nvSpPr>
        <p:spPr>
          <a:xfrm>
            <a:off x="522000" y="4827600"/>
            <a:ext cx="8064000" cy="976229"/>
          </a:xfrm>
        </p:spPr>
        <p:txBody>
          <a:bodyPr vert="horz" wrap="square" lIns="0" tIns="0" rIns="0" bIns="0" rtlCol="0" anchor="t">
            <a:spAutoFit/>
          </a:bodyPr>
          <a:lstStyle>
            <a:lvl1pPr>
              <a:defRPr lang="de-DE" smtClean="0">
                <a:solidFill>
                  <a:schemeClr val="bg1"/>
                </a:solidFill>
              </a:defRPr>
            </a:lvl1pPr>
          </a:lstStyle>
          <a:p>
            <a:pPr marL="0" lvl="0" indent="0">
              <a:lnSpc>
                <a:spcPct val="110000"/>
              </a:lnSpc>
              <a:spcBef>
                <a:spcPts val="0"/>
              </a:spcBef>
              <a:spcAft>
                <a:spcPts val="600"/>
              </a:spcAft>
              <a:buFont typeface="Arial" panose="020B0604020202020204" pitchFamily="34" charset="0"/>
            </a:pPr>
            <a:r>
              <a:rPr lang="de-DE" dirty="0"/>
              <a:t>Präsentationstitel Durch Klicken bearbeiten</a:t>
            </a:r>
          </a:p>
        </p:txBody>
      </p:sp>
      <p:sp>
        <p:nvSpPr>
          <p:cNvPr id="3" name="Textplatzhalter 2">
            <a:extLst>
              <a:ext uri="{FF2B5EF4-FFF2-40B4-BE49-F238E27FC236}">
                <a16:creationId xmlns:a16="http://schemas.microsoft.com/office/drawing/2014/main" id="{58611E3A-FE86-9311-B665-BC37281C9B1C}"/>
              </a:ext>
            </a:extLst>
          </p:cNvPr>
          <p:cNvSpPr>
            <a:spLocks noGrp="1"/>
          </p:cNvSpPr>
          <p:nvPr>
            <p:ph type="body" sz="quarter" idx="24" hasCustomPrompt="1"/>
          </p:nvPr>
        </p:nvSpPr>
        <p:spPr>
          <a:xfrm>
            <a:off x="518400" y="5817600"/>
            <a:ext cx="8064000" cy="248400"/>
          </a:xfrm>
        </p:spPr>
        <p:txBody>
          <a:bodyPr/>
          <a:lstStyle>
            <a:lvl1pPr>
              <a:defRPr lang="de-DE" sz="1600" b="0" kern="1200" cap="none" baseline="0" dirty="0" smtClean="0">
                <a:solidFill>
                  <a:schemeClr val="bg1"/>
                </a:solidFill>
                <a:latin typeface="Arial" pitchFamily="34" charset="0"/>
                <a:ea typeface="MS PGothic" pitchFamily="34" charset="-128"/>
                <a:cs typeface="ＭＳ Ｐゴシック" charset="0"/>
              </a:defRPr>
            </a:lvl1pPr>
          </a:lstStyle>
          <a:p>
            <a:pPr lvl="0"/>
            <a:r>
              <a:rPr lang="de-DE" dirty="0"/>
              <a:t>Unterzeile durch Klicken bearbeiten</a:t>
            </a:r>
          </a:p>
        </p:txBody>
      </p:sp>
      <p:sp>
        <p:nvSpPr>
          <p:cNvPr id="8" name="Textplatzhalter 7">
            <a:extLst>
              <a:ext uri="{FF2B5EF4-FFF2-40B4-BE49-F238E27FC236}">
                <a16:creationId xmlns:a16="http://schemas.microsoft.com/office/drawing/2014/main" id="{AE7B982C-9A4B-C653-16CC-5346BCA45938}"/>
              </a:ext>
            </a:extLst>
          </p:cNvPr>
          <p:cNvSpPr>
            <a:spLocks noGrp="1"/>
          </p:cNvSpPr>
          <p:nvPr>
            <p:ph type="body" sz="quarter" idx="25" hasCustomPrompt="1"/>
          </p:nvPr>
        </p:nvSpPr>
        <p:spPr>
          <a:xfrm>
            <a:off x="10558245" y="-10800"/>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p:cNvSpPr>
            <a:spLocks noGrp="1"/>
          </p:cNvSpPr>
          <p:nvPr>
            <p:ph type="dt" sz="half" idx="10"/>
          </p:nvPr>
        </p:nvSpPr>
        <p:spPr>
          <a:xfrm>
            <a:off x="9378000" y="6516001"/>
            <a:ext cx="1223999" cy="138499"/>
          </a:xfrm>
        </p:spPr>
        <p:txBody>
          <a:bodyPr/>
          <a:lstStyle>
            <a:lvl1pPr>
              <a:defRPr>
                <a:solidFill>
                  <a:schemeClr val="bg1"/>
                </a:solidFill>
              </a:defRPr>
            </a:lvl1pPr>
          </a:lstStyle>
          <a:p>
            <a:r>
              <a:rPr lang="de-DE" smtClean="0"/>
              <a:t>Stand: Februar 2025</a:t>
            </a:r>
            <a:endParaRPr lang="de-DE" dirty="0"/>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335954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10" name="Textplatzhalter 32">
            <a:extLst>
              <a:ext uri="{FF2B5EF4-FFF2-40B4-BE49-F238E27FC236}">
                <a16:creationId xmlns:a16="http://schemas.microsoft.com/office/drawing/2014/main" id="{B5A35FC5-E1E9-4DF1-99EA-08CD0DDA3E52}"/>
              </a:ext>
            </a:extLst>
          </p:cNvPr>
          <p:cNvSpPr>
            <a:spLocks noGrp="1"/>
          </p:cNvSpPr>
          <p:nvPr>
            <p:ph type="body" sz="quarter" idx="15" hasCustomPrompt="1"/>
          </p:nvPr>
        </p:nvSpPr>
        <p:spPr>
          <a:xfrm>
            <a:off x="-1" y="6391275"/>
            <a:ext cx="12193200" cy="466725"/>
          </a:xfrm>
          <a:prstGeom prst="rect">
            <a:avLst/>
          </a:prstGeom>
          <a:solidFill>
            <a:srgbClr val="0068AE">
              <a:alpha val="87000"/>
            </a:srgbClr>
          </a:solidFill>
        </p:spPr>
        <p:txBody>
          <a:bodyPr vert="horz"/>
          <a:lstStyle>
            <a:lvl1pPr>
              <a:defRPr b="0" i="0">
                <a:latin typeface="Arial"/>
              </a:defRPr>
            </a:lvl1pPr>
          </a:lstStyle>
          <a:p>
            <a:pPr lvl="0"/>
            <a:r>
              <a:rPr lang="de-DE" dirty="0"/>
              <a:t> </a:t>
            </a:r>
          </a:p>
        </p:txBody>
      </p:sp>
      <p:sp>
        <p:nvSpPr>
          <p:cNvPr id="9" name="Bildplatzhalter 8"/>
          <p:cNvSpPr>
            <a:spLocks noGrp="1"/>
          </p:cNvSpPr>
          <p:nvPr>
            <p:ph type="pic" sz="quarter" idx="26"/>
          </p:nvPr>
        </p:nvSpPr>
        <p:spPr>
          <a:xfrm>
            <a:off x="0" y="1252538"/>
            <a:ext cx="12193520" cy="5605462"/>
          </a:xfrm>
        </p:spPr>
        <p:txBody>
          <a:bodyPr/>
          <a:lstStyle/>
          <a:p>
            <a:endParaRPr lang="de-DE"/>
          </a:p>
        </p:txBody>
      </p:sp>
      <p:sp>
        <p:nvSpPr>
          <p:cNvPr id="2" name="Titel 1"/>
          <p:cNvSpPr>
            <a:spLocks noGrp="1"/>
          </p:cNvSpPr>
          <p:nvPr>
            <p:ph type="title" hasCustomPrompt="1"/>
          </p:nvPr>
        </p:nvSpPr>
        <p:spPr>
          <a:xfrm>
            <a:off x="528000" y="632082"/>
            <a:ext cx="11132717" cy="461665"/>
          </a:xfrm>
        </p:spPr>
        <p:txBody>
          <a:bodyPr/>
          <a:lstStyle>
            <a:lvl1pPr>
              <a:defRPr/>
            </a:lvl1pPr>
          </a:lstStyle>
          <a:p>
            <a:r>
              <a:rPr lang="de-DE" dirty="0" err="1"/>
              <a:t>KapitelTitel</a:t>
            </a:r>
            <a:r>
              <a:rPr lang="de-DE" dirty="0"/>
              <a:t> durch Klicken bearbeiten</a:t>
            </a:r>
          </a:p>
        </p:txBody>
      </p:sp>
      <p:sp>
        <p:nvSpPr>
          <p:cNvPr id="3" name="Textplatzhalter 7">
            <a:extLst>
              <a:ext uri="{FF2B5EF4-FFF2-40B4-BE49-F238E27FC236}">
                <a16:creationId xmlns:a16="http://schemas.microsoft.com/office/drawing/2014/main" id="{8D1A00FE-E112-E6C0-1C99-062BE1A7CDB2}"/>
              </a:ext>
            </a:extLst>
          </p:cNvPr>
          <p:cNvSpPr>
            <a:spLocks noGrp="1"/>
          </p:cNvSpPr>
          <p:nvPr>
            <p:ph type="body" sz="quarter" idx="25" hasCustomPrompt="1"/>
          </p:nvPr>
        </p:nvSpPr>
        <p:spPr>
          <a:xfrm>
            <a:off x="10558245" y="1539041"/>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74809" y="6516002"/>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11" name="Grafik 10" descr="Ein Bild, das Text, draußen, rot, Geschirr enthält.&#10;&#10;Automatisch generierte Beschreibung">
            <a:extLst>
              <a:ext uri="{FF2B5EF4-FFF2-40B4-BE49-F238E27FC236}">
                <a16:creationId xmlns:a16="http://schemas.microsoft.com/office/drawing/2014/main" id="{B5BC686B-B836-4979-A33B-1AA2266ABA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120" y="6172608"/>
            <a:ext cx="1220400" cy="218667"/>
          </a:xfrm>
          <a:prstGeom prst="rect">
            <a:avLst/>
          </a:prstGeom>
        </p:spPr>
      </p:pic>
    </p:spTree>
    <p:extLst>
      <p:ext uri="{BB962C8B-B14F-4D97-AF65-F5344CB8AC3E}">
        <p14:creationId xmlns:p14="http://schemas.microsoft.com/office/powerpoint/2010/main" val="23634100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pitel: Farbe ">
    <p:spTree>
      <p:nvGrpSpPr>
        <p:cNvPr id="1" name=""/>
        <p:cNvGrpSpPr/>
        <p:nvPr/>
      </p:nvGrpSpPr>
      <p:grpSpPr>
        <a:xfrm>
          <a:off x="0" y="0"/>
          <a:ext cx="0" cy="0"/>
          <a:chOff x="0" y="0"/>
          <a:chExt cx="0" cy="0"/>
        </a:xfrm>
      </p:grpSpPr>
      <p:sp>
        <p:nvSpPr>
          <p:cNvPr id="3" name="Rechteck 2">
            <a:extLst>
              <a:ext uri="{C183D7F6-B498-43B3-948B-1728B52AA6E4}">
                <adec:decorative xmlns:adec="http://schemas.microsoft.com/office/drawing/2017/decorative" xmlns="" val="1"/>
              </a:ext>
            </a:extLst>
          </p:cNvPr>
          <p:cNvSpPr/>
          <p:nvPr userDrawn="1"/>
        </p:nvSpPr>
        <p:spPr>
          <a:xfrm>
            <a:off x="0" y="0"/>
            <a:ext cx="12189169" cy="6389528"/>
          </a:xfrm>
          <a:prstGeom prst="rect">
            <a:avLst/>
          </a:prstGeom>
          <a:solidFill>
            <a:srgbClr val="006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6B807E-194B-FCB9-995F-18035DC6D05D}"/>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2981666"/>
            <a:ext cx="9744000" cy="461665"/>
          </a:xfrm>
        </p:spPr>
        <p:txBody>
          <a:bodyPr anchor="ctr"/>
          <a:lstStyle>
            <a:lvl1pPr>
              <a:defRPr>
                <a:solidFill>
                  <a:schemeClr val="bg1"/>
                </a:solidFill>
              </a:defRPr>
            </a:lvl1pPr>
          </a:lstStyle>
          <a:p>
            <a:r>
              <a:rPr lang="de-DE" dirty="0" err="1"/>
              <a:t>KapitelTitel</a:t>
            </a:r>
            <a:r>
              <a:rPr lang="de-DE" dirty="0"/>
              <a:t> durch Klicken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4953"/>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1169767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57ABAC-F15D-F807-A243-F06E94F85066}"/>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14" name="Inhaltsplatzhalter 13">
            <a:extLst>
              <a:ext uri="{FF2B5EF4-FFF2-40B4-BE49-F238E27FC236}">
                <a16:creationId xmlns:a16="http://schemas.microsoft.com/office/drawing/2014/main" id="{DC5EF196-4DD9-4AD8-84E4-FE234C58E97C}"/>
              </a:ext>
            </a:extLst>
          </p:cNvPr>
          <p:cNvSpPr>
            <a:spLocks noGrp="1"/>
          </p:cNvSpPr>
          <p:nvPr>
            <p:ph idx="1" hasCustomPrompt="1"/>
          </p:nvPr>
        </p:nvSpPr>
        <p:spPr>
          <a:xfrm>
            <a:off x="528000" y="1238479"/>
            <a:ext cx="11132717" cy="4931122"/>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wrap="square">
            <a:noAutofit/>
          </a:bodyPr>
          <a:lstStyle>
            <a:lvl1pPr>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6605743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F058A3B-17BF-B092-B2B1-EA02AD8DBD1E}"/>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3" name="Inhaltsplatzhalter 2"/>
          <p:cNvSpPr>
            <a:spLocks noGrp="1"/>
          </p:cNvSpPr>
          <p:nvPr>
            <p:ph idx="1" hasCustomPrompt="1"/>
          </p:nvPr>
        </p:nvSpPr>
        <p:spPr>
          <a:xfrm>
            <a:off x="528001" y="1243966"/>
            <a:ext cx="5428300" cy="2189317"/>
          </a:xfrm>
        </p:spPr>
        <p:txBody>
          <a:bodyPr/>
          <a:lstStyle>
            <a:lvl1pPr marL="0" indent="0">
              <a:buNone/>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12" name="Inhaltsplatzhalter 11"/>
          <p:cNvSpPr>
            <a:spLocks noGrp="1"/>
          </p:cNvSpPr>
          <p:nvPr>
            <p:ph sz="quarter" idx="19" hasCustomPrompt="1"/>
          </p:nvPr>
        </p:nvSpPr>
        <p:spPr>
          <a:xfrm>
            <a:off x="6242051" y="1243966"/>
            <a:ext cx="5418667" cy="2189317"/>
          </a:xfrm>
        </p:spPr>
        <p:txBody>
          <a:bodyPr/>
          <a:lstStyle>
            <a:lvl1pPr>
              <a:defRPr/>
            </a:lvl1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6001"/>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7337909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Grafik, zweispalti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4B840D3-F7C3-89C0-E8D0-BCEE625C9C33}"/>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3" name="Inhaltsplatzhalter 2"/>
          <p:cNvSpPr>
            <a:spLocks noGrp="1"/>
          </p:cNvSpPr>
          <p:nvPr>
            <p:ph idx="1" hasCustomPrompt="1"/>
          </p:nvPr>
        </p:nvSpPr>
        <p:spPr>
          <a:xfrm>
            <a:off x="528001" y="1243966"/>
            <a:ext cx="5428300" cy="2189317"/>
          </a:xfrm>
        </p:spPr>
        <p:txBody>
          <a:bodyPr/>
          <a:lstStyle>
            <a:lvl1pPr>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14" name="Inhaltsplatzhalter 13"/>
          <p:cNvSpPr>
            <a:spLocks noGrp="1"/>
          </p:cNvSpPr>
          <p:nvPr>
            <p:ph sz="quarter" idx="19" hasCustomPrompt="1"/>
          </p:nvPr>
        </p:nvSpPr>
        <p:spPr>
          <a:xfrm>
            <a:off x="6242051" y="1247776"/>
            <a:ext cx="5418667" cy="4708524"/>
          </a:xfrm>
        </p:spPr>
        <p:txBody>
          <a:bodyPr anchor="ctr">
            <a:noAutofit/>
          </a:bodyPr>
          <a:lstStyle>
            <a:lvl1pPr algn="ctr">
              <a:defRPr b="0" cap="none" baseline="0">
                <a:solidFill>
                  <a:schemeClr val="bg2"/>
                </a:solidFill>
              </a:defRPr>
            </a:lvl1pPr>
          </a:lstStyle>
          <a:p>
            <a:pPr lvl="0"/>
            <a:r>
              <a:rPr lang="de-DE" dirty="0"/>
              <a:t>Bild oder Grafik durch Klicken auf das entsprechende Symbol einfügen</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endParaRPr lang="de-DE" dirty="0"/>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22656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22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18416436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2F4A90C-48D4-F28B-88C3-F005C28217C4}"/>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6001"/>
            <a:ext cx="7847651" cy="138500"/>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6001"/>
            <a:ext cx="1173199" cy="138500"/>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6001"/>
            <a:ext cx="507200" cy="138500"/>
          </a:xfrm>
        </p:spPr>
        <p:txBody>
          <a:bodyPr/>
          <a:lstStyle>
            <a:lvl1pPr>
              <a:defRPr>
                <a:solidFill>
                  <a:schemeClr val="bg1"/>
                </a:solidFill>
              </a:defRPr>
            </a:lvl1pPr>
          </a:lstStyle>
          <a:p>
            <a:fld id="{D8777AF0-6F9E-4FA1-95B5-C7A94C1869B6}" type="slidenum">
              <a:rPr lang="de-DE" smtClean="0"/>
              <a:pPr/>
              <a:t>‹Nr.›</a:t>
            </a:fld>
            <a:endParaRPr lang="de-DE"/>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967902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63CF00C-E711-9FB6-97EF-EE0A82BC5EFF}"/>
              </a:ext>
              <a:ext uri="{C183D7F6-B498-43B3-948B-1728B52AA6E4}">
                <adec:decorative xmlns:adec="http://schemas.microsoft.com/office/drawing/2017/decorative" xmlns="" val="1"/>
              </a:ext>
            </a:extLst>
          </p:cNvPr>
          <p:cNvSpPr/>
          <p:nvPr userDrawn="1"/>
        </p:nvSpPr>
        <p:spPr>
          <a:xfrm>
            <a:off x="0" y="0"/>
            <a:ext cx="12189169" cy="4267199"/>
          </a:xfrm>
          <a:prstGeom prst="rect">
            <a:avLst/>
          </a:prstGeom>
          <a:solidFill>
            <a:srgbClr val="006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E7240C6-F013-FADF-00A4-C150D0691FA3}"/>
              </a:ext>
              <a:ext uri="{C183D7F6-B498-43B3-948B-1728B52AA6E4}">
                <adec:decorative xmlns:adec="http://schemas.microsoft.com/office/drawing/2017/decorative" xmlns="" val="1"/>
              </a:ext>
            </a:extLst>
          </p:cNvPr>
          <p:cNvSpPr/>
          <p:nvPr userDrawn="1"/>
        </p:nvSpPr>
        <p:spPr>
          <a:xfrm>
            <a:off x="6433" y="4267199"/>
            <a:ext cx="12189169" cy="2590801"/>
          </a:xfrm>
          <a:prstGeom prst="rect">
            <a:avLst/>
          </a:prstGeom>
          <a:solidFill>
            <a:srgbClr val="0068A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4485275"/>
            <a:ext cx="8064000" cy="215444"/>
          </a:xfrm>
        </p:spPr>
        <p:txBody>
          <a:bodyPr/>
          <a:lstStyle>
            <a:lvl1pPr>
              <a:defRPr sz="1400" cap="none" baseline="0">
                <a:solidFill>
                  <a:schemeClr val="bg1"/>
                </a:solidFill>
              </a:defRPr>
            </a:lvl1pPr>
          </a:lstStyle>
          <a:p>
            <a:r>
              <a:rPr lang="de-DE" dirty="0"/>
              <a:t>Titel durch Klicken bearbeiten</a:t>
            </a:r>
          </a:p>
        </p:txBody>
      </p:sp>
      <p:sp>
        <p:nvSpPr>
          <p:cNvPr id="3" name="Inhaltsplatzhalter 2"/>
          <p:cNvSpPr>
            <a:spLocks noGrp="1"/>
          </p:cNvSpPr>
          <p:nvPr>
            <p:ph idx="1" hasCustomPrompt="1"/>
          </p:nvPr>
        </p:nvSpPr>
        <p:spPr>
          <a:xfrm>
            <a:off x="528000" y="4795067"/>
            <a:ext cx="8064000" cy="218586"/>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a:t>Informationen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10487519" y="6516001"/>
            <a:ext cx="1173199" cy="138499"/>
          </a:xfrm>
        </p:spPr>
        <p:txBody>
          <a:bodyPr/>
          <a:lstStyle>
            <a:lvl1pPr>
              <a:defRPr>
                <a:solidFill>
                  <a:schemeClr val="bg1"/>
                </a:solidFill>
              </a:defRPr>
            </a:lvl1pPr>
          </a:lstStyle>
          <a:p>
            <a:r>
              <a:rPr lang="de-DE" smtClean="0"/>
              <a:t>Stand: Februar 2025</a:t>
            </a:r>
            <a:endParaRPr lang="de-DE"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9169" y="3821759"/>
            <a:ext cx="2520000" cy="445418"/>
          </a:xfrm>
          <a:prstGeom prst="rect">
            <a:avLst/>
          </a:prstGeom>
        </p:spPr>
      </p:pic>
    </p:spTree>
    <p:extLst>
      <p:ext uri="{BB962C8B-B14F-4D97-AF65-F5344CB8AC3E}">
        <p14:creationId xmlns:p14="http://schemas.microsoft.com/office/powerpoint/2010/main" val="12578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29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216415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32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7523282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34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6881060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7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6625841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9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16981437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46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313641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benutzerdefiniert)">
    <p:spTree>
      <p:nvGrpSpPr>
        <p:cNvPr id="1" name=""/>
        <p:cNvGrpSpPr/>
        <p:nvPr/>
      </p:nvGrpSpPr>
      <p:grpSpPr>
        <a:xfrm>
          <a:off x="0" y="0"/>
          <a:ext cx="0" cy="0"/>
          <a:chOff x="0" y="0"/>
          <a:chExt cx="0" cy="0"/>
        </a:xfrm>
      </p:grpSpPr>
      <p:sp>
        <p:nvSpPr>
          <p:cNvPr id="7" name="Bildplatzhalter 7">
            <a:extLst>
              <a:ext uri="{FF2B5EF4-FFF2-40B4-BE49-F238E27FC236}">
                <a16:creationId xmlns:a16="http://schemas.microsoft.com/office/drawing/2014/main" id="{1FD0EE4C-6FF8-8188-AA02-1625E0978DC8}"/>
              </a:ext>
              <a:ext uri="{C183D7F6-B498-43B3-948B-1728B52AA6E4}">
                <adec:decorative xmlns:adec="http://schemas.microsoft.com/office/drawing/2017/decorative" xmlns="" val="1"/>
              </a:ext>
            </a:extLst>
          </p:cNvPr>
          <p:cNvSpPr>
            <a:spLocks noGrp="1"/>
          </p:cNvSpPr>
          <p:nvPr>
            <p:ph type="pic" sz="quarter" idx="16"/>
          </p:nvPr>
        </p:nvSpPr>
        <p:spPr>
          <a:xfrm>
            <a:off x="0" y="0"/>
            <a:ext cx="12192000" cy="6858000"/>
          </a:xfrm>
        </p:spPr>
        <p:txBody>
          <a:bodyPr/>
          <a:lstStyle/>
          <a:p>
            <a:r>
              <a:rPr lang="de-DE" smtClean="0"/>
              <a:t>Bild durch Klicken auf Symbol hinzufügen</a:t>
            </a:r>
            <a:endParaRPr lang="de-DE" dirty="0"/>
          </a:p>
        </p:txBody>
      </p:sp>
      <p:sp>
        <p:nvSpPr>
          <p:cNvPr id="10" name="Textplatzhalter 32">
            <a:extLst>
              <a:ext uri="{FF2B5EF4-FFF2-40B4-BE49-F238E27FC236}">
                <a16:creationId xmlns:a16="http://schemas.microsoft.com/office/drawing/2014/main" id="{5253C309-8218-A6E5-680A-9D56AD7042E9}"/>
              </a:ext>
              <a:ext uri="{C183D7F6-B498-43B3-948B-1728B52AA6E4}">
                <adec:decorative xmlns:adec="http://schemas.microsoft.com/office/drawing/2017/decorative" xmlns="" val="1"/>
              </a:ext>
            </a:extLst>
          </p:cNvPr>
          <p:cNvSpPr>
            <a:spLocks noGrp="1"/>
          </p:cNvSpPr>
          <p:nvPr>
            <p:ph type="body" sz="quarter" idx="15" hasCustomPrompt="1"/>
          </p:nvPr>
        </p:nvSpPr>
        <p:spPr>
          <a:xfrm>
            <a:off x="0" y="6390000"/>
            <a:ext cx="12193200" cy="468000"/>
          </a:xfrm>
          <a:prstGeom prst="rect">
            <a:avLst/>
          </a:prstGeom>
          <a:solidFill>
            <a:schemeClr val="accent1">
              <a:alpha val="76000"/>
            </a:schemeClr>
          </a:solidFill>
        </p:spPr>
        <p:txBody>
          <a:bodyPr vert="horz"/>
          <a:lstStyle>
            <a:lvl1pPr>
              <a:defRPr b="0" i="0">
                <a:latin typeface="Arial"/>
              </a:defRPr>
            </a:lvl1pPr>
          </a:lstStyle>
          <a:p>
            <a:pPr lvl="0"/>
            <a:r>
              <a:rPr lang="de-DE" dirty="0"/>
              <a:t> </a:t>
            </a:r>
          </a:p>
        </p:txBody>
      </p:sp>
      <p:sp>
        <p:nvSpPr>
          <p:cNvPr id="6" name="Titel 5">
            <a:extLst>
              <a:ext uri="{FF2B5EF4-FFF2-40B4-BE49-F238E27FC236}">
                <a16:creationId xmlns:a16="http://schemas.microsoft.com/office/drawing/2014/main" id="{B0D72DDD-9F7B-DE70-F5E9-B687F96296FA}"/>
              </a:ext>
            </a:extLst>
          </p:cNvPr>
          <p:cNvSpPr>
            <a:spLocks noGrp="1"/>
          </p:cNvSpPr>
          <p:nvPr>
            <p:ph type="title" hasCustomPrompt="1"/>
          </p:nvPr>
        </p:nvSpPr>
        <p:spPr>
          <a:xfrm>
            <a:off x="522000" y="4827600"/>
            <a:ext cx="8064000" cy="976229"/>
          </a:xfrm>
        </p:spPr>
        <p:txBody>
          <a:bodyPr vert="horz" wrap="square" lIns="0" tIns="0" rIns="0" bIns="0" rtlCol="0" anchor="t">
            <a:spAutoFit/>
          </a:bodyPr>
          <a:lstStyle>
            <a:lvl1pPr>
              <a:defRPr lang="de-DE" smtClean="0">
                <a:solidFill>
                  <a:schemeClr val="bg1"/>
                </a:solidFill>
              </a:defRPr>
            </a:lvl1pPr>
          </a:lstStyle>
          <a:p>
            <a:pPr marL="0" lvl="0" indent="0">
              <a:lnSpc>
                <a:spcPct val="110000"/>
              </a:lnSpc>
              <a:spcBef>
                <a:spcPts val="0"/>
              </a:spcBef>
              <a:spcAft>
                <a:spcPts val="600"/>
              </a:spcAft>
              <a:buFont typeface="Arial" panose="020B0604020202020204" pitchFamily="34" charset="0"/>
            </a:pPr>
            <a:r>
              <a:rPr lang="de-DE" dirty="0"/>
              <a:t>Präsentationstitel Durch Klicken bearbeiten</a:t>
            </a:r>
          </a:p>
        </p:txBody>
      </p:sp>
      <p:sp>
        <p:nvSpPr>
          <p:cNvPr id="3" name="Textplatzhalter 2">
            <a:extLst>
              <a:ext uri="{FF2B5EF4-FFF2-40B4-BE49-F238E27FC236}">
                <a16:creationId xmlns:a16="http://schemas.microsoft.com/office/drawing/2014/main" id="{58611E3A-FE86-9311-B665-BC37281C9B1C}"/>
              </a:ext>
            </a:extLst>
          </p:cNvPr>
          <p:cNvSpPr>
            <a:spLocks noGrp="1"/>
          </p:cNvSpPr>
          <p:nvPr>
            <p:ph type="body" sz="quarter" idx="24" hasCustomPrompt="1"/>
          </p:nvPr>
        </p:nvSpPr>
        <p:spPr>
          <a:xfrm>
            <a:off x="518400" y="5817600"/>
            <a:ext cx="8064000" cy="248400"/>
          </a:xfrm>
        </p:spPr>
        <p:txBody>
          <a:bodyPr/>
          <a:lstStyle>
            <a:lvl1pPr>
              <a:defRPr lang="de-DE" sz="1600" b="0" kern="1200" cap="none" baseline="0" dirty="0" smtClean="0">
                <a:solidFill>
                  <a:schemeClr val="bg1"/>
                </a:solidFill>
                <a:latin typeface="Arial" pitchFamily="34" charset="0"/>
                <a:ea typeface="MS PGothic" pitchFamily="34" charset="-128"/>
                <a:cs typeface="ＭＳ Ｐゴシック" charset="0"/>
              </a:defRPr>
            </a:lvl1pPr>
          </a:lstStyle>
          <a:p>
            <a:pPr lvl="0"/>
            <a:r>
              <a:rPr lang="de-DE" dirty="0"/>
              <a:t>Unterzeile durch Klicken bearbeiten</a:t>
            </a:r>
          </a:p>
        </p:txBody>
      </p:sp>
      <p:sp>
        <p:nvSpPr>
          <p:cNvPr id="8" name="Textplatzhalter 7">
            <a:extLst>
              <a:ext uri="{FF2B5EF4-FFF2-40B4-BE49-F238E27FC236}">
                <a16:creationId xmlns:a16="http://schemas.microsoft.com/office/drawing/2014/main" id="{AE7B982C-9A4B-C653-16CC-5346BCA45938}"/>
              </a:ext>
            </a:extLst>
          </p:cNvPr>
          <p:cNvSpPr>
            <a:spLocks noGrp="1"/>
          </p:cNvSpPr>
          <p:nvPr>
            <p:ph type="body" sz="quarter" idx="25" hasCustomPrompt="1"/>
          </p:nvPr>
        </p:nvSpPr>
        <p:spPr>
          <a:xfrm>
            <a:off x="10558245" y="-10800"/>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p:cNvSpPr>
            <a:spLocks noGrp="1"/>
          </p:cNvSpPr>
          <p:nvPr>
            <p:ph type="ftr" sz="quarter" idx="11"/>
          </p:nvPr>
        </p:nvSpPr>
        <p:spPr>
          <a:xfrm>
            <a:off x="528000" y="6516001"/>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p:cNvSpPr>
            <a:spLocks noGrp="1"/>
          </p:cNvSpPr>
          <p:nvPr>
            <p:ph type="dt" sz="half" idx="10"/>
          </p:nvPr>
        </p:nvSpPr>
        <p:spPr>
          <a:xfrm>
            <a:off x="9378000" y="6516001"/>
            <a:ext cx="1223999" cy="138499"/>
          </a:xfrm>
        </p:spPr>
        <p:txBody>
          <a:bodyPr/>
          <a:lstStyle>
            <a:lvl1pPr>
              <a:defRPr>
                <a:solidFill>
                  <a:schemeClr val="bg1"/>
                </a:solidFill>
              </a:defRPr>
            </a:lvl1pPr>
          </a:lstStyle>
          <a:p>
            <a:r>
              <a:rPr lang="de-DE" smtClean="0"/>
              <a:t>Stand: Februar 2025</a:t>
            </a:r>
            <a:endParaRPr lang="de-DE" dirty="0"/>
          </a:p>
        </p:txBody>
      </p:sp>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51701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49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459306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51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01497045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53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475022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956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9574152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8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79848949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263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72767345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570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281516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775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9074895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877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8339308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980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9965463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Bildplatzhalter 8"/>
          <p:cNvSpPr>
            <a:spLocks noGrp="1"/>
          </p:cNvSpPr>
          <p:nvPr>
            <p:ph type="pic" sz="quarter" idx="26"/>
          </p:nvPr>
        </p:nvSpPr>
        <p:spPr>
          <a:xfrm>
            <a:off x="0" y="1252538"/>
            <a:ext cx="12193520" cy="5605462"/>
          </a:xfrm>
        </p:spPr>
        <p:txBody>
          <a:bodyPr/>
          <a:lstStyle/>
          <a:p>
            <a:r>
              <a:rPr lang="de-DE" smtClean="0"/>
              <a:t>Bild durch Klicken auf Symbol hinzufügen</a:t>
            </a:r>
            <a:endParaRPr lang="de-DE"/>
          </a:p>
        </p:txBody>
      </p:sp>
      <p:sp>
        <p:nvSpPr>
          <p:cNvPr id="2" name="Titel 1"/>
          <p:cNvSpPr>
            <a:spLocks noGrp="1"/>
          </p:cNvSpPr>
          <p:nvPr>
            <p:ph type="title" hasCustomPrompt="1"/>
          </p:nvPr>
        </p:nvSpPr>
        <p:spPr>
          <a:xfrm>
            <a:off x="528000" y="632082"/>
            <a:ext cx="11132717" cy="461665"/>
          </a:xfrm>
        </p:spPr>
        <p:txBody>
          <a:bodyPr/>
          <a:lstStyle>
            <a:lvl1pPr>
              <a:defRPr/>
            </a:lvl1pPr>
          </a:lstStyle>
          <a:p>
            <a:r>
              <a:rPr lang="de-DE" dirty="0" err="1"/>
              <a:t>KapitelTitel</a:t>
            </a:r>
            <a:r>
              <a:rPr lang="de-DE" dirty="0"/>
              <a:t> durch Klicken bearbeiten</a:t>
            </a:r>
          </a:p>
        </p:txBody>
      </p:sp>
      <p:sp>
        <p:nvSpPr>
          <p:cNvPr id="3" name="Textplatzhalter 7">
            <a:extLst>
              <a:ext uri="{FF2B5EF4-FFF2-40B4-BE49-F238E27FC236}">
                <a16:creationId xmlns:a16="http://schemas.microsoft.com/office/drawing/2014/main" id="{8D1A00FE-E112-E6C0-1C99-062BE1A7CDB2}"/>
              </a:ext>
            </a:extLst>
          </p:cNvPr>
          <p:cNvSpPr>
            <a:spLocks noGrp="1"/>
          </p:cNvSpPr>
          <p:nvPr>
            <p:ph type="body" sz="quarter" idx="25" hasCustomPrompt="1"/>
          </p:nvPr>
        </p:nvSpPr>
        <p:spPr>
          <a:xfrm>
            <a:off x="10558245" y="1539041"/>
            <a:ext cx="1477085" cy="2495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108000" rIns="396000" bIns="0" numCol="1" anchor="b" anchorCtr="0" compatLnSpc="1">
            <a:prstTxWarp prst="textNoShape">
              <a:avLst/>
            </a:prstTxWarp>
            <a:spAutoFit/>
          </a:bodyPr>
          <a:lstStyle>
            <a:lvl1pPr>
              <a:defRPr lang="de-DE" sz="900" b="0" cap="none" dirty="0">
                <a:solidFill>
                  <a:schemeClr val="bg1"/>
                </a:solidFill>
                <a:cs typeface="ＭＳ Ｐゴシック" charset="0"/>
              </a:defRPr>
            </a:lvl1pPr>
          </a:lstStyle>
          <a:p>
            <a:pPr marL="0" marR="0" lvl="0" indent="0" algn="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lang="de-DE" altLang="de-DE" sz="900" dirty="0">
                <a:solidFill>
                  <a:schemeClr val="bg1"/>
                </a:solidFill>
                <a:latin typeface="Arial" pitchFamily="34" charset="0"/>
              </a:rPr>
              <a:t>Bildquelle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74809" y="6516002"/>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10" name="Textplatzhalter 32">
            <a:extLst>
              <a:ext uri="{FF2B5EF4-FFF2-40B4-BE49-F238E27FC236}">
                <a16:creationId xmlns:a16="http://schemas.microsoft.com/office/drawing/2014/main" id="{B5A35FC5-E1E9-4DF1-99EA-08CD0DDA3E52}"/>
              </a:ext>
            </a:extLst>
          </p:cNvPr>
          <p:cNvSpPr>
            <a:spLocks noGrp="1"/>
          </p:cNvSpPr>
          <p:nvPr>
            <p:ph type="body" sz="quarter" idx="15" hasCustomPrompt="1"/>
          </p:nvPr>
        </p:nvSpPr>
        <p:spPr>
          <a:xfrm>
            <a:off x="-1" y="6391275"/>
            <a:ext cx="12193200" cy="466725"/>
          </a:xfrm>
          <a:prstGeom prst="rect">
            <a:avLst/>
          </a:prstGeom>
          <a:solidFill>
            <a:srgbClr val="78787A"/>
          </a:solidFill>
        </p:spPr>
        <p:txBody>
          <a:bodyPr vert="horz"/>
          <a:lstStyle>
            <a:lvl1pPr>
              <a:defRPr b="0" i="0">
                <a:latin typeface="Arial"/>
              </a:defRPr>
            </a:lvl1pPr>
          </a:lstStyle>
          <a:p>
            <a:pPr lvl="0"/>
            <a:r>
              <a:rPr lang="de-DE" dirty="0"/>
              <a:t> </a:t>
            </a:r>
          </a:p>
        </p:txBody>
      </p:sp>
      <p:pic>
        <p:nvPicPr>
          <p:cNvPr id="11" name="Grafik 10" descr="Ein Bild, das Text, draußen, rot, Geschirr enthält.&#10;&#10;Automatisch generierte Beschreibung">
            <a:extLst>
              <a:ext uri="{FF2B5EF4-FFF2-40B4-BE49-F238E27FC236}">
                <a16:creationId xmlns:a16="http://schemas.microsoft.com/office/drawing/2014/main" id="{B5BC686B-B836-4979-A33B-1AA2266ABA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120" y="6172608"/>
            <a:ext cx="1220400" cy="218667"/>
          </a:xfrm>
          <a:prstGeom prst="rect">
            <a:avLst/>
          </a:prstGeom>
        </p:spPr>
      </p:pic>
    </p:spTree>
    <p:extLst>
      <p:ext uri="{BB962C8B-B14F-4D97-AF65-F5344CB8AC3E}">
        <p14:creationId xmlns:p14="http://schemas.microsoft.com/office/powerpoint/2010/main" val="2891257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82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2739578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287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0316912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389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11750669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492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92735260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594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31299842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697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3633032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799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188895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901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3775919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004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70921179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106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8560390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Farbe ">
    <p:spTree>
      <p:nvGrpSpPr>
        <p:cNvPr id="1" name=""/>
        <p:cNvGrpSpPr/>
        <p:nvPr/>
      </p:nvGrpSpPr>
      <p:grpSpPr>
        <a:xfrm>
          <a:off x="0" y="0"/>
          <a:ext cx="0" cy="0"/>
          <a:chOff x="0" y="0"/>
          <a:chExt cx="0" cy="0"/>
        </a:xfrm>
      </p:grpSpPr>
      <p:sp>
        <p:nvSpPr>
          <p:cNvPr id="3" name="Rechteck 2">
            <a:extLst>
              <a:ext uri="{C183D7F6-B498-43B3-948B-1728B52AA6E4}">
                <adec:decorative xmlns:adec="http://schemas.microsoft.com/office/drawing/2017/decorative" xmlns="" val="1"/>
              </a:ext>
            </a:extLst>
          </p:cNvPr>
          <p:cNvSpPr/>
          <p:nvPr userDrawn="1"/>
        </p:nvSpPr>
        <p:spPr>
          <a:xfrm>
            <a:off x="0" y="0"/>
            <a:ext cx="12189169" cy="6389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66B807E-194B-FCB9-995F-18035DC6D05D}"/>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2981666"/>
            <a:ext cx="9744000" cy="461665"/>
          </a:xfrm>
        </p:spPr>
        <p:txBody>
          <a:bodyPr anchor="ctr"/>
          <a:lstStyle>
            <a:lvl1pPr>
              <a:defRPr>
                <a:solidFill>
                  <a:schemeClr val="bg1"/>
                </a:solidFill>
              </a:defRPr>
            </a:lvl1pPr>
          </a:lstStyle>
          <a:p>
            <a:r>
              <a:rPr lang="de-DE" dirty="0" err="1"/>
              <a:t>KapitelTitel</a:t>
            </a:r>
            <a:r>
              <a:rPr lang="de-DE" dirty="0"/>
              <a:t> durch Klicken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4953"/>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3936234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09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4686005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311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47733781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413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55197095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516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46754577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618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35012349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721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68219393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823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91525051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925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2941223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028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2602776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335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6569872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C57ABAC-F15D-F807-A243-F06E94F85066}"/>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14" name="Inhaltsplatzhalter 13">
            <a:extLst>
              <a:ext uri="{FF2B5EF4-FFF2-40B4-BE49-F238E27FC236}">
                <a16:creationId xmlns:a16="http://schemas.microsoft.com/office/drawing/2014/main" id="{DC5EF196-4DD9-4AD8-84E4-FE234C58E97C}"/>
              </a:ext>
            </a:extLst>
          </p:cNvPr>
          <p:cNvSpPr>
            <a:spLocks noGrp="1"/>
          </p:cNvSpPr>
          <p:nvPr>
            <p:ph idx="1" hasCustomPrompt="1"/>
          </p:nvPr>
        </p:nvSpPr>
        <p:spPr>
          <a:xfrm>
            <a:off x="528000" y="1238479"/>
            <a:ext cx="11132717" cy="4931122"/>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wrap="square">
            <a:noAutofit/>
          </a:bodyPr>
          <a:lstStyle>
            <a:lvl1pPr>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102247380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437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43481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540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046194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642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88108697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745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79880295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847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3090562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949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0380565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052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1725535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154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31946629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257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70487199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359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963206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F058A3B-17BF-B092-B2B1-EA02AD8DBD1E}"/>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3" name="Inhaltsplatzhalter 2"/>
          <p:cNvSpPr>
            <a:spLocks noGrp="1"/>
          </p:cNvSpPr>
          <p:nvPr>
            <p:ph idx="1" hasCustomPrompt="1"/>
          </p:nvPr>
        </p:nvSpPr>
        <p:spPr>
          <a:xfrm>
            <a:off x="528001" y="1243966"/>
            <a:ext cx="5428300" cy="2189317"/>
          </a:xfrm>
        </p:spPr>
        <p:txBody>
          <a:bodyPr/>
          <a:lstStyle>
            <a:lvl1pPr marL="0" indent="0">
              <a:buNone/>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12" name="Inhaltsplatzhalter 11"/>
          <p:cNvSpPr>
            <a:spLocks noGrp="1"/>
          </p:cNvSpPr>
          <p:nvPr>
            <p:ph sz="quarter" idx="19" hasCustomPrompt="1"/>
          </p:nvPr>
        </p:nvSpPr>
        <p:spPr>
          <a:xfrm>
            <a:off x="6242051" y="1243966"/>
            <a:ext cx="5418667" cy="2189317"/>
          </a:xfrm>
        </p:spPr>
        <p:txBody>
          <a:bodyPr/>
          <a:lstStyle>
            <a:lvl1pPr>
              <a:defRPr/>
            </a:lvl1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6001"/>
            <a:ext cx="1173199" cy="138499"/>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4061467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4618"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1013316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564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45318615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6666"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12184521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769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8187880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68714"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80871792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0762"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8585201" y="6446751"/>
            <a:ext cx="1173199" cy="276999"/>
          </a:xfrm>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12195649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383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06250910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587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05387466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690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3751353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895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29523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Grafik, zweispalti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C4B840D3-F7C3-89C0-E8D0-BCEE625C9C33}"/>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3" name="Inhaltsplatzhalter 2"/>
          <p:cNvSpPr>
            <a:spLocks noGrp="1"/>
          </p:cNvSpPr>
          <p:nvPr>
            <p:ph idx="1" hasCustomPrompt="1"/>
          </p:nvPr>
        </p:nvSpPr>
        <p:spPr>
          <a:xfrm>
            <a:off x="528001" y="1243966"/>
            <a:ext cx="5428300" cy="2189317"/>
          </a:xfrm>
        </p:spPr>
        <p:txBody>
          <a:bodyPr/>
          <a:lstStyle>
            <a:lvl1pPr>
              <a:defRPr/>
            </a:lvl1pPr>
            <a:lvl2pPr>
              <a:defRPr baseline="0"/>
            </a:lvl2pPr>
            <a:lvl3pPr>
              <a:defRPr baseline="0"/>
            </a:lvl3pPr>
            <a:lvl4pPr>
              <a:defRPr/>
            </a:lvl4pPr>
            <a:lvl5pPr>
              <a:defRPr baseline="0"/>
            </a:lvl5p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14" name="Inhaltsplatzhalter 13"/>
          <p:cNvSpPr>
            <a:spLocks noGrp="1"/>
          </p:cNvSpPr>
          <p:nvPr>
            <p:ph sz="quarter" idx="19" hasCustomPrompt="1"/>
          </p:nvPr>
        </p:nvSpPr>
        <p:spPr>
          <a:xfrm>
            <a:off x="6242051" y="1247776"/>
            <a:ext cx="5418667" cy="4708524"/>
          </a:xfrm>
        </p:spPr>
        <p:txBody>
          <a:bodyPr anchor="ctr">
            <a:noAutofit/>
          </a:bodyPr>
          <a:lstStyle>
            <a:lvl1pPr algn="ctr">
              <a:defRPr b="0" cap="none" baseline="0">
                <a:solidFill>
                  <a:schemeClr val="bg2"/>
                </a:solidFill>
              </a:defRPr>
            </a:lvl1pPr>
          </a:lstStyle>
          <a:p>
            <a:pPr lvl="0"/>
            <a:r>
              <a:rPr lang="de-DE" dirty="0"/>
              <a:t>Bild oder Grafik durch Klicken auf das entsprechende Symbol einfügen</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endParaRPr lang="de-DE" dirty="0"/>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3451408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7997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79441591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202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64772284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407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1099213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509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20619418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611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1945330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714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41192355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816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6735752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8919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20526902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021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03316116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123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5210873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2F4A90C-48D4-F28B-88C3-F005C28217C4}"/>
              </a:ext>
              <a:ext uri="{C183D7F6-B498-43B3-948B-1728B52AA6E4}">
                <adec:decorative xmlns:adec="http://schemas.microsoft.com/office/drawing/2017/decorative" xmlns="" val="1"/>
              </a:ext>
            </a:extLst>
          </p:cNvPr>
          <p:cNvSpPr/>
          <p:nvPr userDrawn="1"/>
        </p:nvSpPr>
        <p:spPr>
          <a:xfrm>
            <a:off x="4031" y="6390000"/>
            <a:ext cx="12189169" cy="4680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a:t>Titel durch Klicken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a:xfrm>
            <a:off x="528000" y="6516001"/>
            <a:ext cx="7847651" cy="138500"/>
          </a:xfrm>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8585201" y="6516001"/>
            <a:ext cx="1173199" cy="138500"/>
          </a:xfrm>
        </p:spPr>
        <p:txBody>
          <a:bodyPr/>
          <a:lstStyle>
            <a:lvl1pPr>
              <a:defRPr>
                <a:solidFill>
                  <a:schemeClr val="bg1"/>
                </a:solidFill>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1"/>
              </a:ext>
            </a:extLst>
          </p:cNvPr>
          <p:cNvSpPr>
            <a:spLocks noGrp="1"/>
          </p:cNvSpPr>
          <p:nvPr>
            <p:ph type="sldNum" sz="quarter" idx="12"/>
          </p:nvPr>
        </p:nvSpPr>
        <p:spPr>
          <a:xfrm>
            <a:off x="9758400" y="6516001"/>
            <a:ext cx="507200" cy="138500"/>
          </a:xfrm>
        </p:spPr>
        <p:txBody>
          <a:bodyPr/>
          <a:lstStyle>
            <a:lvl1pPr>
              <a:defRPr>
                <a:solidFill>
                  <a:schemeClr val="bg1"/>
                </a:solidFill>
              </a:defRPr>
            </a:lvl1pPr>
          </a:lstStyle>
          <a:p>
            <a:fld id="{D8777AF0-6F9E-4FA1-95B5-C7A94C1869B6}" type="slidenum">
              <a:rPr lang="de-DE" smtClean="0"/>
              <a:pPr/>
              <a:t>‹Nr.›</a:t>
            </a:fld>
            <a:endParaRPr lang="de-DE"/>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200" y="6167287"/>
            <a:ext cx="1260000" cy="222713"/>
          </a:xfrm>
          <a:prstGeom prst="rect">
            <a:avLst/>
          </a:prstGeom>
        </p:spPr>
      </p:pic>
    </p:spTree>
    <p:extLst>
      <p:ext uri="{BB962C8B-B14F-4D97-AF65-F5344CB8AC3E}">
        <p14:creationId xmlns:p14="http://schemas.microsoft.com/office/powerpoint/2010/main" val="2638998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226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25759018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328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13837902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431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54587095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533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21960318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635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45821757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738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79576150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840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59528274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Kapitel: Farbe ">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9431"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3" name="Textplatzhalter 32"/>
          <p:cNvSpPr>
            <a:spLocks noGrp="1"/>
          </p:cNvSpPr>
          <p:nvPr>
            <p:ph type="body" sz="quarter" idx="19" hasCustomPrompt="1"/>
          </p:nvPr>
        </p:nvSpPr>
        <p:spPr>
          <a:xfrm>
            <a:off x="0" y="1"/>
            <a:ext cx="12192000" cy="304699"/>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1"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4" name="Datumsplatzhalter 3"/>
          <p:cNvSpPr>
            <a:spLocks noGrp="1"/>
          </p:cNvSpPr>
          <p:nvPr>
            <p:ph type="dt" sz="half" idx="10"/>
          </p:nvPr>
        </p:nvSpPr>
        <p:spPr>
          <a:xfrm>
            <a:off x="8376001" y="6514953"/>
            <a:ext cx="1382399" cy="138499"/>
          </a:xfrm>
        </p:spPr>
        <p:txBody>
          <a:bodyPr/>
          <a:lstStyle>
            <a:lvl1pPr>
              <a:defRPr>
                <a:solidFill>
                  <a:schemeClr val="bg1"/>
                </a:solidFill>
              </a:defRPr>
            </a:lvl1pPr>
          </a:lstStyle>
          <a:p>
            <a:r>
              <a:rPr lang="de-DE" smtClean="0"/>
              <a:t>Stand: Februar 2025</a:t>
            </a:r>
            <a:endParaRPr lang="de-DE" dirty="0"/>
          </a:p>
        </p:txBody>
      </p:sp>
      <p:sp>
        <p:nvSpPr>
          <p:cNvPr id="5" name="Fußzeilenplatzhalter 4"/>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2" name="Titel 1"/>
          <p:cNvSpPr>
            <a:spLocks noGrp="1"/>
          </p:cNvSpPr>
          <p:nvPr>
            <p:ph type="title" hasCustomPrompt="1"/>
          </p:nvPr>
        </p:nvSpPr>
        <p:spPr>
          <a:xfrm>
            <a:off x="528000" y="2981666"/>
            <a:ext cx="9744000" cy="461665"/>
          </a:xfrm>
        </p:spPr>
        <p:txBody>
          <a:bodyPr anchor="ctr"/>
          <a:lstStyle>
            <a:lvl1pPr>
              <a:defRPr>
                <a:solidFill>
                  <a:schemeClr val="bg1"/>
                </a:solidFill>
              </a:defRPr>
            </a:lvl1pPr>
          </a:lstStyle>
          <a:p>
            <a:r>
              <a:rPr lang="de-DE" dirty="0" smtClean="0"/>
              <a:t>Titel durch Klicken bearbeiten</a:t>
            </a:r>
            <a:endParaRPr lang="de-DE" dirty="0"/>
          </a:p>
        </p:txBody>
      </p:sp>
      <p:sp>
        <p:nvSpPr>
          <p:cNvPr id="14"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06395252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045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50275050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0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147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8934307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63CF00C-E711-9FB6-97EF-EE0A82BC5EFF}"/>
              </a:ext>
              <a:ext uri="{C183D7F6-B498-43B3-948B-1728B52AA6E4}">
                <adec:decorative xmlns:adec="http://schemas.microsoft.com/office/drawing/2017/decorative" xmlns="" val="1"/>
              </a:ext>
            </a:extLst>
          </p:cNvPr>
          <p:cNvSpPr/>
          <p:nvPr userDrawn="1"/>
        </p:nvSpPr>
        <p:spPr>
          <a:xfrm>
            <a:off x="0" y="0"/>
            <a:ext cx="12189169" cy="42671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E7240C6-F013-FADF-00A4-C150D0691FA3}"/>
              </a:ext>
              <a:ext uri="{C183D7F6-B498-43B3-948B-1728B52AA6E4}">
                <adec:decorative xmlns:adec="http://schemas.microsoft.com/office/drawing/2017/decorative" xmlns="" val="1"/>
              </a:ext>
            </a:extLst>
          </p:cNvPr>
          <p:cNvSpPr/>
          <p:nvPr userDrawn="1"/>
        </p:nvSpPr>
        <p:spPr>
          <a:xfrm>
            <a:off x="6433" y="4267199"/>
            <a:ext cx="12189169" cy="2590801"/>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28000" y="4485275"/>
            <a:ext cx="8064000" cy="215444"/>
          </a:xfrm>
        </p:spPr>
        <p:txBody>
          <a:bodyPr/>
          <a:lstStyle>
            <a:lvl1pPr>
              <a:defRPr sz="1400" cap="none" baseline="0">
                <a:solidFill>
                  <a:schemeClr val="bg1"/>
                </a:solidFill>
              </a:defRPr>
            </a:lvl1pPr>
          </a:lstStyle>
          <a:p>
            <a:r>
              <a:rPr lang="de-DE" dirty="0"/>
              <a:t>Titel durch Klicken bearbeiten</a:t>
            </a:r>
          </a:p>
        </p:txBody>
      </p:sp>
      <p:sp>
        <p:nvSpPr>
          <p:cNvPr id="3" name="Inhaltsplatzhalter 2"/>
          <p:cNvSpPr>
            <a:spLocks noGrp="1"/>
          </p:cNvSpPr>
          <p:nvPr>
            <p:ph idx="1" hasCustomPrompt="1"/>
          </p:nvPr>
        </p:nvSpPr>
        <p:spPr>
          <a:xfrm>
            <a:off x="528000" y="4795067"/>
            <a:ext cx="8064000" cy="218586"/>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a:t>Informationen bearbeiten</a:t>
            </a:r>
          </a:p>
        </p:txBody>
      </p:sp>
      <p:sp>
        <p:nvSpPr>
          <p:cNvPr id="5" name="Fußzeilenplatzhalter 4">
            <a:extLs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1"/>
              </a:ext>
            </a:extLst>
          </p:cNvPr>
          <p:cNvSpPr>
            <a:spLocks noGrp="1"/>
          </p:cNvSpPr>
          <p:nvPr>
            <p:ph type="dt" sz="half" idx="10"/>
          </p:nvPr>
        </p:nvSpPr>
        <p:spPr>
          <a:xfrm>
            <a:off x="10487519" y="6516001"/>
            <a:ext cx="1173199" cy="138499"/>
          </a:xfrm>
        </p:spPr>
        <p:txBody>
          <a:bodyPr/>
          <a:lstStyle>
            <a:lvl1pPr>
              <a:defRPr>
                <a:solidFill>
                  <a:schemeClr val="bg1"/>
                </a:solidFill>
              </a:defRPr>
            </a:lvl1pPr>
          </a:lstStyle>
          <a:p>
            <a:r>
              <a:rPr lang="de-DE" smtClean="0"/>
              <a:t>Stand: Februar 2025</a:t>
            </a:r>
            <a:endParaRPr lang="de-DE"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9169" y="3821759"/>
            <a:ext cx="2520000" cy="445418"/>
          </a:xfrm>
          <a:prstGeom prst="rect">
            <a:avLst/>
          </a:prstGeom>
        </p:spPr>
      </p:pic>
    </p:spTree>
    <p:extLst>
      <p:ext uri="{BB962C8B-B14F-4D97-AF65-F5344CB8AC3E}">
        <p14:creationId xmlns:p14="http://schemas.microsoft.com/office/powerpoint/2010/main" val="342816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1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50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90038568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Kapitel: Farbe ">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3527"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3" name="Textplatzhalter 32"/>
          <p:cNvSpPr>
            <a:spLocks noGrp="1"/>
          </p:cNvSpPr>
          <p:nvPr>
            <p:ph type="body" sz="quarter" idx="19" hasCustomPrompt="1"/>
          </p:nvPr>
        </p:nvSpPr>
        <p:spPr>
          <a:xfrm>
            <a:off x="0" y="1"/>
            <a:ext cx="12192000" cy="304699"/>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1"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4" name="Datumsplatzhalter 3"/>
          <p:cNvSpPr>
            <a:spLocks noGrp="1"/>
          </p:cNvSpPr>
          <p:nvPr>
            <p:ph type="dt" sz="half" idx="10"/>
          </p:nvPr>
        </p:nvSpPr>
        <p:spPr>
          <a:xfrm>
            <a:off x="8376001" y="6514953"/>
            <a:ext cx="1382399" cy="138499"/>
          </a:xfrm>
        </p:spPr>
        <p:txBody>
          <a:bodyPr/>
          <a:lstStyle>
            <a:lvl1pPr>
              <a:defRPr>
                <a:solidFill>
                  <a:schemeClr val="bg1"/>
                </a:solidFill>
              </a:defRPr>
            </a:lvl1pPr>
          </a:lstStyle>
          <a:p>
            <a:r>
              <a:rPr lang="de-DE" smtClean="0"/>
              <a:t>Stand: Februar 2025</a:t>
            </a:r>
            <a:endParaRPr lang="de-DE" dirty="0"/>
          </a:p>
        </p:txBody>
      </p:sp>
      <p:sp>
        <p:nvSpPr>
          <p:cNvPr id="5" name="Fußzeilenplatzhalter 4"/>
          <p:cNvSpPr>
            <a:spLocks noGrp="1"/>
          </p:cNvSpPr>
          <p:nvPr>
            <p:ph type="ftr" sz="quarter" idx="11"/>
          </p:nvPr>
        </p:nvSpPr>
        <p:spPr>
          <a:xfrm>
            <a:off x="528000" y="6514953"/>
            <a:ext cx="7848000" cy="138499"/>
          </a:xfrm>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a:xfrm>
            <a:off x="9758400" y="6514953"/>
            <a:ext cx="5072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2" name="Titel 1"/>
          <p:cNvSpPr>
            <a:spLocks noGrp="1"/>
          </p:cNvSpPr>
          <p:nvPr>
            <p:ph type="title" hasCustomPrompt="1"/>
          </p:nvPr>
        </p:nvSpPr>
        <p:spPr>
          <a:xfrm>
            <a:off x="528000" y="2981666"/>
            <a:ext cx="9744000" cy="461665"/>
          </a:xfrm>
        </p:spPr>
        <p:txBody>
          <a:bodyPr anchor="ctr"/>
          <a:lstStyle>
            <a:lvl1pPr>
              <a:defRPr>
                <a:solidFill>
                  <a:schemeClr val="bg1"/>
                </a:solidFill>
              </a:defRPr>
            </a:lvl1pPr>
          </a:lstStyle>
          <a:p>
            <a:r>
              <a:rPr lang="de-DE" dirty="0" smtClean="0"/>
              <a:t>Titel durch Klicken bearbeiten</a:t>
            </a:r>
            <a:endParaRPr lang="de-DE" dirty="0"/>
          </a:p>
        </p:txBody>
      </p:sp>
      <p:sp>
        <p:nvSpPr>
          <p:cNvPr id="14"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20263435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2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455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1038144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3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557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73309680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4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6595"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59135945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5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7619"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14280572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6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8643"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10195086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7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9667"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50151781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8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691"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130423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9_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710" name="think-cell Folie" r:id="rId4" imgW="270" imgH="270" progId="TCLayout.ActiveDocument.1">
                  <p:embed/>
                </p:oleObj>
              </mc:Choice>
              <mc:Fallback>
                <p:oleObj name="think-cell Folie" r:id="rId4" imgW="270" imgH="270" progId="TCLayout.ActiveDocument.1">
                  <p:embed/>
                  <p:pic>
                    <p:nvPicPr>
                      <p:cNvPr id="9" name="Objekt 8"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5"/>
            <a:ext cx="12192000" cy="304699"/>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528000" y="632082"/>
            <a:ext cx="11132717"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528000" y="1243966"/>
            <a:ext cx="11132717" cy="1831271"/>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Stand: Februar 2025</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2024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10567074" y="6175574"/>
            <a:ext cx="1624927" cy="304699"/>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6125377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9"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2.sv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image" Target="../media/image1.png"/><Relationship Id="rId5" Type="http://schemas.openxmlformats.org/officeDocument/2006/relationships/slideLayout" Target="../slideLayouts/slideLayout127.xml"/><Relationship Id="rId10" Type="http://schemas.openxmlformats.org/officeDocument/2006/relationships/theme" Target="../theme/theme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8000" y="632082"/>
            <a:ext cx="11132717" cy="461665"/>
          </a:xfrm>
          <a:prstGeom prst="rect">
            <a:avLst/>
          </a:prstGeom>
        </p:spPr>
        <p:txBody>
          <a:bodyPr vert="horz" wrap="square" lIns="0" tIns="0" rIns="0" bIns="0" rtlCol="0" anchor="b">
            <a:spAutoFit/>
          </a:bodyPr>
          <a:lstStyle/>
          <a:p>
            <a:r>
              <a:rPr lang="de-DE" dirty="0"/>
              <a:t>Titel durch Klicken bearbeiten</a:t>
            </a:r>
          </a:p>
        </p:txBody>
      </p:sp>
      <p:sp>
        <p:nvSpPr>
          <p:cNvPr id="3" name="Textplatzhalter 2"/>
          <p:cNvSpPr>
            <a:spLocks noGrp="1"/>
          </p:cNvSpPr>
          <p:nvPr>
            <p:ph type="body" idx="1"/>
          </p:nvPr>
        </p:nvSpPr>
        <p:spPr>
          <a:xfrm>
            <a:off x="528000" y="1243966"/>
            <a:ext cx="11132717" cy="2189317"/>
          </a:xfrm>
          <a:prstGeom prst="rect">
            <a:avLst/>
          </a:prstGeom>
        </p:spPr>
        <p:txBody>
          <a:bodyPr vert="horz" wrap="square" lIns="0" tIns="0" rIns="0" bIns="0" rtlCol="0">
            <a:spAutoFit/>
          </a:body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0"/>
              </a:ext>
            </a:extLst>
          </p:cNvPr>
          <p:cNvSpPr>
            <a:spLocks noGrp="1"/>
          </p:cNvSpPr>
          <p:nvPr>
            <p:ph type="ftr" sz="quarter" idx="3"/>
          </p:nvPr>
        </p:nvSpPr>
        <p:spPr>
          <a:xfrm>
            <a:off x="528000" y="6516001"/>
            <a:ext cx="7847651"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0"/>
              </a:ext>
            </a:extLst>
          </p:cNvPr>
          <p:cNvSpPr>
            <a:spLocks noGrp="1"/>
          </p:cNvSpPr>
          <p:nvPr>
            <p:ph type="dt" sz="half" idx="2"/>
          </p:nvPr>
        </p:nvSpPr>
        <p:spPr>
          <a:xfrm>
            <a:off x="8585201" y="6516001"/>
            <a:ext cx="1173199"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0"/>
              </a:ext>
            </a:extLst>
          </p:cNvPr>
          <p:cNvSpPr>
            <a:spLocks noGrp="1"/>
          </p:cNvSpPr>
          <p:nvPr>
            <p:ph type="sldNum" sz="quarter" idx="4"/>
          </p:nvPr>
        </p:nvSpPr>
        <p:spPr>
          <a:xfrm>
            <a:off x="9758400" y="6516001"/>
            <a:ext cx="5072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8777AF0-6F9E-4FA1-95B5-C7A94C1869B6}" type="slidenum">
              <a:rPr lang="de-DE" smtClean="0"/>
              <a:pPr/>
              <a:t>‹Nr.›</a:t>
            </a:fld>
            <a:endParaRPr lang="de-DE" dirty="0"/>
          </a:p>
        </p:txBody>
      </p:sp>
    </p:spTree>
    <p:extLst>
      <p:ext uri="{BB962C8B-B14F-4D97-AF65-F5344CB8AC3E}">
        <p14:creationId xmlns:p14="http://schemas.microsoft.com/office/powerpoint/2010/main" val="225842574"/>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55" r:id="rId3"/>
    <p:sldLayoutId id="2147483656" r:id="rId4"/>
    <p:sldLayoutId id="2147483650" r:id="rId5"/>
    <p:sldLayoutId id="2147483657" r:id="rId6"/>
    <p:sldLayoutId id="2147483658" r:id="rId7"/>
    <p:sldLayoutId id="2147483659" r:id="rId8"/>
    <p:sldLayoutId id="2147483661" r:id="rId9"/>
    <p:sldLayoutId id="2147483712" r:id="rId10"/>
    <p:sldLayoutId id="2147483713" r:id="rId11"/>
    <p:sldLayoutId id="2147483715" r:id="rId12"/>
    <p:sldLayoutId id="2147483716" r:id="rId13"/>
    <p:sldLayoutId id="2147483719" r:id="rId14"/>
    <p:sldLayoutId id="2147483720" r:id="rId15"/>
    <p:sldLayoutId id="2147483721" r:id="rId16"/>
    <p:sldLayoutId id="2147483722" r:id="rId17"/>
    <p:sldLayoutId id="2147483723" r:id="rId18"/>
    <p:sldLayoutId id="2147483726" r:id="rId19"/>
    <p:sldLayoutId id="2147483727" r:id="rId20"/>
    <p:sldLayoutId id="2147483728" r:id="rId21"/>
    <p:sldLayoutId id="2147483729" r:id="rId22"/>
    <p:sldLayoutId id="2147483730" r:id="rId23"/>
    <p:sldLayoutId id="2147483731" r:id="rId24"/>
    <p:sldLayoutId id="2147483733" r:id="rId25"/>
    <p:sldLayoutId id="2147483735" r:id="rId26"/>
    <p:sldLayoutId id="2147483737" r:id="rId27"/>
    <p:sldLayoutId id="2147483738" r:id="rId28"/>
    <p:sldLayoutId id="2147483739" r:id="rId29"/>
    <p:sldLayoutId id="2147483740"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9" r:id="rId65"/>
    <p:sldLayoutId id="2147483781" r:id="rId66"/>
    <p:sldLayoutId id="2147483783" r:id="rId67"/>
    <p:sldLayoutId id="2147483784" r:id="rId68"/>
    <p:sldLayoutId id="2147483786" r:id="rId69"/>
    <p:sldLayoutId id="2147483787" r:id="rId70"/>
    <p:sldLayoutId id="2147483789" r:id="rId71"/>
    <p:sldLayoutId id="2147483791" r:id="rId72"/>
    <p:sldLayoutId id="2147483792" r:id="rId73"/>
    <p:sldLayoutId id="2147483793" r:id="rId74"/>
    <p:sldLayoutId id="2147483794" r:id="rId75"/>
    <p:sldLayoutId id="2147483795" r:id="rId76"/>
    <p:sldLayoutId id="2147483796" r:id="rId77"/>
    <p:sldLayoutId id="2147483797" r:id="rId78"/>
    <p:sldLayoutId id="2147483798" r:id="rId79"/>
    <p:sldLayoutId id="2147483799" r:id="rId80"/>
    <p:sldLayoutId id="2147483800" r:id="rId81"/>
    <p:sldLayoutId id="2147483801" r:id="rId82"/>
    <p:sldLayoutId id="2147483802" r:id="rId83"/>
    <p:sldLayoutId id="2147483803" r:id="rId84"/>
    <p:sldLayoutId id="2147483804" r:id="rId85"/>
    <p:sldLayoutId id="2147483805" r:id="rId86"/>
    <p:sldLayoutId id="2147483806" r:id="rId87"/>
    <p:sldLayoutId id="2147483807" r:id="rId88"/>
    <p:sldLayoutId id="2147483808" r:id="rId89"/>
    <p:sldLayoutId id="2147483809" r:id="rId90"/>
    <p:sldLayoutId id="2147483810" r:id="rId91"/>
    <p:sldLayoutId id="2147483811" r:id="rId92"/>
    <p:sldLayoutId id="2147483813" r:id="rId93"/>
    <p:sldLayoutId id="2147483814" r:id="rId94"/>
    <p:sldLayoutId id="2147483815" r:id="rId95"/>
    <p:sldLayoutId id="2147483816" r:id="rId96"/>
    <p:sldLayoutId id="2147483817" r:id="rId97"/>
    <p:sldLayoutId id="2147483818" r:id="rId98"/>
    <p:sldLayoutId id="2147483820" r:id="rId99"/>
    <p:sldLayoutId id="2147483821" r:id="rId100"/>
    <p:sldLayoutId id="2147483822" r:id="rId101"/>
    <p:sldLayoutId id="2147483823" r:id="rId102"/>
    <p:sldLayoutId id="2147483827" r:id="rId103"/>
    <p:sldLayoutId id="2147483828" r:id="rId104"/>
    <p:sldLayoutId id="2147483829" r:id="rId105"/>
    <p:sldLayoutId id="2147483831" r:id="rId106"/>
    <p:sldLayoutId id="2147483832" r:id="rId107"/>
    <p:sldLayoutId id="2147483833" r:id="rId108"/>
    <p:sldLayoutId id="2147483834" r:id="rId109"/>
    <p:sldLayoutId id="2147483835" r:id="rId110"/>
    <p:sldLayoutId id="2147483836" r:id="rId111"/>
    <p:sldLayoutId id="2147483837" r:id="rId112"/>
    <p:sldLayoutId id="2147483838" r:id="rId113"/>
    <p:sldLayoutId id="2147483839" r:id="rId114"/>
    <p:sldLayoutId id="2147483840" r:id="rId115"/>
    <p:sldLayoutId id="2147483841" r:id="rId116"/>
    <p:sldLayoutId id="2147483842" r:id="rId117"/>
    <p:sldLayoutId id="2147483843" r:id="rId118"/>
    <p:sldLayoutId id="2147483844" r:id="rId119"/>
    <p:sldLayoutId id="2147483845" r:id="rId120"/>
    <p:sldLayoutId id="2147483847" r:id="rId121"/>
    <p:sldLayoutId id="2147483848" r:id="rId122"/>
  </p:sldLayoutIdLst>
  <p:hf sldNum="0" hdr="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Tx/>
        <a:buNone/>
        <a:defRPr lang="de-DE" sz="1800" b="0" kern="1200" cap="none" baseline="0" dirty="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124">
            <a:extLst>
              <a:ext uri="{96DAC541-7B7A-43D3-8B79-37D633B846F1}">
                <asvg:svgBlip xmlns:asvg="http://schemas.microsoft.com/office/drawing/2016/SVG/main" xmlns="" r:embed="rId139"/>
              </a:ext>
            </a:extLst>
          </a:blip>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8000" y="632082"/>
            <a:ext cx="11132717" cy="461665"/>
          </a:xfrm>
          <a:prstGeom prst="rect">
            <a:avLst/>
          </a:prstGeom>
        </p:spPr>
        <p:txBody>
          <a:bodyPr vert="horz" wrap="square" lIns="0" tIns="0" rIns="0" bIns="0" rtlCol="0" anchor="b">
            <a:spAutoFit/>
          </a:bodyPr>
          <a:lstStyle/>
          <a:p>
            <a:r>
              <a:rPr lang="de-DE" dirty="0"/>
              <a:t>Titel durch Klicken bearbeiten</a:t>
            </a:r>
          </a:p>
        </p:txBody>
      </p:sp>
      <p:sp>
        <p:nvSpPr>
          <p:cNvPr id="3" name="Textplatzhalter 2"/>
          <p:cNvSpPr>
            <a:spLocks noGrp="1"/>
          </p:cNvSpPr>
          <p:nvPr>
            <p:ph type="body" idx="1"/>
          </p:nvPr>
        </p:nvSpPr>
        <p:spPr>
          <a:xfrm>
            <a:off x="528000" y="1243966"/>
            <a:ext cx="11132717" cy="2189317"/>
          </a:xfrm>
          <a:prstGeom prst="rect">
            <a:avLst/>
          </a:prstGeom>
        </p:spPr>
        <p:txBody>
          <a:bodyPr vert="horz" wrap="square" lIns="0" tIns="0" rIns="0" bIns="0" rtlCol="0">
            <a:spAutoFit/>
          </a:bodyPr>
          <a:lstStyle/>
          <a:p>
            <a:pPr lvl="5"/>
            <a:r>
              <a:rPr lang="de-DE" dirty="0"/>
              <a:t>Unterüberschrift (Sechste Ebene)</a:t>
            </a:r>
          </a:p>
          <a:p>
            <a:pPr lvl="0"/>
            <a:r>
              <a:rPr lang="de-DE" dirty="0"/>
              <a:t>Einfacher Text / erste Listenebene</a:t>
            </a:r>
          </a:p>
          <a:p>
            <a:pPr lvl="1"/>
            <a:r>
              <a:rPr lang="de-DE" dirty="0"/>
              <a:t>Zweite Listenebene</a:t>
            </a:r>
          </a:p>
          <a:p>
            <a:pPr lvl="2"/>
            <a:r>
              <a:rPr lang="de-DE" dirty="0"/>
              <a:t>Dritte Listenebene</a:t>
            </a:r>
          </a:p>
          <a:p>
            <a:pPr lvl="3"/>
            <a:r>
              <a:rPr lang="de-DE" dirty="0"/>
              <a:t>Vierte Listenebene</a:t>
            </a:r>
          </a:p>
          <a:p>
            <a:pPr lvl="4"/>
            <a:r>
              <a:rPr lang="de-DE" dirty="0"/>
              <a:t>Fünfte Listenebene</a:t>
            </a:r>
          </a:p>
        </p:txBody>
      </p:sp>
      <p:sp>
        <p:nvSpPr>
          <p:cNvPr id="5" name="Fußzeilenplatzhalter 4">
            <a:extLst>
              <a:ext uri="{C183D7F6-B498-43B3-948B-1728B52AA6E4}">
                <adec:decorative xmlns:adec="http://schemas.microsoft.com/office/drawing/2017/decorative" xmlns="" val="0"/>
              </a:ext>
            </a:extLst>
          </p:cNvPr>
          <p:cNvSpPr>
            <a:spLocks noGrp="1"/>
          </p:cNvSpPr>
          <p:nvPr>
            <p:ph type="ftr" sz="quarter" idx="3"/>
          </p:nvPr>
        </p:nvSpPr>
        <p:spPr>
          <a:xfrm>
            <a:off x="528000" y="6516001"/>
            <a:ext cx="7847651"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smtClean="0"/>
              <a:t>© 2024 Verbraucherzentrale Bundesverband e.V.</a:t>
            </a:r>
            <a:endParaRPr lang="de-DE" dirty="0"/>
          </a:p>
        </p:txBody>
      </p:sp>
      <p:sp>
        <p:nvSpPr>
          <p:cNvPr id="4" name="Datumsplatzhalter 3">
            <a:extLst>
              <a:ext uri="{C183D7F6-B498-43B3-948B-1728B52AA6E4}">
                <adec:decorative xmlns:adec="http://schemas.microsoft.com/office/drawing/2017/decorative" xmlns="" val="0"/>
              </a:ext>
            </a:extLst>
          </p:cNvPr>
          <p:cNvSpPr>
            <a:spLocks noGrp="1"/>
          </p:cNvSpPr>
          <p:nvPr>
            <p:ph type="dt" sz="half" idx="2"/>
          </p:nvPr>
        </p:nvSpPr>
        <p:spPr>
          <a:xfrm>
            <a:off x="8585201" y="6516001"/>
            <a:ext cx="1173199"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r>
              <a:rPr lang="de-DE" smtClean="0"/>
              <a:t>Stand: Februar 2025</a:t>
            </a:r>
            <a:endParaRPr lang="de-DE" dirty="0"/>
          </a:p>
        </p:txBody>
      </p:sp>
      <p:sp>
        <p:nvSpPr>
          <p:cNvPr id="6" name="Foliennummernplatzhalter 5">
            <a:extLst>
              <a:ext uri="{C183D7F6-B498-43B3-948B-1728B52AA6E4}">
                <adec:decorative xmlns:adec="http://schemas.microsoft.com/office/drawing/2017/decorative" xmlns="" val="0"/>
              </a:ext>
            </a:extLst>
          </p:cNvPr>
          <p:cNvSpPr>
            <a:spLocks noGrp="1"/>
          </p:cNvSpPr>
          <p:nvPr>
            <p:ph type="sldNum" sz="quarter" idx="4"/>
          </p:nvPr>
        </p:nvSpPr>
        <p:spPr>
          <a:xfrm>
            <a:off x="9758400" y="6516001"/>
            <a:ext cx="5072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8777AF0-6F9E-4FA1-95B5-C7A94C1869B6}" type="slidenum">
              <a:rPr lang="de-DE" smtClean="0"/>
              <a:pPr/>
              <a:t>‹Nr.›</a:t>
            </a:fld>
            <a:endParaRPr lang="de-DE" dirty="0"/>
          </a:p>
        </p:txBody>
      </p:sp>
    </p:spTree>
    <p:extLst>
      <p:ext uri="{BB962C8B-B14F-4D97-AF65-F5344CB8AC3E}">
        <p14:creationId xmlns:p14="http://schemas.microsoft.com/office/powerpoint/2010/main" val="38221996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sldNum="0" hdr="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0" kern="1200" cap="none" baseline="0" dirty="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11">
            <a:extLst>
              <a:ext uri="{96DAC541-7B7A-43D3-8B79-37D633B846F1}">
                <asvg:svgBlip xmlns:asvg="http://schemas.microsoft.com/office/drawing/2016/SVG/main" xmlns="" r:embed="rId12"/>
              </a:ext>
            </a:extLst>
          </a:blip>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141" Type="http://schemas.openxmlformats.org/officeDocument/2006/relationships/image" Target="../media/image37.png"/><Relationship Id="rId2" Type="http://schemas.openxmlformats.org/officeDocument/2006/relationships/notesSlide" Target="../notesSlides/notesSlide35.xml"/><Relationship Id="rId140"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png"/><Relationship Id="rId139"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2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png"/><Relationship Id="rId139"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40"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8.png"/><Relationship Id="rId13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E4F5"/>
        </a:solidFill>
        <a:effectLst/>
      </p:bgPr>
    </p:bg>
    <p:spTree>
      <p:nvGrpSpPr>
        <p:cNvPr id="1" name=""/>
        <p:cNvGrpSpPr/>
        <p:nvPr/>
      </p:nvGrpSpPr>
      <p:grpSpPr>
        <a:xfrm>
          <a:off x="0" y="0"/>
          <a:ext cx="0" cy="0"/>
          <a:chOff x="0" y="0"/>
          <a:chExt cx="0" cy="0"/>
        </a:xfrm>
      </p:grpSpPr>
      <p:sp>
        <p:nvSpPr>
          <p:cNvPr id="3" name="Textplatzhalter 2"/>
          <p:cNvSpPr>
            <a:spLocks noGrp="1"/>
          </p:cNvSpPr>
          <p:nvPr>
            <p:ph type="body" sz="quarter" idx="28"/>
          </p:nvPr>
        </p:nvSpPr>
        <p:spPr>
          <a:xfrm>
            <a:off x="4234" y="4267200"/>
            <a:ext cx="12192000" cy="2590800"/>
          </a:xfrm>
        </p:spPr>
        <p:txBody>
          <a:bodyPr/>
          <a:lstStyle/>
          <a:p>
            <a:endParaRPr lang="de-DE" dirty="0"/>
          </a:p>
        </p:txBody>
      </p:sp>
      <p:sp>
        <p:nvSpPr>
          <p:cNvPr id="4" name="Titel 3"/>
          <p:cNvSpPr>
            <a:spLocks noGrp="1"/>
          </p:cNvSpPr>
          <p:nvPr>
            <p:ph type="title"/>
          </p:nvPr>
        </p:nvSpPr>
        <p:spPr>
          <a:xfrm>
            <a:off x="521999" y="4827600"/>
            <a:ext cx="9228287" cy="984885"/>
          </a:xfrm>
        </p:spPr>
        <p:txBody>
          <a:bodyPr/>
          <a:lstStyle/>
          <a:p>
            <a:r>
              <a:rPr lang="de-DE" sz="3200" dirty="0"/>
              <a:t>Cookies aus der </a:t>
            </a:r>
            <a:r>
              <a:rPr lang="de-DE" sz="3200" dirty="0" smtClean="0"/>
              <a:t>Trickkiste:</a:t>
            </a:r>
            <a:br>
              <a:rPr lang="de-DE" sz="3200" dirty="0" smtClean="0"/>
            </a:br>
            <a:r>
              <a:rPr lang="de-DE" sz="3200" dirty="0" smtClean="0"/>
              <a:t>Werbung und Datenschutz online </a:t>
            </a:r>
            <a:endParaRPr lang="de-DE" sz="3200" dirty="0"/>
          </a:p>
        </p:txBody>
      </p:sp>
      <p:pic>
        <p:nvPicPr>
          <p:cNvPr id="11" name="Grafik 10">
            <a:extLst>
              <a:ext uri="{FF2B5EF4-FFF2-40B4-BE49-F238E27FC236}">
                <a16:creationId xmlns:a16="http://schemas.microsoft.com/office/drawing/2014/main" id="{000F3ABE-4C1A-42AC-94C1-2AE70246A221}"/>
              </a:ext>
            </a:extLst>
          </p:cNvPr>
          <p:cNvPicPr>
            <a:picLocks noChangeAspect="1"/>
          </p:cNvPicPr>
          <p:nvPr/>
        </p:nvPicPr>
        <p:blipFill>
          <a:blip r:embed="rId3"/>
          <a:stretch>
            <a:fillRect/>
          </a:stretch>
        </p:blipFill>
        <p:spPr>
          <a:xfrm>
            <a:off x="9674547" y="3821314"/>
            <a:ext cx="2520000" cy="446336"/>
          </a:xfrm>
          <a:prstGeom prst="rect">
            <a:avLst/>
          </a:prstGeom>
        </p:spPr>
      </p:pic>
      <p:sp>
        <p:nvSpPr>
          <p:cNvPr id="7" name="Fußzeilenplatzhalter 6"/>
          <p:cNvSpPr>
            <a:spLocks noGrp="1"/>
          </p:cNvSpPr>
          <p:nvPr>
            <p:ph type="ftr" sz="quarter" idx="11"/>
          </p:nvPr>
        </p:nvSpPr>
        <p:spPr/>
        <p:txBody>
          <a:bodyPr/>
          <a:lstStyle/>
          <a:p>
            <a:r>
              <a:rPr lang="de-DE" smtClean="0"/>
              <a:t>© 2024 Verbraucherzentrale Bundesverband e.V.</a:t>
            </a:r>
            <a:endParaRPr lang="de-DE" dirty="0"/>
          </a:p>
        </p:txBody>
      </p:sp>
      <p:pic>
        <p:nvPicPr>
          <p:cNvPr id="12" name="Grafik 11"/>
          <p:cNvPicPr>
            <a:picLocks noChangeAspect="1"/>
          </p:cNvPicPr>
          <p:nvPr/>
        </p:nvPicPr>
        <p:blipFill rotWithShape="1">
          <a:blip r:embed="rId4"/>
          <a:srcRect l="62272" t="25185" r="20000" b="45949"/>
          <a:stretch/>
        </p:blipFill>
        <p:spPr>
          <a:xfrm>
            <a:off x="19108" y="-5305"/>
            <a:ext cx="9329429" cy="4272505"/>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0544" y="54231"/>
            <a:ext cx="3495690" cy="2613626"/>
          </a:xfrm>
          <a:prstGeom prst="rect">
            <a:avLst/>
          </a:prstGeom>
        </p:spPr>
      </p:pic>
      <p:sp>
        <p:nvSpPr>
          <p:cNvPr id="14" name="Textplatzhalter 13"/>
          <p:cNvSpPr>
            <a:spLocks noGrp="1"/>
          </p:cNvSpPr>
          <p:nvPr>
            <p:ph type="body" sz="quarter" idx="24"/>
          </p:nvPr>
        </p:nvSpPr>
        <p:spPr>
          <a:xfrm>
            <a:off x="518400" y="5817600"/>
            <a:ext cx="8064000" cy="618631"/>
          </a:xfrm>
        </p:spPr>
        <p:txBody>
          <a:bodyPr/>
          <a:lstStyle/>
          <a:p>
            <a:r>
              <a:rPr lang="de-DE" dirty="0" smtClean="0"/>
              <a:t>Verbraucherchecker: Workshops für Jugendliche</a:t>
            </a:r>
            <a:endParaRPr lang="de-DE" dirty="0"/>
          </a:p>
          <a:p>
            <a:endParaRPr lang="de-DE" dirty="0"/>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929682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Aufgabenstellung</a:t>
            </a:r>
            <a:endParaRPr lang="de-DE" dirty="0"/>
          </a:p>
        </p:txBody>
      </p:sp>
      <p:sp>
        <p:nvSpPr>
          <p:cNvPr id="4" name="Inhaltsplatzhalter 3"/>
          <p:cNvSpPr>
            <a:spLocks noGrp="1"/>
          </p:cNvSpPr>
          <p:nvPr>
            <p:ph idx="1"/>
          </p:nvPr>
        </p:nvSpPr>
        <p:spPr>
          <a:xfrm>
            <a:off x="528001" y="1238479"/>
            <a:ext cx="5375416" cy="4931122"/>
          </a:xfrm>
        </p:spPr>
        <p:txBody>
          <a:bodyPr/>
          <a:lstStyle/>
          <a:p>
            <a:pPr marL="360000" lvl="4" indent="-324000">
              <a:lnSpc>
                <a:spcPct val="150000"/>
              </a:lnSpc>
              <a:buBlip>
                <a:blip r:embed="rId3"/>
              </a:buBlip>
              <a:defRPr/>
            </a:pPr>
            <a:r>
              <a:rPr lang="de-DE" sz="2000" dirty="0"/>
              <a:t>Findet euch bitte in </a:t>
            </a:r>
            <a:r>
              <a:rPr lang="de-DE" sz="2000" b="1" dirty="0">
                <a:solidFill>
                  <a:schemeClr val="accent1"/>
                </a:solidFill>
              </a:rPr>
              <a:t>Kleingruppen</a:t>
            </a:r>
            <a:r>
              <a:rPr lang="de-DE" sz="2000" dirty="0"/>
              <a:t> zusammen </a:t>
            </a:r>
          </a:p>
          <a:p>
            <a:pPr marL="360000" lvl="4" indent="-324000">
              <a:lnSpc>
                <a:spcPct val="150000"/>
              </a:lnSpc>
              <a:buBlip>
                <a:blip r:embed="rId3"/>
              </a:buBlip>
              <a:defRPr/>
            </a:pPr>
            <a:r>
              <a:rPr lang="de-DE" sz="2000" dirty="0"/>
              <a:t>Nutz das </a:t>
            </a:r>
            <a:r>
              <a:rPr lang="de-DE" sz="2000" b="1" dirty="0">
                <a:solidFill>
                  <a:schemeClr val="accent1"/>
                </a:solidFill>
              </a:rPr>
              <a:t>Arbeitsblatt</a:t>
            </a:r>
            <a:r>
              <a:rPr lang="de-DE" sz="2000" dirty="0"/>
              <a:t> und </a:t>
            </a:r>
            <a:r>
              <a:rPr lang="de-DE" sz="2000" dirty="0" smtClean="0"/>
              <a:t>recherchiert </a:t>
            </a:r>
            <a:r>
              <a:rPr lang="de-DE" sz="2000" dirty="0"/>
              <a:t>zu folgenden </a:t>
            </a:r>
            <a:r>
              <a:rPr lang="de-DE" sz="2000" dirty="0" smtClean="0"/>
              <a:t>Themen: </a:t>
            </a:r>
          </a:p>
          <a:p>
            <a:pPr marL="36000" lvl="4" indent="0">
              <a:lnSpc>
                <a:spcPct val="150000"/>
              </a:lnSpc>
              <a:buNone/>
              <a:defRPr/>
            </a:pPr>
            <a:endParaRPr lang="de-DE" sz="2000" dirty="0"/>
          </a:p>
          <a:p>
            <a:pPr lvl="2">
              <a:buFont typeface="Wingdings" panose="05000000000000000000" pitchFamily="2" charset="2"/>
              <a:buChar char="ü"/>
            </a:pPr>
            <a:r>
              <a:rPr lang="de-DE" sz="2000" b="1" dirty="0">
                <a:solidFill>
                  <a:srgbClr val="019BA5"/>
                </a:solidFill>
              </a:rPr>
              <a:t>Manipulative </a:t>
            </a:r>
            <a:r>
              <a:rPr lang="de-DE" sz="2000" b="1" dirty="0" smtClean="0">
                <a:solidFill>
                  <a:srgbClr val="019BA5"/>
                </a:solidFill>
              </a:rPr>
              <a:t>Designs</a:t>
            </a:r>
            <a:r>
              <a:rPr lang="de-DE" sz="2000" b="1" dirty="0">
                <a:solidFill>
                  <a:srgbClr val="019BA5"/>
                </a:solidFill>
              </a:rPr>
              <a:t> </a:t>
            </a:r>
            <a:r>
              <a:rPr lang="de-DE" sz="2000" b="1" dirty="0" smtClean="0">
                <a:solidFill>
                  <a:srgbClr val="019BA5"/>
                </a:solidFill>
              </a:rPr>
              <a:t>– Wie </a:t>
            </a:r>
            <a:r>
              <a:rPr lang="de-DE" sz="2000" b="1" smtClean="0">
                <a:solidFill>
                  <a:srgbClr val="019BA5"/>
                </a:solidFill>
              </a:rPr>
              <a:t>wird getrickst?</a:t>
            </a:r>
          </a:p>
          <a:p>
            <a:pPr lvl="2">
              <a:buFont typeface="Wingdings" panose="05000000000000000000" pitchFamily="2" charset="2"/>
              <a:buChar char="ü"/>
            </a:pPr>
            <a:endParaRPr lang="de-DE" sz="2000" b="1" dirty="0">
              <a:solidFill>
                <a:srgbClr val="019BA5"/>
              </a:solidFill>
            </a:endParaRPr>
          </a:p>
          <a:p>
            <a:pPr lvl="2">
              <a:buFont typeface="Wingdings" panose="05000000000000000000" pitchFamily="2" charset="2"/>
              <a:buChar char="ü"/>
            </a:pPr>
            <a:r>
              <a:rPr lang="de-DE" sz="2000" b="1" dirty="0">
                <a:solidFill>
                  <a:srgbClr val="019BA5"/>
                </a:solidFill>
              </a:rPr>
              <a:t>Cookies – </a:t>
            </a:r>
            <a:r>
              <a:rPr lang="de-DE" sz="2000" b="1" dirty="0" smtClean="0">
                <a:solidFill>
                  <a:srgbClr val="019BA5"/>
                </a:solidFill>
              </a:rPr>
              <a:t>Wie lässt sich Tracking verhindern?</a:t>
            </a:r>
            <a:endParaRPr lang="de-DE" sz="2000" b="1" dirty="0">
              <a:solidFill>
                <a:srgbClr val="019BA5"/>
              </a:solidFill>
            </a:endParaRPr>
          </a:p>
        </p:txBody>
      </p:sp>
      <p:sp>
        <p:nvSpPr>
          <p:cNvPr id="8" name="Inhaltsplatzhalter 3"/>
          <p:cNvSpPr txBox="1">
            <a:spLocks/>
          </p:cNvSpPr>
          <p:nvPr/>
        </p:nvSpPr>
        <p:spPr>
          <a:xfrm>
            <a:off x="6702171" y="1866384"/>
            <a:ext cx="4511040" cy="146193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de-DE" sz="2000" b="0" cap="none" dirty="0" smtClean="0"/>
              <a:t>Infos findet ihr auf dem</a:t>
            </a:r>
          </a:p>
          <a:p>
            <a:pPr>
              <a:lnSpc>
                <a:spcPct val="150000"/>
              </a:lnSpc>
            </a:pPr>
            <a:r>
              <a:rPr lang="de-DE" sz="2000" cap="none" dirty="0" err="1" smtClean="0">
                <a:solidFill>
                  <a:schemeClr val="accent1"/>
                </a:solidFill>
              </a:rPr>
              <a:t>Checker</a:t>
            </a:r>
            <a:r>
              <a:rPr lang="de-DE" sz="2000" cap="none" dirty="0" smtClean="0">
                <a:solidFill>
                  <a:schemeClr val="accent1"/>
                </a:solidFill>
              </a:rPr>
              <a:t>-Space</a:t>
            </a:r>
            <a:r>
              <a:rPr lang="de-DE" sz="2000" b="0" cap="none" dirty="0" smtClean="0"/>
              <a:t> </a:t>
            </a:r>
            <a:r>
              <a:rPr lang="de-DE" sz="2000" b="0" cap="none" dirty="0"/>
              <a:t>unter </a:t>
            </a:r>
            <a:r>
              <a:rPr lang="de-DE" sz="2000" cap="none" dirty="0" smtClean="0">
                <a:solidFill>
                  <a:schemeClr val="accent1"/>
                </a:solidFill>
              </a:rPr>
              <a:t>www.verbraucherchecker.de</a:t>
            </a:r>
            <a:r>
              <a:rPr lang="de-DE" sz="2000" b="0" cap="none" dirty="0" smtClean="0"/>
              <a:t>: </a:t>
            </a:r>
            <a:endParaRPr lang="de-DE" sz="2000" dirty="0"/>
          </a:p>
        </p:txBody>
      </p:sp>
      <p:sp>
        <p:nvSpPr>
          <p:cNvPr id="5" name="Fußzeilenplatzhalter 4"/>
          <p:cNvSpPr>
            <a:spLocks noGrp="1"/>
          </p:cNvSpPr>
          <p:nvPr>
            <p:ph type="ftr" sz="quarter" idx="11"/>
          </p:nvPr>
        </p:nvSpPr>
        <p:spPr/>
        <p:txBody>
          <a:bodyPr/>
          <a:lstStyle/>
          <a:p>
            <a:r>
              <a:rPr lang="de-DE" smtClean="0"/>
              <a:t>© 2024 Verbraucherzentrale Bundesverband e.V.</a:t>
            </a:r>
            <a:endParaRPr lang="de-DE" dirty="0"/>
          </a:p>
        </p:txBody>
      </p:sp>
      <p:cxnSp>
        <p:nvCxnSpPr>
          <p:cNvPr id="11" name="Gerader Verbinder 10"/>
          <p:cNvCxnSpPr/>
          <p:nvPr/>
        </p:nvCxnSpPr>
        <p:spPr>
          <a:xfrm>
            <a:off x="6297519" y="1280607"/>
            <a:ext cx="10550" cy="46258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Datumsplatzhalter 1"/>
          <p:cNvSpPr>
            <a:spLocks noGrp="1"/>
          </p:cNvSpPr>
          <p:nvPr>
            <p:ph type="dt" sz="half" idx="10"/>
          </p:nvPr>
        </p:nvSpPr>
        <p:spPr/>
        <p:txBody>
          <a:bodyPr/>
          <a:lstStyle/>
          <a:p>
            <a:r>
              <a:rPr lang="de-DE" smtClean="0"/>
              <a:t>Stand: Februar 2025</a:t>
            </a:r>
            <a:endParaRPr lang="de-DE" dirty="0"/>
          </a:p>
        </p:txBody>
      </p:sp>
      <p:pic>
        <p:nvPicPr>
          <p:cNvPr id="10" name="Grafik 9"/>
          <p:cNvPicPr>
            <a:picLocks noChangeAspect="1"/>
          </p:cNvPicPr>
          <p:nvPr/>
        </p:nvPicPr>
        <p:blipFill rotWithShape="1">
          <a:blip r:embed="rId4"/>
          <a:srcRect l="2222" t="75272" r="88194" b="5785"/>
          <a:stretch/>
        </p:blipFill>
        <p:spPr>
          <a:xfrm>
            <a:off x="7490904" y="3593543"/>
            <a:ext cx="1210755" cy="1346118"/>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0704" y="3600251"/>
            <a:ext cx="2127580" cy="2127580"/>
          </a:xfrm>
          <a:prstGeom prst="rect">
            <a:avLst/>
          </a:prstGeom>
        </p:spPr>
      </p:pic>
    </p:spTree>
    <p:extLst>
      <p:ext uri="{BB962C8B-B14F-4D97-AF65-F5344CB8AC3E}">
        <p14:creationId xmlns:p14="http://schemas.microsoft.com/office/powerpoint/2010/main" val="1527050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Ergebnispräsentation</a:t>
            </a:r>
            <a:endParaRPr lang="de-DE" dirty="0"/>
          </a:p>
        </p:txBody>
      </p:sp>
      <p:sp>
        <p:nvSpPr>
          <p:cNvPr id="14" name="Fußzeilenplatzhalter 7"/>
          <p:cNvSpPr>
            <a:spLocks noGrp="1"/>
          </p:cNvSpPr>
          <p:nvPr>
            <p:ph type="ftr" sz="quarter" idx="11"/>
          </p:nvPr>
        </p:nvSpPr>
        <p:spPr/>
        <p:txBody>
          <a:bodyPr/>
          <a:lstStyle/>
          <a:p>
            <a:r>
              <a:rPr lang="de-DE" smtClean="0"/>
              <a:t>© 2024 Verbraucherzentrale Bundesverband e.V.</a:t>
            </a:r>
            <a:endParaRPr lang="de-DE" dirty="0"/>
          </a:p>
        </p:txBody>
      </p:sp>
      <p:pic>
        <p:nvPicPr>
          <p:cNvPr id="8"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894" y="2873254"/>
            <a:ext cx="3810906" cy="2850639"/>
          </a:xfrm>
          <a:prstGeom prst="rect">
            <a:avLst/>
          </a:prstGeom>
        </p:spPr>
      </p:pic>
      <p:sp>
        <p:nvSpPr>
          <p:cNvPr id="9" name="Ovale Legende 8"/>
          <p:cNvSpPr/>
          <p:nvPr/>
        </p:nvSpPr>
        <p:spPr>
          <a:xfrm>
            <a:off x="7295536" y="772998"/>
            <a:ext cx="2307236" cy="1637327"/>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2080181" y="1508289"/>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2465595" y="4311075"/>
            <a:ext cx="2596675" cy="1831197"/>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4" name="Rechteck 3"/>
          <p:cNvSpPr/>
          <p:nvPr/>
        </p:nvSpPr>
        <p:spPr>
          <a:xfrm>
            <a:off x="2660521" y="2163733"/>
            <a:ext cx="2766177" cy="923330"/>
          </a:xfrm>
          <a:prstGeom prst="rect">
            <a:avLst/>
          </a:prstGeom>
        </p:spPr>
        <p:txBody>
          <a:bodyPr wrap="square">
            <a:spAutoFit/>
          </a:bodyPr>
          <a:lstStyle/>
          <a:p>
            <a:r>
              <a:rPr lang="de-DE" dirty="0">
                <a:solidFill>
                  <a:schemeClr val="bg1"/>
                </a:solidFill>
              </a:rPr>
              <a:t>Was sind notwendige und was funktionale</a:t>
            </a:r>
          </a:p>
          <a:p>
            <a:r>
              <a:rPr lang="de-DE" dirty="0">
                <a:solidFill>
                  <a:schemeClr val="bg1"/>
                </a:solidFill>
              </a:rPr>
              <a:t>Cookies?</a:t>
            </a:r>
          </a:p>
        </p:txBody>
      </p:sp>
      <p:sp>
        <p:nvSpPr>
          <p:cNvPr id="12" name="Rechteck 11"/>
          <p:cNvSpPr/>
          <p:nvPr/>
        </p:nvSpPr>
        <p:spPr>
          <a:xfrm>
            <a:off x="7806001" y="1143081"/>
            <a:ext cx="1642800" cy="923330"/>
          </a:xfrm>
          <a:prstGeom prst="rect">
            <a:avLst/>
          </a:prstGeom>
        </p:spPr>
        <p:txBody>
          <a:bodyPr wrap="square">
            <a:spAutoFit/>
          </a:bodyPr>
          <a:lstStyle/>
          <a:p>
            <a:r>
              <a:rPr lang="de-DE" dirty="0">
                <a:solidFill>
                  <a:schemeClr val="bg1"/>
                </a:solidFill>
              </a:rPr>
              <a:t>Was sind Dark Patterns?</a:t>
            </a:r>
          </a:p>
        </p:txBody>
      </p:sp>
      <p:sp>
        <p:nvSpPr>
          <p:cNvPr id="13" name="Rechteck 12"/>
          <p:cNvSpPr/>
          <p:nvPr/>
        </p:nvSpPr>
        <p:spPr>
          <a:xfrm>
            <a:off x="2995748" y="4794708"/>
            <a:ext cx="1965054" cy="923330"/>
          </a:xfrm>
          <a:prstGeom prst="rect">
            <a:avLst/>
          </a:prstGeom>
        </p:spPr>
        <p:txBody>
          <a:bodyPr wrap="square">
            <a:spAutoFit/>
          </a:bodyPr>
          <a:lstStyle/>
          <a:p>
            <a:r>
              <a:rPr lang="de-DE" dirty="0" smtClean="0">
                <a:solidFill>
                  <a:schemeClr val="bg1"/>
                </a:solidFill>
              </a:rPr>
              <a:t>Was sind rechtskonforme Cookie-Banner?</a:t>
            </a:r>
            <a:endParaRPr lang="de-DE" dirty="0">
              <a:solidFill>
                <a:schemeClr val="bg1"/>
              </a:solidFill>
            </a:endParaRPr>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866042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14" name="Titel 4"/>
          <p:cNvSpPr>
            <a:spLocks noGrp="1"/>
          </p:cNvSpPr>
          <p:nvPr>
            <p:ph type="title"/>
          </p:nvPr>
        </p:nvSpPr>
        <p:spPr>
          <a:xfrm>
            <a:off x="528001" y="632084"/>
            <a:ext cx="11132717" cy="461665"/>
          </a:xfrm>
        </p:spPr>
        <p:txBody>
          <a:bodyPr/>
          <a:lstStyle/>
          <a:p>
            <a:r>
              <a:rPr lang="de-DE" dirty="0" smtClean="0"/>
              <a:t>Was sind Cookies?</a:t>
            </a:r>
            <a:endParaRPr lang="de-DE" dirty="0"/>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744594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p:cNvSpPr txBox="1"/>
          <p:nvPr/>
        </p:nvSpPr>
        <p:spPr>
          <a:xfrm>
            <a:off x="464523" y="1199019"/>
            <a:ext cx="10944597" cy="4939814"/>
          </a:xfrm>
          <a:prstGeom prst="rect">
            <a:avLst/>
          </a:prstGeom>
          <a:noFill/>
        </p:spPr>
        <p:txBody>
          <a:bodyPr wrap="square" rtlCol="0">
            <a:spAutoFit/>
          </a:bodyPr>
          <a:lstStyle/>
          <a:p>
            <a:pPr defTabSz="914377">
              <a:lnSpc>
                <a:spcPct val="150000"/>
              </a:lnSpc>
              <a:defRPr/>
            </a:pPr>
            <a:r>
              <a:rPr lang="de-DE" b="1" dirty="0">
                <a:solidFill>
                  <a:schemeClr val="accent1"/>
                </a:solidFill>
              </a:rPr>
              <a:t>Cookies sind kleine Datensätze</a:t>
            </a:r>
            <a:r>
              <a:rPr lang="de-DE" dirty="0"/>
              <a:t>, die im Browser auf deinem Gerät gespeichert werden</a:t>
            </a:r>
            <a:r>
              <a:rPr lang="de-DE" dirty="0" smtClean="0"/>
              <a:t>.</a:t>
            </a:r>
          </a:p>
          <a:p>
            <a:pPr defTabSz="914377">
              <a:lnSpc>
                <a:spcPct val="150000"/>
              </a:lnSpc>
              <a:defRPr/>
            </a:pPr>
            <a:endParaRPr lang="de-DE" dirty="0" smtClean="0"/>
          </a:p>
          <a:p>
            <a:pPr defTabSz="914377">
              <a:defRPr/>
            </a:pPr>
            <a:r>
              <a:rPr lang="de-DE" dirty="0" smtClean="0"/>
              <a:t>Sie </a:t>
            </a:r>
            <a:r>
              <a:rPr lang="de-DE" dirty="0"/>
              <a:t>merken sich unter anderem </a:t>
            </a:r>
            <a:r>
              <a:rPr lang="de-DE" b="1" dirty="0">
                <a:solidFill>
                  <a:schemeClr val="accent1"/>
                </a:solidFill>
              </a:rPr>
              <a:t>personenbezogene Daten von euch</a:t>
            </a:r>
            <a:r>
              <a:rPr lang="de-DE" dirty="0"/>
              <a:t>: </a:t>
            </a:r>
          </a:p>
          <a:p>
            <a:pPr marL="380990" indent="-380990" defTabSz="914377">
              <a:lnSpc>
                <a:spcPct val="150000"/>
              </a:lnSpc>
              <a:buFont typeface="Arial" panose="020B0604020202020204" pitchFamily="34" charset="0"/>
              <a:buChar char="•"/>
              <a:defRPr/>
            </a:pPr>
            <a:r>
              <a:rPr lang="de-DE" dirty="0" smtClean="0"/>
              <a:t>Häufigkeit </a:t>
            </a:r>
            <a:r>
              <a:rPr lang="de-DE" dirty="0"/>
              <a:t>und Dauer deiner Internetbesuche</a:t>
            </a:r>
          </a:p>
          <a:p>
            <a:pPr marL="380990" indent="-380990" defTabSz="914377">
              <a:lnSpc>
                <a:spcPct val="150000"/>
              </a:lnSpc>
              <a:buFont typeface="Arial" panose="020B0604020202020204" pitchFamily="34" charset="0"/>
              <a:buChar char="•"/>
              <a:defRPr/>
            </a:pPr>
            <a:r>
              <a:rPr lang="de-DE" dirty="0"/>
              <a:t>Besuchte Seiten - und somit deine Interessenschwerpunkte</a:t>
            </a:r>
          </a:p>
          <a:p>
            <a:pPr marL="380990" indent="-380990" defTabSz="914377">
              <a:lnSpc>
                <a:spcPct val="150000"/>
              </a:lnSpc>
              <a:buFont typeface="Arial" panose="020B0604020202020204" pitchFamily="34" charset="0"/>
              <a:buChar char="•"/>
              <a:defRPr/>
            </a:pPr>
            <a:r>
              <a:rPr lang="de-DE" dirty="0"/>
              <a:t>Warenkorbinhalte, angesehene Produkte</a:t>
            </a:r>
            <a:r>
              <a:rPr lang="de-DE" dirty="0">
                <a:solidFill>
                  <a:schemeClr val="tx1">
                    <a:lumMod val="50000"/>
                    <a:lumOff val="50000"/>
                  </a:schemeClr>
                </a:solidFill>
              </a:rPr>
              <a:t>   </a:t>
            </a:r>
          </a:p>
          <a:p>
            <a:pPr marL="380990" indent="-380990" defTabSz="914377">
              <a:lnSpc>
                <a:spcPct val="150000"/>
              </a:lnSpc>
              <a:buFont typeface="Arial" panose="020B0604020202020204" pitchFamily="34" charset="0"/>
              <a:buChar char="•"/>
              <a:defRPr/>
            </a:pPr>
            <a:r>
              <a:rPr lang="de-DE" dirty="0"/>
              <a:t>Daten in Online-Formularen (Name, Adresse, Telefonnummer)</a:t>
            </a:r>
          </a:p>
          <a:p>
            <a:pPr marL="380990" indent="-380990" defTabSz="914377">
              <a:lnSpc>
                <a:spcPct val="150000"/>
              </a:lnSpc>
              <a:buFont typeface="Arial" panose="020B0604020202020204" pitchFamily="34" charset="0"/>
              <a:buChar char="•"/>
              <a:defRPr/>
            </a:pPr>
            <a:r>
              <a:rPr lang="de-DE" dirty="0"/>
              <a:t>Passwörter</a:t>
            </a:r>
          </a:p>
          <a:p>
            <a:pPr marL="380990" indent="-380990" defTabSz="914377">
              <a:lnSpc>
                <a:spcPct val="150000"/>
              </a:lnSpc>
              <a:buFont typeface="Arial" panose="020B0604020202020204" pitchFamily="34" charset="0"/>
              <a:buChar char="•"/>
              <a:defRPr/>
            </a:pPr>
            <a:r>
              <a:rPr lang="de-DE" dirty="0"/>
              <a:t>Bildungsstatus und finanzieller </a:t>
            </a:r>
            <a:r>
              <a:rPr lang="de-DE" dirty="0" smtClean="0"/>
              <a:t>Hintergrund</a:t>
            </a:r>
          </a:p>
          <a:p>
            <a:pPr defTabSz="914377">
              <a:lnSpc>
                <a:spcPct val="150000"/>
              </a:lnSpc>
              <a:defRPr/>
            </a:pPr>
            <a:endParaRPr lang="de-DE" dirty="0"/>
          </a:p>
          <a:p>
            <a:pPr defTabSz="914377">
              <a:lnSpc>
                <a:spcPct val="150000"/>
              </a:lnSpc>
              <a:defRPr/>
            </a:pPr>
            <a:r>
              <a:rPr lang="de-DE" b="1" dirty="0">
                <a:solidFill>
                  <a:srgbClr val="0098A1"/>
                </a:solidFill>
                <a:latin typeface="Arial" panose="020B0604020202020204" pitchFamily="34" charset="0"/>
                <a:ea typeface="MS PGothic" pitchFamily="34" charset="-128"/>
                <a:cs typeface="Arial" panose="020B0604020202020204" pitchFamily="34" charset="0"/>
              </a:rPr>
              <a:t>Diese personenbezogenen Informationen können von Unternehmen und Werbetreibenden zur Profilbildung genutzt werden. </a:t>
            </a:r>
            <a:endParaRPr lang="de-DE" dirty="0"/>
          </a:p>
        </p:txBody>
      </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grpSp>
        <p:nvGrpSpPr>
          <p:cNvPr id="2" name="Gruppieren 1"/>
          <p:cNvGrpSpPr/>
          <p:nvPr/>
        </p:nvGrpSpPr>
        <p:grpSpPr>
          <a:xfrm>
            <a:off x="7172217" y="2406426"/>
            <a:ext cx="4488501" cy="2778453"/>
            <a:chOff x="7172217" y="2406426"/>
            <a:chExt cx="4488501" cy="2778453"/>
          </a:xfrm>
        </p:grpSpPr>
        <p:pic>
          <p:nvPicPr>
            <p:cNvPr id="11" name="Grafik 10"/>
            <p:cNvPicPr>
              <a:picLocks noChangeAspect="1"/>
            </p:cNvPicPr>
            <p:nvPr/>
          </p:nvPicPr>
          <p:blipFill rotWithShape="1">
            <a:blip r:embed="rId3"/>
            <a:srcRect l="58123" t="31556" r="26041" b="36888"/>
            <a:stretch/>
          </p:blipFill>
          <p:spPr>
            <a:xfrm>
              <a:off x="7199063" y="2406426"/>
              <a:ext cx="4461655" cy="2778453"/>
            </a:xfrm>
            <a:prstGeom prst="rect">
              <a:avLst/>
            </a:prstGeom>
          </p:spPr>
        </p:pic>
        <p:sp>
          <p:nvSpPr>
            <p:cNvPr id="16" name="Rechteck 15"/>
            <p:cNvSpPr/>
            <p:nvPr/>
          </p:nvSpPr>
          <p:spPr>
            <a:xfrm>
              <a:off x="7172217" y="4914928"/>
              <a:ext cx="4461655" cy="207877"/>
            </a:xfrm>
            <a:prstGeom prst="rect">
              <a:avLst/>
            </a:prstGeom>
          </p:spPr>
          <p:txBody>
            <a:bodyPr wrap="square">
              <a:spAutoFit/>
            </a:bodyPr>
            <a:lstStyle/>
            <a:p>
              <a:pPr algn="r" defTabSz="914377">
                <a:defRPr/>
              </a:pPr>
              <a:r>
                <a:rPr lang="de-DE" sz="751" dirty="0">
                  <a:solidFill>
                    <a:prstClr val="white">
                      <a:lumMod val="50000"/>
                    </a:prstClr>
                  </a:solidFill>
                  <a:latin typeface="Arial"/>
                </a:rPr>
                <a:t>Quelle: https://www.vzhh.de/themen/telefon-internet/datenschutz/cookie-hinweise-nerven-sie</a:t>
              </a:r>
            </a:p>
          </p:txBody>
        </p:sp>
      </p:grpSp>
      <p:sp>
        <p:nvSpPr>
          <p:cNvPr id="14" name="Titel 4"/>
          <p:cNvSpPr>
            <a:spLocks noGrp="1"/>
          </p:cNvSpPr>
          <p:nvPr>
            <p:ph type="title"/>
          </p:nvPr>
        </p:nvSpPr>
        <p:spPr>
          <a:xfrm>
            <a:off x="528001" y="632084"/>
            <a:ext cx="11132717" cy="461665"/>
          </a:xfrm>
        </p:spPr>
        <p:txBody>
          <a:bodyPr/>
          <a:lstStyle/>
          <a:p>
            <a:r>
              <a:rPr lang="de-DE" dirty="0" smtClean="0"/>
              <a:t>Cookies sind…</a:t>
            </a:r>
            <a:endParaRPr lang="de-DE" dirty="0"/>
          </a:p>
        </p:txBody>
      </p:sp>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54821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17" name="Textfeld 16"/>
          <p:cNvSpPr txBox="1"/>
          <p:nvPr/>
        </p:nvSpPr>
        <p:spPr>
          <a:xfrm>
            <a:off x="528001" y="3510950"/>
            <a:ext cx="6440067" cy="1015663"/>
          </a:xfrm>
          <a:prstGeom prst="rect">
            <a:avLst/>
          </a:prstGeom>
          <a:noFill/>
        </p:spPr>
        <p:txBody>
          <a:bodyPr wrap="square" rtlCol="0">
            <a:spAutoFit/>
          </a:bodyPr>
          <a:lstStyle/>
          <a:p>
            <a:pPr defTabSz="914377">
              <a:lnSpc>
                <a:spcPct val="150000"/>
              </a:lnSpc>
              <a:defRPr/>
            </a:pPr>
            <a:r>
              <a:rPr lang="de-DE" sz="2000" b="1" dirty="0" smtClean="0">
                <a:solidFill>
                  <a:srgbClr val="019BA5"/>
                </a:solidFill>
                <a:latin typeface="Arial"/>
              </a:rPr>
              <a:t>Andere </a:t>
            </a:r>
            <a:r>
              <a:rPr lang="de-DE" sz="2000" b="1" dirty="0">
                <a:solidFill>
                  <a:srgbClr val="019BA5"/>
                </a:solidFill>
                <a:latin typeface="Arial"/>
              </a:rPr>
              <a:t>Cookies</a:t>
            </a:r>
          </a:p>
          <a:p>
            <a:pPr defTabSz="914377">
              <a:lnSpc>
                <a:spcPct val="150000"/>
              </a:lnSpc>
              <a:defRPr/>
            </a:pPr>
            <a:endParaRPr lang="de-DE" sz="2000" b="1" dirty="0">
              <a:solidFill>
                <a:srgbClr val="019BA5"/>
              </a:solidFill>
              <a:latin typeface="Arial"/>
            </a:endParaRPr>
          </a:p>
        </p:txBody>
      </p:sp>
      <p:sp>
        <p:nvSpPr>
          <p:cNvPr id="18" name="Textfeld 17"/>
          <p:cNvSpPr txBox="1"/>
          <p:nvPr/>
        </p:nvSpPr>
        <p:spPr>
          <a:xfrm>
            <a:off x="528001" y="1338166"/>
            <a:ext cx="3570769" cy="1015663"/>
          </a:xfrm>
          <a:prstGeom prst="rect">
            <a:avLst/>
          </a:prstGeom>
          <a:noFill/>
        </p:spPr>
        <p:txBody>
          <a:bodyPr wrap="square" rtlCol="0">
            <a:spAutoFit/>
          </a:bodyPr>
          <a:lstStyle/>
          <a:p>
            <a:pPr defTabSz="914377">
              <a:lnSpc>
                <a:spcPct val="150000"/>
              </a:lnSpc>
              <a:defRPr/>
            </a:pPr>
            <a:r>
              <a:rPr lang="de-DE" sz="2000" b="1" dirty="0">
                <a:solidFill>
                  <a:srgbClr val="019BA5"/>
                </a:solidFill>
                <a:latin typeface="Arial"/>
              </a:rPr>
              <a:t>Funktionale Cookies</a:t>
            </a:r>
          </a:p>
          <a:p>
            <a:pPr defTabSz="914377">
              <a:lnSpc>
                <a:spcPct val="150000"/>
              </a:lnSpc>
              <a:defRPr/>
            </a:pPr>
            <a:endParaRPr lang="de-DE" sz="2000" b="1" dirty="0">
              <a:solidFill>
                <a:srgbClr val="019BA5"/>
              </a:solidFill>
              <a:latin typeface="Arial"/>
            </a:endParaRPr>
          </a:p>
        </p:txBody>
      </p:sp>
      <p:sp>
        <p:nvSpPr>
          <p:cNvPr id="11" name="Titel 4"/>
          <p:cNvSpPr>
            <a:spLocks noGrp="1"/>
          </p:cNvSpPr>
          <p:nvPr>
            <p:ph type="title"/>
          </p:nvPr>
        </p:nvSpPr>
        <p:spPr>
          <a:xfrm>
            <a:off x="528000" y="632084"/>
            <a:ext cx="11132717" cy="461665"/>
          </a:xfrm>
        </p:spPr>
        <p:txBody>
          <a:bodyPr/>
          <a:lstStyle/>
          <a:p>
            <a:r>
              <a:rPr lang="de-DE" dirty="0" smtClean="0"/>
              <a:t>Welchen Zweck haben die verschiedenen Cookies?</a:t>
            </a:r>
            <a:endParaRPr lang="de-DE" dirty="0"/>
          </a:p>
        </p:txBody>
      </p:sp>
      <p:grpSp>
        <p:nvGrpSpPr>
          <p:cNvPr id="8" name="Gruppieren 7"/>
          <p:cNvGrpSpPr/>
          <p:nvPr/>
        </p:nvGrpSpPr>
        <p:grpSpPr>
          <a:xfrm>
            <a:off x="7172217" y="2406426"/>
            <a:ext cx="4488501" cy="2778453"/>
            <a:chOff x="7172217" y="2406426"/>
            <a:chExt cx="4488501" cy="2778453"/>
          </a:xfrm>
        </p:grpSpPr>
        <p:pic>
          <p:nvPicPr>
            <p:cNvPr id="9" name="Grafik 8"/>
            <p:cNvPicPr>
              <a:picLocks noChangeAspect="1"/>
            </p:cNvPicPr>
            <p:nvPr/>
          </p:nvPicPr>
          <p:blipFill rotWithShape="1">
            <a:blip r:embed="rId3"/>
            <a:srcRect l="58123" t="31556" r="26041" b="36888"/>
            <a:stretch/>
          </p:blipFill>
          <p:spPr>
            <a:xfrm>
              <a:off x="7199063" y="2406426"/>
              <a:ext cx="4461655" cy="2778453"/>
            </a:xfrm>
            <a:prstGeom prst="rect">
              <a:avLst/>
            </a:prstGeom>
          </p:spPr>
        </p:pic>
        <p:sp>
          <p:nvSpPr>
            <p:cNvPr id="13" name="Rechteck 12"/>
            <p:cNvSpPr/>
            <p:nvPr/>
          </p:nvSpPr>
          <p:spPr>
            <a:xfrm>
              <a:off x="7172217" y="4914928"/>
              <a:ext cx="4461655" cy="207877"/>
            </a:xfrm>
            <a:prstGeom prst="rect">
              <a:avLst/>
            </a:prstGeom>
          </p:spPr>
          <p:txBody>
            <a:bodyPr wrap="square">
              <a:spAutoFit/>
            </a:bodyPr>
            <a:lstStyle/>
            <a:p>
              <a:pPr algn="r" defTabSz="914377">
                <a:defRPr/>
              </a:pPr>
              <a:r>
                <a:rPr lang="de-DE" sz="751" dirty="0">
                  <a:solidFill>
                    <a:prstClr val="white">
                      <a:lumMod val="50000"/>
                    </a:prstClr>
                  </a:solidFill>
                  <a:latin typeface="Arial"/>
                </a:rPr>
                <a:t>Quelle: https://www.vzhh.de/themen/telefon-internet/datenschutz/cookie-hinweise-nerven-sie</a:t>
              </a:r>
            </a:p>
          </p:txBody>
        </p:sp>
      </p:gr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866015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7172217" y="2406426"/>
            <a:ext cx="4488501" cy="2778453"/>
            <a:chOff x="7172217" y="2406426"/>
            <a:chExt cx="4488501" cy="2778453"/>
          </a:xfrm>
        </p:grpSpPr>
        <p:pic>
          <p:nvPicPr>
            <p:cNvPr id="11" name="Grafik 10"/>
            <p:cNvPicPr>
              <a:picLocks noChangeAspect="1"/>
            </p:cNvPicPr>
            <p:nvPr/>
          </p:nvPicPr>
          <p:blipFill rotWithShape="1">
            <a:blip r:embed="rId3"/>
            <a:srcRect l="58123" t="31556" r="26041" b="36888"/>
            <a:stretch/>
          </p:blipFill>
          <p:spPr>
            <a:xfrm>
              <a:off x="7199063" y="2406426"/>
              <a:ext cx="4461655" cy="2778453"/>
            </a:xfrm>
            <a:prstGeom prst="rect">
              <a:avLst/>
            </a:prstGeom>
          </p:spPr>
        </p:pic>
        <p:sp>
          <p:nvSpPr>
            <p:cNvPr id="13" name="Rechteck 12"/>
            <p:cNvSpPr/>
            <p:nvPr/>
          </p:nvSpPr>
          <p:spPr>
            <a:xfrm>
              <a:off x="7172217" y="4914928"/>
              <a:ext cx="4461655" cy="207877"/>
            </a:xfrm>
            <a:prstGeom prst="rect">
              <a:avLst/>
            </a:prstGeom>
          </p:spPr>
          <p:txBody>
            <a:bodyPr wrap="square">
              <a:spAutoFit/>
            </a:bodyPr>
            <a:lstStyle/>
            <a:p>
              <a:pPr algn="r" defTabSz="914377">
                <a:defRPr/>
              </a:pPr>
              <a:r>
                <a:rPr lang="de-DE" sz="751" dirty="0">
                  <a:solidFill>
                    <a:prstClr val="white">
                      <a:lumMod val="50000"/>
                    </a:prstClr>
                  </a:solidFill>
                  <a:latin typeface="Arial"/>
                </a:rPr>
                <a:t>Quelle: https://www.vzhh.de/themen/telefon-internet/datenschutz/cookie-hinweise-nerven-sie</a:t>
              </a:r>
            </a:p>
          </p:txBody>
        </p:sp>
      </p:gr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18" name="Textfeld 17"/>
          <p:cNvSpPr txBox="1"/>
          <p:nvPr/>
        </p:nvSpPr>
        <p:spPr>
          <a:xfrm>
            <a:off x="528001" y="1338166"/>
            <a:ext cx="9987599" cy="4708981"/>
          </a:xfrm>
          <a:prstGeom prst="rect">
            <a:avLst/>
          </a:prstGeom>
          <a:noFill/>
        </p:spPr>
        <p:txBody>
          <a:bodyPr wrap="square" rtlCol="0">
            <a:spAutoFit/>
          </a:bodyPr>
          <a:lstStyle/>
          <a:p>
            <a:pPr defTabSz="914377">
              <a:lnSpc>
                <a:spcPct val="150000"/>
              </a:lnSpc>
              <a:defRPr/>
            </a:pPr>
            <a:r>
              <a:rPr lang="de-DE" sz="2000" b="1" dirty="0">
                <a:solidFill>
                  <a:srgbClr val="019BA5"/>
                </a:solidFill>
                <a:latin typeface="Arial"/>
              </a:rPr>
              <a:t>Funktionale Cookies</a:t>
            </a:r>
          </a:p>
          <a:p>
            <a:pPr defTabSz="914377">
              <a:lnSpc>
                <a:spcPct val="150000"/>
              </a:lnSpc>
              <a:defRPr/>
            </a:pPr>
            <a:r>
              <a:rPr lang="de-DE" sz="2000" dirty="0">
                <a:solidFill>
                  <a:prstClr val="black"/>
                </a:solidFill>
                <a:latin typeface="Arial"/>
              </a:rPr>
              <a:t>… gewährleisten optimale Darstellung von Webseiten</a:t>
            </a:r>
            <a:r>
              <a:rPr lang="de-DE" sz="2000" dirty="0" smtClean="0">
                <a:solidFill>
                  <a:prstClr val="black"/>
                </a:solidFill>
                <a:latin typeface="Arial"/>
              </a:rPr>
              <a:t>, zum Beispiel die Warenkorb-Funktion.</a:t>
            </a:r>
          </a:p>
          <a:p>
            <a:pPr defTabSz="914377">
              <a:lnSpc>
                <a:spcPct val="150000"/>
              </a:lnSpc>
              <a:defRPr/>
            </a:pPr>
            <a:endParaRPr lang="de-DE" sz="2000" dirty="0" smtClean="0">
              <a:solidFill>
                <a:prstClr val="black"/>
              </a:solidFill>
              <a:latin typeface="Arial"/>
            </a:endParaRPr>
          </a:p>
          <a:p>
            <a:pPr defTabSz="914377">
              <a:lnSpc>
                <a:spcPct val="150000"/>
              </a:lnSpc>
              <a:defRPr/>
            </a:pPr>
            <a:r>
              <a:rPr lang="de-DE" sz="2000" b="1" dirty="0">
                <a:solidFill>
                  <a:srgbClr val="019BA5"/>
                </a:solidFill>
              </a:rPr>
              <a:t>Andere Cookies</a:t>
            </a:r>
          </a:p>
          <a:p>
            <a:pPr defTabSz="914377">
              <a:lnSpc>
                <a:spcPct val="150000"/>
              </a:lnSpc>
              <a:defRPr/>
            </a:pPr>
            <a:r>
              <a:rPr lang="de-DE" sz="2000" dirty="0">
                <a:solidFill>
                  <a:prstClr val="black"/>
                </a:solidFill>
              </a:rPr>
              <a:t>… übermitteln Informationen von </a:t>
            </a:r>
            <a:r>
              <a:rPr lang="de-DE" sz="2000" dirty="0" err="1">
                <a:solidFill>
                  <a:prstClr val="black"/>
                </a:solidFill>
              </a:rPr>
              <a:t>Nutzer:innen-Verhalten</a:t>
            </a:r>
            <a:r>
              <a:rPr lang="de-DE" sz="2000" dirty="0">
                <a:solidFill>
                  <a:prstClr val="black"/>
                </a:solidFill>
              </a:rPr>
              <a:t> </a:t>
            </a:r>
            <a:r>
              <a:rPr lang="de-DE" sz="2000" dirty="0" smtClean="0">
                <a:solidFill>
                  <a:prstClr val="black"/>
                </a:solidFill>
              </a:rPr>
              <a:t/>
            </a:r>
            <a:br>
              <a:rPr lang="de-DE" sz="2000" dirty="0" smtClean="0">
                <a:solidFill>
                  <a:prstClr val="black"/>
                </a:solidFill>
              </a:rPr>
            </a:br>
            <a:r>
              <a:rPr lang="de-DE" sz="2000" dirty="0" smtClean="0">
                <a:solidFill>
                  <a:prstClr val="black"/>
                </a:solidFill>
              </a:rPr>
              <a:t>an </a:t>
            </a:r>
            <a:r>
              <a:rPr lang="de-DE" sz="2000" dirty="0">
                <a:solidFill>
                  <a:prstClr val="black"/>
                </a:solidFill>
              </a:rPr>
              <a:t>Drittanbieter. </a:t>
            </a:r>
          </a:p>
          <a:p>
            <a:pPr marL="36000" lvl="4">
              <a:lnSpc>
                <a:spcPct val="150000"/>
              </a:lnSpc>
              <a:spcAft>
                <a:spcPts val="600"/>
              </a:spcAft>
              <a:defRPr/>
            </a:pPr>
            <a: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t>	Mögliche </a:t>
            </a:r>
            <a:r>
              <a:rPr lang="de-DE" sz="2000" dirty="0">
                <a:latin typeface="Arial" panose="020B0604020202020204" pitchFamily="34" charset="0"/>
                <a:ea typeface="MS PGothic" pitchFamily="34" charset="-128"/>
                <a:cs typeface="Arial" panose="020B0604020202020204" pitchFamily="34" charset="0"/>
                <a:sym typeface="Wingdings" panose="05000000000000000000" pitchFamily="2" charset="2"/>
              </a:rPr>
              <a:t>Folgen: Verkauf der Daten </a:t>
            </a:r>
            <a: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t>weltweit, </a:t>
            </a:r>
            <a:b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br>
            <a: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t>	um </a:t>
            </a:r>
            <a:r>
              <a:rPr lang="de-DE" sz="2000" dirty="0" err="1" smtClean="0">
                <a:latin typeface="Arial" panose="020B0604020202020204" pitchFamily="34" charset="0"/>
                <a:ea typeface="MS PGothic" pitchFamily="34" charset="-128"/>
                <a:cs typeface="Arial" panose="020B0604020202020204" pitchFamily="34" charset="0"/>
                <a:sym typeface="Wingdings" panose="05000000000000000000" pitchFamily="2" charset="2"/>
              </a:rPr>
              <a:t>Nutzer:innen-Profile</a:t>
            </a:r>
            <a: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t> zu erstellen und</a:t>
            </a:r>
            <a:b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br>
            <a:r>
              <a:rPr lang="de-DE" sz="2000" dirty="0" smtClean="0">
                <a:latin typeface="Arial" panose="020B0604020202020204" pitchFamily="34" charset="0"/>
                <a:ea typeface="MS PGothic" pitchFamily="34" charset="-128"/>
                <a:cs typeface="Arial" panose="020B0604020202020204" pitchFamily="34" charset="0"/>
                <a:sym typeface="Wingdings" panose="05000000000000000000" pitchFamily="2" charset="2"/>
              </a:rPr>
              <a:t>	personalisierte Werbung zu schalten</a:t>
            </a:r>
            <a:endParaRPr lang="de-DE" sz="2000" b="1" dirty="0">
              <a:solidFill>
                <a:srgbClr val="019BA5"/>
              </a:solidFill>
              <a:latin typeface="Arial"/>
            </a:endParaRPr>
          </a:p>
        </p:txBody>
      </p:sp>
      <p:sp>
        <p:nvSpPr>
          <p:cNvPr id="5" name="Titel 4"/>
          <p:cNvSpPr>
            <a:spLocks noGrp="1"/>
          </p:cNvSpPr>
          <p:nvPr>
            <p:ph type="title"/>
          </p:nvPr>
        </p:nvSpPr>
        <p:spPr/>
        <p:txBody>
          <a:bodyPr/>
          <a:lstStyle/>
          <a:p>
            <a:r>
              <a:rPr lang="de-DE" dirty="0" smtClean="0"/>
              <a:t>Cookies</a:t>
            </a:r>
            <a:r>
              <a:rPr lang="de-DE" dirty="0"/>
              <a:t> </a:t>
            </a:r>
            <a:r>
              <a:rPr lang="de-DE" dirty="0" smtClean="0"/>
              <a:t>haben verschiedene Zwecke</a:t>
            </a:r>
            <a:endParaRPr lang="de-DE" dirty="0"/>
          </a:p>
        </p:txBody>
      </p:sp>
      <p:pic>
        <p:nvPicPr>
          <p:cNvPr id="8" name="Grafik 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12014" y="4609836"/>
            <a:ext cx="965029" cy="965029"/>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737626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p:cNvSpPr>
            <a:spLocks noGrp="1"/>
          </p:cNvSpPr>
          <p:nvPr>
            <p:ph type="title"/>
          </p:nvPr>
        </p:nvSpPr>
        <p:spPr/>
        <p:txBody>
          <a:bodyPr/>
          <a:lstStyle/>
          <a:p>
            <a:r>
              <a:rPr lang="de-DE" dirty="0" smtClean="0"/>
              <a:t>Was sind Dark Patterns?</a:t>
            </a:r>
            <a:endParaRPr lang="de-DE" dirty="0"/>
          </a:p>
        </p:txBody>
      </p:sp>
      <p:sp>
        <p:nvSpPr>
          <p:cNvPr id="10"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439426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p:cNvSpPr>
            <a:spLocks noGrp="1"/>
          </p:cNvSpPr>
          <p:nvPr>
            <p:ph type="title"/>
          </p:nvPr>
        </p:nvSpPr>
        <p:spPr/>
        <p:txBody>
          <a:bodyPr/>
          <a:lstStyle/>
          <a:p>
            <a:r>
              <a:rPr lang="de-DE" dirty="0" smtClean="0"/>
              <a:t>Dark Patterns sind…</a:t>
            </a:r>
            <a:endParaRPr lang="de-DE" dirty="0"/>
          </a:p>
        </p:txBody>
      </p:sp>
      <p:sp>
        <p:nvSpPr>
          <p:cNvPr id="10"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11" name="Rechteck 10"/>
          <p:cNvSpPr/>
          <p:nvPr/>
        </p:nvSpPr>
        <p:spPr>
          <a:xfrm>
            <a:off x="2960915" y="6094322"/>
            <a:ext cx="6783469" cy="207877"/>
          </a:xfrm>
          <a:prstGeom prst="rect">
            <a:avLst/>
          </a:prstGeom>
        </p:spPr>
        <p:txBody>
          <a:bodyPr wrap="square">
            <a:spAutoFit/>
          </a:bodyPr>
          <a:lstStyle/>
          <a:p>
            <a:pPr defTabSz="914377">
              <a:defRPr/>
            </a:pPr>
            <a:r>
              <a:rPr lang="de-DE" sz="751" dirty="0">
                <a:solidFill>
                  <a:prstClr val="white">
                    <a:lumMod val="50000"/>
                  </a:prstClr>
                </a:solidFill>
                <a:latin typeface="Arial"/>
              </a:rPr>
              <a:t>Quelle: https://www.verbraucherzentrale.de/wissen/digitale-welt/onlinedienste/dark-patterns-so-wollen-websites-und-apps-sie-manipulieren-58082</a:t>
            </a:r>
          </a:p>
        </p:txBody>
      </p:sp>
      <p:sp>
        <p:nvSpPr>
          <p:cNvPr id="12" name="Inhaltsplatzhalter 2"/>
          <p:cNvSpPr>
            <a:spLocks noGrp="1"/>
          </p:cNvSpPr>
          <p:nvPr>
            <p:ph idx="1"/>
          </p:nvPr>
        </p:nvSpPr>
        <p:spPr>
          <a:xfrm>
            <a:off x="549169" y="1238479"/>
            <a:ext cx="11132717" cy="4931122"/>
          </a:xfrm>
        </p:spPr>
        <p:txBody>
          <a:bodyPr/>
          <a:lstStyle/>
          <a:p>
            <a:pPr marL="360000" lvl="4" indent="-324000">
              <a:lnSpc>
                <a:spcPct val="150000"/>
              </a:lnSpc>
              <a:buBlip>
                <a:blip r:embed="rId3"/>
              </a:buBlip>
              <a:defRPr/>
            </a:pPr>
            <a:r>
              <a:rPr lang="de-DE" sz="2000" dirty="0"/>
              <a:t>Dark Patterns sind </a:t>
            </a:r>
            <a:r>
              <a:rPr lang="de-DE" sz="2000" b="1" dirty="0">
                <a:solidFill>
                  <a:schemeClr val="accent1"/>
                </a:solidFill>
              </a:rPr>
              <a:t>manipulative Designs </a:t>
            </a:r>
            <a:r>
              <a:rPr lang="de-DE" sz="2000" dirty="0"/>
              <a:t>oder Prozesse, die </a:t>
            </a:r>
            <a:r>
              <a:rPr lang="de-DE" sz="2000" dirty="0" err="1"/>
              <a:t>Nutzer:innen</a:t>
            </a:r>
            <a:r>
              <a:rPr lang="de-DE" sz="2000" dirty="0"/>
              <a:t> einer Website oder App </a:t>
            </a:r>
            <a:r>
              <a:rPr lang="de-DE" sz="2000" b="1" dirty="0">
                <a:solidFill>
                  <a:schemeClr val="accent1"/>
                </a:solidFill>
              </a:rPr>
              <a:t>zu einer Handlung überreden </a:t>
            </a:r>
            <a:r>
              <a:rPr lang="de-DE" sz="2000" dirty="0"/>
              <a:t>sollen.</a:t>
            </a:r>
          </a:p>
          <a:p>
            <a:pPr marL="360000" lvl="4" indent="-324000">
              <a:lnSpc>
                <a:spcPct val="150000"/>
              </a:lnSpc>
              <a:buBlip>
                <a:blip r:embed="rId3"/>
              </a:buBlip>
              <a:defRPr/>
            </a:pPr>
            <a:r>
              <a:rPr lang="de-DE" sz="2000" dirty="0"/>
              <a:t>Dark Patterns werden häufig verwendet, um an </a:t>
            </a:r>
            <a:r>
              <a:rPr lang="de-DE" sz="2000" dirty="0" smtClean="0"/>
              <a:t>eure </a:t>
            </a:r>
            <a:r>
              <a:rPr lang="de-DE" sz="2000" dirty="0"/>
              <a:t>persönlichen Daten zu kommen oder </a:t>
            </a:r>
            <a:r>
              <a:rPr lang="de-DE" sz="2000" dirty="0" smtClean="0"/>
              <a:t>euch </a:t>
            </a:r>
            <a:r>
              <a:rPr lang="de-DE" sz="2000" b="1" dirty="0">
                <a:solidFill>
                  <a:schemeClr val="accent1"/>
                </a:solidFill>
              </a:rPr>
              <a:t>Abonnements und andere Verträge unterzujubeln</a:t>
            </a:r>
            <a:r>
              <a:rPr lang="de-DE" sz="2000" dirty="0"/>
              <a:t>.</a:t>
            </a:r>
          </a:p>
        </p:txBody>
      </p:sp>
      <p:pic>
        <p:nvPicPr>
          <p:cNvPr id="13" name="Grafik 12"/>
          <p:cNvPicPr>
            <a:picLocks noChangeAspect="1"/>
          </p:cNvPicPr>
          <p:nvPr/>
        </p:nvPicPr>
        <p:blipFill rotWithShape="1">
          <a:blip r:embed="rId4"/>
          <a:srcRect l="60000" t="34515" r="20209" b="28666"/>
          <a:stretch/>
        </p:blipFill>
        <p:spPr>
          <a:xfrm rot="407041">
            <a:off x="952499" y="3538161"/>
            <a:ext cx="3836718" cy="2230459"/>
          </a:xfrm>
          <a:prstGeom prst="rect">
            <a:avLst/>
          </a:prstGeom>
        </p:spPr>
      </p:pic>
      <p:pic>
        <p:nvPicPr>
          <p:cNvPr id="14" name="Grafik 13"/>
          <p:cNvPicPr>
            <a:picLocks noChangeAspect="1"/>
          </p:cNvPicPr>
          <p:nvPr/>
        </p:nvPicPr>
        <p:blipFill rotWithShape="1">
          <a:blip r:embed="rId5"/>
          <a:srcRect l="59948" t="34853" r="20467" b="28167"/>
          <a:stretch/>
        </p:blipFill>
        <p:spPr>
          <a:xfrm rot="21077459">
            <a:off x="4688160" y="3684341"/>
            <a:ext cx="3438147" cy="2028783"/>
          </a:xfrm>
          <a:prstGeom prst="rect">
            <a:avLst/>
          </a:prstGeom>
        </p:spPr>
      </p:pic>
      <p:pic>
        <p:nvPicPr>
          <p:cNvPr id="15" name="Grafik 14"/>
          <p:cNvPicPr>
            <a:picLocks noChangeAspect="1"/>
          </p:cNvPicPr>
          <p:nvPr/>
        </p:nvPicPr>
        <p:blipFill rotWithShape="1">
          <a:blip r:embed="rId6"/>
          <a:srcRect l="59861" t="46568" r="20139" b="15556"/>
          <a:stretch/>
        </p:blipFill>
        <p:spPr>
          <a:xfrm rot="1201677">
            <a:off x="8220130" y="3761262"/>
            <a:ext cx="3212188" cy="1901012"/>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6571383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p:cNvSpPr>
            <a:spLocks noGrp="1"/>
          </p:cNvSpPr>
          <p:nvPr>
            <p:ph type="title"/>
          </p:nvPr>
        </p:nvSpPr>
        <p:spPr/>
        <p:txBody>
          <a:bodyPr/>
          <a:lstStyle/>
          <a:p>
            <a:r>
              <a:rPr lang="de-DE" dirty="0" smtClean="0"/>
              <a:t>Beispiel 1: Was fällt hier auf?</a:t>
            </a:r>
            <a:endParaRPr lang="de-DE" dirty="0"/>
          </a:p>
        </p:txBody>
      </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6" name="Rechteck 5"/>
          <p:cNvSpPr/>
          <p:nvPr/>
        </p:nvSpPr>
        <p:spPr>
          <a:xfrm>
            <a:off x="2337951" y="5828832"/>
            <a:ext cx="7512813" cy="3693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pic>
        <p:nvPicPr>
          <p:cNvPr id="8" name="Grafik 7"/>
          <p:cNvPicPr>
            <a:picLocks noChangeAspect="1"/>
          </p:cNvPicPr>
          <p:nvPr/>
        </p:nvPicPr>
        <p:blipFill rotWithShape="1">
          <a:blip r:embed="rId3"/>
          <a:srcRect l="60000" t="34302" r="20209" b="28666"/>
          <a:stretch/>
        </p:blipFill>
        <p:spPr>
          <a:xfrm>
            <a:off x="2232832" y="1388429"/>
            <a:ext cx="7723052" cy="4515775"/>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1920890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p:cNvSpPr>
            <a:spLocks noGrp="1"/>
          </p:cNvSpPr>
          <p:nvPr>
            <p:ph type="title"/>
          </p:nvPr>
        </p:nvSpPr>
        <p:spPr/>
        <p:txBody>
          <a:bodyPr/>
          <a:lstStyle/>
          <a:p>
            <a:r>
              <a:rPr lang="de-DE" dirty="0" smtClean="0"/>
              <a:t>Beispiel 1: </a:t>
            </a:r>
            <a:r>
              <a:rPr lang="de-DE" dirty="0" smtClean="0">
                <a:solidFill>
                  <a:schemeClr val="accent1"/>
                </a:solidFill>
              </a:rPr>
              <a:t>Ein Element wird in den Fokus gerückt</a:t>
            </a:r>
            <a:endParaRPr lang="de-DE" dirty="0">
              <a:solidFill>
                <a:schemeClr val="accent1"/>
              </a:solidFill>
            </a:endParaRPr>
          </a:p>
        </p:txBody>
      </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6" name="Rechteck 5"/>
          <p:cNvSpPr/>
          <p:nvPr/>
        </p:nvSpPr>
        <p:spPr>
          <a:xfrm>
            <a:off x="2337951" y="5828832"/>
            <a:ext cx="7512813" cy="3693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pic>
        <p:nvPicPr>
          <p:cNvPr id="8" name="Grafik 7"/>
          <p:cNvPicPr>
            <a:picLocks noChangeAspect="1"/>
          </p:cNvPicPr>
          <p:nvPr/>
        </p:nvPicPr>
        <p:blipFill rotWithShape="1">
          <a:blip r:embed="rId3"/>
          <a:srcRect l="60000" t="34302" r="20209" b="28666"/>
          <a:stretch/>
        </p:blipFill>
        <p:spPr>
          <a:xfrm>
            <a:off x="2232832" y="1388429"/>
            <a:ext cx="7723052" cy="4515775"/>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77784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Fragen von heute</a:t>
            </a:r>
            <a:endParaRPr lang="de-DE" dirty="0"/>
          </a:p>
        </p:txBody>
      </p:sp>
      <p:sp>
        <p:nvSpPr>
          <p:cNvPr id="3" name="Inhaltsplatzhalter 2"/>
          <p:cNvSpPr>
            <a:spLocks noGrp="1"/>
          </p:cNvSpPr>
          <p:nvPr>
            <p:ph idx="1"/>
          </p:nvPr>
        </p:nvSpPr>
        <p:spPr>
          <a:xfrm>
            <a:off x="2533650" y="1568361"/>
            <a:ext cx="9127067" cy="4475600"/>
          </a:xfrm>
        </p:spPr>
        <p:txBody>
          <a:bodyPr/>
          <a:lstStyle/>
          <a:p>
            <a:pPr marL="360000" lvl="4" indent="-324000">
              <a:lnSpc>
                <a:spcPct val="150000"/>
              </a:lnSpc>
              <a:buBlip>
                <a:blip r:embed="rId3"/>
              </a:buBlip>
              <a:defRPr/>
            </a:pPr>
            <a:r>
              <a:rPr lang="de-DE" sz="2000" dirty="0"/>
              <a:t>Wie kann es sein, dass die Werbung auf </a:t>
            </a:r>
            <a:r>
              <a:rPr lang="de-DE" sz="2000" dirty="0" err="1"/>
              <a:t>Social</a:t>
            </a:r>
            <a:r>
              <a:rPr lang="de-DE" sz="2000" dirty="0"/>
              <a:t> Media </a:t>
            </a:r>
            <a:r>
              <a:rPr lang="de-DE" sz="2000" dirty="0" smtClean="0"/>
              <a:t>zu meinen eigenen </a:t>
            </a:r>
            <a:r>
              <a:rPr lang="de-DE" sz="2000" dirty="0"/>
              <a:t>Interessen passt</a:t>
            </a:r>
            <a:r>
              <a:rPr lang="de-DE" sz="2000" dirty="0" smtClean="0"/>
              <a:t>?</a:t>
            </a:r>
          </a:p>
          <a:p>
            <a:pPr marL="360000" lvl="4" indent="-324000">
              <a:lnSpc>
                <a:spcPct val="150000"/>
              </a:lnSpc>
              <a:buBlip>
                <a:blip r:embed="rId3"/>
              </a:buBlip>
              <a:defRPr/>
            </a:pPr>
            <a:r>
              <a:rPr lang="de-DE" sz="2000" dirty="0" smtClean="0"/>
              <a:t>Was </a:t>
            </a:r>
            <a:r>
              <a:rPr lang="de-DE" sz="2000" dirty="0"/>
              <a:t>hat das mit Cookies zu tun? </a:t>
            </a:r>
            <a:endParaRPr lang="de-DE" sz="2000" dirty="0" smtClean="0"/>
          </a:p>
          <a:p>
            <a:pPr marL="360000" lvl="4" indent="-324000">
              <a:lnSpc>
                <a:spcPct val="150000"/>
              </a:lnSpc>
              <a:buBlip>
                <a:blip r:embed="rId3"/>
              </a:buBlip>
              <a:defRPr/>
            </a:pPr>
            <a:r>
              <a:rPr lang="de-DE" sz="2000" dirty="0" smtClean="0"/>
              <a:t>Warum </a:t>
            </a:r>
            <a:r>
              <a:rPr lang="de-DE" sz="2000" dirty="0"/>
              <a:t>habe ich </a:t>
            </a:r>
            <a:r>
              <a:rPr lang="de-DE" sz="2000" dirty="0" smtClean="0"/>
              <a:t>im Cookie-Banner auf „Alle akzeptieren“ </a:t>
            </a:r>
            <a:r>
              <a:rPr lang="de-DE" sz="2000" dirty="0"/>
              <a:t>gedrückt? </a:t>
            </a:r>
            <a:endParaRPr lang="de-DE" sz="2000" dirty="0" smtClean="0"/>
          </a:p>
          <a:p>
            <a:pPr marL="360000" lvl="4" indent="-324000">
              <a:lnSpc>
                <a:spcPct val="150000"/>
              </a:lnSpc>
              <a:buBlip>
                <a:blip r:embed="rId3"/>
              </a:buBlip>
              <a:defRPr/>
            </a:pPr>
            <a:r>
              <a:rPr lang="de-DE" sz="2000" dirty="0" smtClean="0"/>
              <a:t>Was sind Dark Patterns?</a:t>
            </a:r>
          </a:p>
          <a:p>
            <a:pPr marL="360000" lvl="4" indent="-324000">
              <a:lnSpc>
                <a:spcPct val="150000"/>
              </a:lnSpc>
              <a:buBlip>
                <a:blip r:embed="rId3"/>
              </a:buBlip>
              <a:defRPr/>
            </a:pPr>
            <a:r>
              <a:rPr lang="de-DE" sz="2000" dirty="0" smtClean="0"/>
              <a:t>Wie kann ich meine Daten online schützen?</a:t>
            </a:r>
          </a:p>
          <a:p>
            <a:pPr marL="360000" lvl="4" indent="-324000">
              <a:lnSpc>
                <a:spcPct val="150000"/>
              </a:lnSpc>
              <a:buBlip>
                <a:blip r:embed="rId3"/>
              </a:buBlip>
              <a:defRPr/>
            </a:pPr>
            <a:r>
              <a:rPr lang="de-DE" sz="2000" dirty="0" smtClean="0"/>
              <a:t>Wo finde ich weitere Infos zum Thema?</a:t>
            </a:r>
          </a:p>
          <a:p>
            <a:endParaRPr lang="de-DE" sz="2000" dirty="0"/>
          </a:p>
          <a:p>
            <a:endParaRPr lang="de-DE" sz="2000" dirty="0" smtClean="0"/>
          </a:p>
          <a:p>
            <a:endParaRPr lang="de-DE" sz="2000" dirty="0"/>
          </a:p>
          <a:p>
            <a:endParaRPr lang="de-DE" sz="2000" dirty="0" smtClean="0"/>
          </a:p>
          <a:p>
            <a:endParaRPr lang="de-DE" sz="2000" dirty="0" smtClean="0"/>
          </a:p>
          <a:p>
            <a:endParaRPr lang="de-DE" sz="2000" dirty="0"/>
          </a:p>
          <a:p>
            <a:endParaRPr lang="de-DE" sz="20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7" name="Grafik 6"/>
          <p:cNvPicPr>
            <a:picLocks noChangeAspect="1"/>
          </p:cNvPicPr>
          <p:nvPr/>
        </p:nvPicPr>
        <p:blipFill rotWithShape="1">
          <a:blip r:embed="rId4"/>
          <a:srcRect l="54166" t="26111" r="33750" b="8519"/>
          <a:stretch/>
        </p:blipFill>
        <p:spPr>
          <a:xfrm>
            <a:off x="696754" y="1198965"/>
            <a:ext cx="1646395" cy="5010150"/>
          </a:xfrm>
          <a:prstGeom prst="rect">
            <a:avLst/>
          </a:prstGeom>
        </p:spPr>
      </p:pic>
      <p:sp>
        <p:nvSpPr>
          <p:cNvPr id="5" name="Datumsplatzhalter 4"/>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46130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p:cNvSpPr txBox="1">
            <a:spLocks/>
          </p:cNvSpPr>
          <p:nvPr/>
        </p:nvSpPr>
        <p:spPr>
          <a:xfrm>
            <a:off x="528000" y="613913"/>
            <a:ext cx="11132717" cy="492443"/>
          </a:xfrm>
          <a:prstGeom prst="rect">
            <a:avLst/>
          </a:prstGeom>
        </p:spPr>
        <p:txBody>
          <a:bodyPr vert="horz" wrap="square" lIns="0" tIns="0" rIns="0" bIns="0" rtlCol="0" anchor="b">
            <a:spAutoFit/>
          </a:bodyPr>
          <a:lstStyle>
            <a:lvl1pPr algn="l" defTabSz="685800" rtl="0" eaLnBrk="1" latinLnBrk="0" hangingPunct="1">
              <a:spcBef>
                <a:spcPct val="0"/>
              </a:spcBef>
              <a:buNone/>
              <a:defRPr lang="de-DE" sz="2250" b="1" i="0" kern="1200" cap="all" baseline="0">
                <a:solidFill>
                  <a:schemeClr val="tx1"/>
                </a:solidFill>
                <a:latin typeface="Arial" panose="020B0604020202020204" pitchFamily="34" charset="0"/>
                <a:ea typeface="MS PGothic" pitchFamily="34" charset="-128"/>
                <a:cs typeface="Arial" panose="020B0604020202020204" pitchFamily="34" charset="0"/>
              </a:defRPr>
            </a:lvl1pPr>
          </a:lstStyle>
          <a:p>
            <a:r>
              <a:rPr lang="de-DE" sz="3200" dirty="0"/>
              <a:t>Beispiel </a:t>
            </a:r>
            <a:r>
              <a:rPr lang="de-DE" sz="3200" dirty="0" smtClean="0"/>
              <a:t>2: </a:t>
            </a:r>
            <a:r>
              <a:rPr lang="de-DE" sz="3200" dirty="0"/>
              <a:t>Was fällt hier auf?</a:t>
            </a:r>
            <a:endParaRPr lang="de-DE" sz="3000" dirty="0"/>
          </a:p>
        </p:txBody>
      </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pic>
        <p:nvPicPr>
          <p:cNvPr id="8" name="Grafik 7"/>
          <p:cNvPicPr>
            <a:picLocks noChangeAspect="1"/>
          </p:cNvPicPr>
          <p:nvPr/>
        </p:nvPicPr>
        <p:blipFill rotWithShape="1">
          <a:blip r:embed="rId3"/>
          <a:srcRect l="59948" t="35003" r="20346" b="28167"/>
          <a:stretch/>
        </p:blipFill>
        <p:spPr>
          <a:xfrm>
            <a:off x="2135358" y="1430027"/>
            <a:ext cx="7917999" cy="4624751"/>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
        <p:nvSpPr>
          <p:cNvPr id="6" name="Rechteck 5"/>
          <p:cNvSpPr/>
          <p:nvPr/>
        </p:nvSpPr>
        <p:spPr>
          <a:xfrm>
            <a:off x="2257514" y="5948019"/>
            <a:ext cx="7730527" cy="2308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spTree>
    <p:extLst>
      <p:ext uri="{BB962C8B-B14F-4D97-AF65-F5344CB8AC3E}">
        <p14:creationId xmlns:p14="http://schemas.microsoft.com/office/powerpoint/2010/main" val="3461234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p:cNvSpPr txBox="1">
            <a:spLocks/>
          </p:cNvSpPr>
          <p:nvPr/>
        </p:nvSpPr>
        <p:spPr>
          <a:xfrm>
            <a:off x="528000" y="644691"/>
            <a:ext cx="11132717" cy="461665"/>
          </a:xfrm>
          <a:prstGeom prst="rect">
            <a:avLst/>
          </a:prstGeom>
        </p:spPr>
        <p:txBody>
          <a:bodyPr vert="horz" wrap="square" lIns="0" tIns="0" rIns="0" bIns="0" rtlCol="0" anchor="b">
            <a:spAutoFit/>
          </a:bodyPr>
          <a:lstStyle>
            <a:lvl1pPr algn="l" defTabSz="685800" rtl="0" eaLnBrk="1" latinLnBrk="0" hangingPunct="1">
              <a:spcBef>
                <a:spcPct val="0"/>
              </a:spcBef>
              <a:buNone/>
              <a:defRPr lang="de-DE" sz="2250" b="1" i="0" kern="1200" cap="all" baseline="0">
                <a:solidFill>
                  <a:schemeClr val="tx1"/>
                </a:solidFill>
                <a:latin typeface="Arial" panose="020B0604020202020204" pitchFamily="34" charset="0"/>
                <a:ea typeface="MS PGothic" pitchFamily="34" charset="-128"/>
                <a:cs typeface="Arial" panose="020B0604020202020204" pitchFamily="34" charset="0"/>
              </a:defRPr>
            </a:lvl1pPr>
          </a:lstStyle>
          <a:p>
            <a:r>
              <a:rPr lang="de-DE" sz="3000" dirty="0" smtClean="0"/>
              <a:t>Beispiel 2: </a:t>
            </a:r>
            <a:r>
              <a:rPr lang="de-DE" sz="3000" dirty="0" smtClean="0">
                <a:solidFill>
                  <a:schemeClr val="accent1"/>
                </a:solidFill>
              </a:rPr>
              <a:t>Formulierung bewusst undeutlich</a:t>
            </a:r>
            <a:endParaRPr lang="de-DE" sz="3000" dirty="0">
              <a:solidFill>
                <a:schemeClr val="accent1"/>
              </a:solidFill>
            </a:endParaRPr>
          </a:p>
        </p:txBody>
      </p:sp>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pic>
        <p:nvPicPr>
          <p:cNvPr id="8" name="Grafik 7"/>
          <p:cNvPicPr>
            <a:picLocks noChangeAspect="1"/>
          </p:cNvPicPr>
          <p:nvPr/>
        </p:nvPicPr>
        <p:blipFill rotWithShape="1">
          <a:blip r:embed="rId3"/>
          <a:srcRect l="59948" t="35003" r="20346" b="28167"/>
          <a:stretch/>
        </p:blipFill>
        <p:spPr>
          <a:xfrm>
            <a:off x="2135358" y="1430027"/>
            <a:ext cx="7917999" cy="4624751"/>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
        <p:nvSpPr>
          <p:cNvPr id="6" name="Rechteck 5"/>
          <p:cNvSpPr/>
          <p:nvPr/>
        </p:nvSpPr>
        <p:spPr>
          <a:xfrm>
            <a:off x="2257514" y="5948019"/>
            <a:ext cx="7730527" cy="2308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spTree>
    <p:extLst>
      <p:ext uri="{BB962C8B-B14F-4D97-AF65-F5344CB8AC3E}">
        <p14:creationId xmlns:p14="http://schemas.microsoft.com/office/powerpoint/2010/main" val="2856804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l="59861" t="35422" r="19445" b="21852"/>
          <a:stretch/>
        </p:blipFill>
        <p:spPr>
          <a:xfrm>
            <a:off x="1697939" y="1297203"/>
            <a:ext cx="8405907" cy="4881065"/>
          </a:xfrm>
          <a:prstGeom prst="rect">
            <a:avLst/>
          </a:prstGeom>
        </p:spPr>
      </p:pic>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6" name="Rechteck 5"/>
          <p:cNvSpPr/>
          <p:nvPr/>
        </p:nvSpPr>
        <p:spPr>
          <a:xfrm>
            <a:off x="1850573" y="6000886"/>
            <a:ext cx="7686984" cy="2308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sp>
        <p:nvSpPr>
          <p:cNvPr id="13" name="Titel 2"/>
          <p:cNvSpPr txBox="1">
            <a:spLocks/>
          </p:cNvSpPr>
          <p:nvPr/>
        </p:nvSpPr>
        <p:spPr>
          <a:xfrm>
            <a:off x="528002" y="613913"/>
            <a:ext cx="11132717" cy="492443"/>
          </a:xfrm>
          <a:prstGeom prst="rect">
            <a:avLst/>
          </a:prstGeom>
        </p:spPr>
        <p:txBody>
          <a:bodyPr vert="horz" wrap="square" lIns="0" tIns="0" rIns="0" bIns="0" rtlCol="0" anchor="b">
            <a:spAutoFit/>
          </a:bodyPr>
          <a:lstStyle>
            <a:lvl1pPr algn="l" defTabSz="685800" rtl="0" eaLnBrk="1" latinLnBrk="0" hangingPunct="1">
              <a:spcBef>
                <a:spcPct val="0"/>
              </a:spcBef>
              <a:buNone/>
              <a:defRPr lang="de-DE" sz="2250" b="1" i="0" kern="1200" cap="all" baseline="0">
                <a:solidFill>
                  <a:schemeClr val="tx1"/>
                </a:solidFill>
                <a:latin typeface="Arial" panose="020B0604020202020204" pitchFamily="34" charset="0"/>
                <a:ea typeface="MS PGothic" pitchFamily="34" charset="-128"/>
                <a:cs typeface="Arial" panose="020B0604020202020204" pitchFamily="34" charset="0"/>
              </a:defRPr>
            </a:lvl1pPr>
          </a:lstStyle>
          <a:p>
            <a:r>
              <a:rPr lang="de-DE" sz="3200" dirty="0"/>
              <a:t>Beispiel </a:t>
            </a:r>
            <a:r>
              <a:rPr lang="de-DE" sz="3200" dirty="0" smtClean="0"/>
              <a:t>3: </a:t>
            </a:r>
            <a:r>
              <a:rPr lang="de-DE" sz="3200" dirty="0"/>
              <a:t>Was fällt hier auf?</a:t>
            </a:r>
            <a:endParaRPr lang="de-DE" sz="3000" dirty="0"/>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473380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l="59861" t="35422" r="19445" b="21852"/>
          <a:stretch/>
        </p:blipFill>
        <p:spPr>
          <a:xfrm>
            <a:off x="1697939" y="1297203"/>
            <a:ext cx="8405907" cy="4881065"/>
          </a:xfrm>
          <a:prstGeom prst="rect">
            <a:avLst/>
          </a:prstGeom>
        </p:spPr>
      </p:pic>
      <p:sp>
        <p:nvSpPr>
          <p:cNvPr id="12"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6" name="Rechteck 5"/>
          <p:cNvSpPr/>
          <p:nvPr/>
        </p:nvSpPr>
        <p:spPr>
          <a:xfrm>
            <a:off x="1850573" y="6000886"/>
            <a:ext cx="7686984" cy="230832"/>
          </a:xfrm>
          <a:prstGeom prst="rect">
            <a:avLst/>
          </a:prstGeom>
        </p:spPr>
        <p:txBody>
          <a:bodyPr wrap="square">
            <a:spAutoFit/>
          </a:bodyPr>
          <a:lstStyle/>
          <a:p>
            <a:pPr defTabSz="914377">
              <a:defRPr/>
            </a:pPr>
            <a:r>
              <a:rPr lang="de-DE" sz="900" dirty="0">
                <a:solidFill>
                  <a:schemeClr val="bg1">
                    <a:lumMod val="65000"/>
                  </a:schemeClr>
                </a:solidFill>
                <a:latin typeface="Arial"/>
              </a:rPr>
              <a:t>Quelle: https://www.verbraucherzentrale.de/wissen/digitale-welt/onlinedienste/dark-patterns-so-wollen-websites-und-apps-sie-manipulieren-58082</a:t>
            </a:r>
          </a:p>
        </p:txBody>
      </p:sp>
      <p:sp>
        <p:nvSpPr>
          <p:cNvPr id="13" name="Titel 2"/>
          <p:cNvSpPr txBox="1">
            <a:spLocks/>
          </p:cNvSpPr>
          <p:nvPr/>
        </p:nvSpPr>
        <p:spPr>
          <a:xfrm>
            <a:off x="528002" y="613914"/>
            <a:ext cx="11132717" cy="492443"/>
          </a:xfrm>
          <a:prstGeom prst="rect">
            <a:avLst/>
          </a:prstGeom>
        </p:spPr>
        <p:txBody>
          <a:bodyPr vert="horz" wrap="square" lIns="0" tIns="0" rIns="0" bIns="0" rtlCol="0" anchor="b">
            <a:spAutoFit/>
          </a:bodyPr>
          <a:lstStyle>
            <a:lvl1pPr algn="l" defTabSz="685800" rtl="0" eaLnBrk="1" latinLnBrk="0" hangingPunct="1">
              <a:spcBef>
                <a:spcPct val="0"/>
              </a:spcBef>
              <a:buNone/>
              <a:defRPr lang="de-DE" sz="2250" b="1" i="0" kern="1200" cap="all" baseline="0">
                <a:solidFill>
                  <a:schemeClr val="tx1"/>
                </a:solidFill>
                <a:latin typeface="Arial" panose="020B0604020202020204" pitchFamily="34" charset="0"/>
                <a:ea typeface="MS PGothic" pitchFamily="34" charset="-128"/>
                <a:cs typeface="Arial" panose="020B0604020202020204" pitchFamily="34" charset="0"/>
              </a:defRPr>
            </a:lvl1pPr>
          </a:lstStyle>
          <a:p>
            <a:r>
              <a:rPr lang="de-DE" sz="3200" dirty="0"/>
              <a:t>Beispiel </a:t>
            </a:r>
            <a:r>
              <a:rPr lang="de-DE" sz="3200" dirty="0" smtClean="0"/>
              <a:t>3: </a:t>
            </a:r>
            <a:r>
              <a:rPr lang="de-DE" sz="3200" dirty="0" smtClean="0">
                <a:solidFill>
                  <a:schemeClr val="accent1"/>
                </a:solidFill>
              </a:rPr>
              <a:t>zusätzliches Produkt im Warenkorb</a:t>
            </a:r>
            <a:endParaRPr lang="de-DE" sz="3000" dirty="0">
              <a:solidFill>
                <a:schemeClr val="accent1"/>
              </a:solidFill>
            </a:endParaRPr>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4278752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p:cNvSpPr>
            <a:spLocks noGrp="1"/>
          </p:cNvSpPr>
          <p:nvPr>
            <p:ph type="title"/>
          </p:nvPr>
        </p:nvSpPr>
        <p:spPr/>
        <p:txBody>
          <a:bodyPr/>
          <a:lstStyle/>
          <a:p>
            <a:r>
              <a:rPr lang="de-DE" dirty="0" smtClean="0"/>
              <a:t>Was sind Cookie-Banner?</a:t>
            </a:r>
            <a:endParaRPr lang="de-DE" dirty="0"/>
          </a:p>
        </p:txBody>
      </p:sp>
      <p:sp>
        <p:nvSpPr>
          <p:cNvPr id="10"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926289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p:cNvSpPr>
            <a:spLocks noGrp="1"/>
          </p:cNvSpPr>
          <p:nvPr>
            <p:ph type="title"/>
          </p:nvPr>
        </p:nvSpPr>
        <p:spPr/>
        <p:txBody>
          <a:bodyPr/>
          <a:lstStyle/>
          <a:p>
            <a:r>
              <a:rPr lang="de-DE" dirty="0" smtClean="0"/>
              <a:t>Cookie-Banner</a:t>
            </a:r>
            <a:r>
              <a:rPr lang="de-DE" dirty="0"/>
              <a:t> </a:t>
            </a:r>
            <a:r>
              <a:rPr lang="de-DE" dirty="0" smtClean="0"/>
              <a:t>sind…</a:t>
            </a:r>
            <a:endParaRPr lang="de-DE" dirty="0"/>
          </a:p>
        </p:txBody>
      </p:sp>
      <p:sp>
        <p:nvSpPr>
          <p:cNvPr id="10"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pic>
        <p:nvPicPr>
          <p:cNvPr id="6" name="Grafik 5"/>
          <p:cNvPicPr>
            <a:picLocks noChangeAspect="1"/>
          </p:cNvPicPr>
          <p:nvPr/>
        </p:nvPicPr>
        <p:blipFill rotWithShape="1">
          <a:blip r:embed="rId3"/>
          <a:srcRect l="61905" t="38000" r="25327" b="35143"/>
          <a:stretch/>
        </p:blipFill>
        <p:spPr>
          <a:xfrm rot="739363">
            <a:off x="711776" y="3955237"/>
            <a:ext cx="3134804" cy="2060640"/>
          </a:xfrm>
          <a:prstGeom prst="rect">
            <a:avLst/>
          </a:prstGeom>
        </p:spPr>
      </p:pic>
      <p:pic>
        <p:nvPicPr>
          <p:cNvPr id="7" name="Grafik 6"/>
          <p:cNvPicPr>
            <a:picLocks noChangeAspect="1"/>
          </p:cNvPicPr>
          <p:nvPr/>
        </p:nvPicPr>
        <p:blipFill rotWithShape="1">
          <a:blip r:embed="rId4"/>
          <a:srcRect l="74940" t="34571" r="12560" b="40572"/>
          <a:stretch/>
        </p:blipFill>
        <p:spPr>
          <a:xfrm rot="20993676">
            <a:off x="4566361" y="4151134"/>
            <a:ext cx="2943828" cy="1829379"/>
          </a:xfrm>
          <a:prstGeom prst="rect">
            <a:avLst/>
          </a:prstGeom>
        </p:spPr>
      </p:pic>
      <p:pic>
        <p:nvPicPr>
          <p:cNvPr id="2" name="Grafik 1"/>
          <p:cNvPicPr>
            <a:picLocks noChangeAspect="1"/>
          </p:cNvPicPr>
          <p:nvPr/>
        </p:nvPicPr>
        <p:blipFill rotWithShape="1">
          <a:blip r:embed="rId5"/>
          <a:srcRect l="25625" t="19444" r="25937" b="30371"/>
          <a:stretch/>
        </p:blipFill>
        <p:spPr>
          <a:xfrm rot="886186">
            <a:off x="7964303" y="3964251"/>
            <a:ext cx="2936914" cy="1711621"/>
          </a:xfrm>
          <a:prstGeom prst="rect">
            <a:avLst/>
          </a:prstGeom>
        </p:spPr>
      </p:pic>
      <p:sp>
        <p:nvSpPr>
          <p:cNvPr id="12" name="Inhaltsplatzhalter 2"/>
          <p:cNvSpPr>
            <a:spLocks noGrp="1"/>
          </p:cNvSpPr>
          <p:nvPr>
            <p:ph idx="1"/>
          </p:nvPr>
        </p:nvSpPr>
        <p:spPr>
          <a:xfrm>
            <a:off x="528000" y="1238479"/>
            <a:ext cx="11132717" cy="4931122"/>
          </a:xfrm>
        </p:spPr>
        <p:txBody>
          <a:bodyPr/>
          <a:lstStyle/>
          <a:p>
            <a:pPr marL="360000" lvl="4" indent="-324000">
              <a:lnSpc>
                <a:spcPct val="150000"/>
              </a:lnSpc>
              <a:buBlip>
                <a:blip r:embed="rId6"/>
              </a:buBlip>
              <a:defRPr/>
            </a:pPr>
            <a:r>
              <a:rPr lang="de-DE" sz="2000" dirty="0"/>
              <a:t>Cookie-Banner sollen </a:t>
            </a:r>
            <a:r>
              <a:rPr lang="de-DE" sz="2000" dirty="0" smtClean="0"/>
              <a:t>euch die </a:t>
            </a:r>
            <a:r>
              <a:rPr lang="de-DE" sz="2000" b="1" dirty="0">
                <a:solidFill>
                  <a:schemeClr val="accent1"/>
                </a:solidFill>
              </a:rPr>
              <a:t>Möglichkeit geben, selbst zu bestimmen</a:t>
            </a:r>
            <a:r>
              <a:rPr lang="de-DE" sz="2000" dirty="0"/>
              <a:t>, welche </a:t>
            </a:r>
            <a:r>
              <a:rPr lang="de-DE" sz="2000" dirty="0" smtClean="0"/>
              <a:t>Daten </a:t>
            </a:r>
            <a:r>
              <a:rPr lang="de-DE" sz="2000" dirty="0"/>
              <a:t>beim Browsen einer Webseite gespeichert werden.</a:t>
            </a:r>
          </a:p>
          <a:p>
            <a:pPr marL="360000" lvl="4" indent="-324000">
              <a:lnSpc>
                <a:spcPct val="150000"/>
              </a:lnSpc>
              <a:buBlip>
                <a:blip r:embed="rId6"/>
              </a:buBlip>
              <a:defRPr/>
            </a:pPr>
            <a:r>
              <a:rPr lang="de-DE" sz="2000" dirty="0"/>
              <a:t>Nur </a:t>
            </a:r>
            <a:r>
              <a:rPr lang="de-DE" sz="2000" b="1" dirty="0">
                <a:solidFill>
                  <a:schemeClr val="accent1"/>
                </a:solidFill>
              </a:rPr>
              <a:t>wenige Banner sind derzeit rechtskonform </a:t>
            </a:r>
            <a:r>
              <a:rPr lang="de-DE" sz="2000" dirty="0"/>
              <a:t>umgesetzt.</a:t>
            </a:r>
          </a:p>
          <a:p>
            <a:pPr marL="360000" lvl="4" indent="-324000">
              <a:lnSpc>
                <a:spcPct val="150000"/>
              </a:lnSpc>
              <a:buBlip>
                <a:blip r:embed="rId6"/>
              </a:buBlip>
              <a:defRPr/>
            </a:pPr>
            <a:r>
              <a:rPr lang="de-DE" sz="2000" dirty="0"/>
              <a:t>Mithilfe von </a:t>
            </a:r>
            <a:r>
              <a:rPr lang="de-DE" sz="2000" b="1" dirty="0" smtClean="0">
                <a:solidFill>
                  <a:schemeClr val="accent1"/>
                </a:solidFill>
              </a:rPr>
              <a:t>Dark </a:t>
            </a:r>
            <a:r>
              <a:rPr lang="de-DE" sz="2000" b="1" dirty="0">
                <a:solidFill>
                  <a:schemeClr val="accent1"/>
                </a:solidFill>
              </a:rPr>
              <a:t>Patterns </a:t>
            </a:r>
            <a:r>
              <a:rPr lang="de-DE" sz="2000" dirty="0"/>
              <a:t>versuchen einige Webseitenbetreiber, </a:t>
            </a:r>
            <a:r>
              <a:rPr lang="de-DE" sz="2000" dirty="0" smtClean="0"/>
              <a:t>eure Zustimmung </a:t>
            </a:r>
            <a:r>
              <a:rPr lang="de-DE" sz="2000" dirty="0"/>
              <a:t>herbeizuführen.</a:t>
            </a:r>
          </a:p>
        </p:txBody>
      </p:sp>
      <p:sp>
        <p:nvSpPr>
          <p:cNvPr id="11" name="Rechteck 10"/>
          <p:cNvSpPr/>
          <p:nvPr/>
        </p:nvSpPr>
        <p:spPr>
          <a:xfrm>
            <a:off x="2960915" y="6094322"/>
            <a:ext cx="6783469" cy="207877"/>
          </a:xfrm>
          <a:prstGeom prst="rect">
            <a:avLst/>
          </a:prstGeom>
        </p:spPr>
        <p:txBody>
          <a:bodyPr wrap="square">
            <a:spAutoFit/>
          </a:bodyPr>
          <a:lstStyle/>
          <a:p>
            <a:pPr defTabSz="914377">
              <a:defRPr/>
            </a:pPr>
            <a:r>
              <a:rPr lang="de-DE" sz="751" dirty="0">
                <a:solidFill>
                  <a:prstClr val="white">
                    <a:lumMod val="50000"/>
                  </a:prstClr>
                </a:solidFill>
                <a:latin typeface="Arial"/>
              </a:rPr>
              <a:t>Quelle: https://www.verbraucherzentrale.de/wissen/digitale-welt/onlinedienste/dark-patterns-so-wollen-websites-und-apps-sie-manipulieren-58082</a:t>
            </a:r>
          </a:p>
        </p:txBody>
      </p:sp>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941795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1: Manipulativer Cookie-Banner?</a:t>
            </a:r>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5" name="Grafik 4"/>
          <p:cNvPicPr>
            <a:picLocks noChangeAspect="1"/>
          </p:cNvPicPr>
          <p:nvPr/>
        </p:nvPicPr>
        <p:blipFill rotWithShape="1">
          <a:blip r:embed="rId3"/>
          <a:srcRect l="61905" t="38000" r="25327" b="35143"/>
          <a:stretch/>
        </p:blipFill>
        <p:spPr>
          <a:xfrm>
            <a:off x="528000" y="1391186"/>
            <a:ext cx="7343774" cy="4827376"/>
          </a:xfrm>
          <a:prstGeom prst="rect">
            <a:avLst/>
          </a:prstGeom>
        </p:spPr>
      </p:pic>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865012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1: Manipulativer Cookie-Banner? </a:t>
            </a:r>
            <a:r>
              <a:rPr lang="de-DE" dirty="0" smtClean="0">
                <a:solidFill>
                  <a:schemeClr val="accent3"/>
                </a:solidFill>
              </a:rPr>
              <a:t>– Ja!</a:t>
            </a:r>
            <a:endParaRPr lang="de-DE" dirty="0">
              <a:solidFill>
                <a:schemeClr val="accent3"/>
              </a:solidFill>
            </a:endParaRPr>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5" name="Grafik 4"/>
          <p:cNvPicPr>
            <a:picLocks noChangeAspect="1"/>
          </p:cNvPicPr>
          <p:nvPr/>
        </p:nvPicPr>
        <p:blipFill rotWithShape="1">
          <a:blip r:embed="rId3"/>
          <a:srcRect l="61905" t="38000" r="25327" b="35143"/>
          <a:stretch/>
        </p:blipFill>
        <p:spPr>
          <a:xfrm>
            <a:off x="528000" y="1391186"/>
            <a:ext cx="7343774" cy="4827376"/>
          </a:xfrm>
          <a:prstGeom prst="rect">
            <a:avLst/>
          </a:prstGeom>
        </p:spPr>
      </p:pic>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sp>
        <p:nvSpPr>
          <p:cNvPr id="3" name="Rechteck 2"/>
          <p:cNvSpPr/>
          <p:nvPr/>
        </p:nvSpPr>
        <p:spPr>
          <a:xfrm>
            <a:off x="7677151" y="1525435"/>
            <a:ext cx="3983566" cy="3939540"/>
          </a:xfrm>
          <a:prstGeom prst="rect">
            <a:avLst/>
          </a:prstGeom>
        </p:spPr>
        <p:txBody>
          <a:bodyPr wrap="square">
            <a:spAutoFit/>
          </a:bodyPr>
          <a:lstStyle/>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Nur </a:t>
            </a:r>
            <a:r>
              <a:rPr lang="de-DE" sz="2000" dirty="0">
                <a:latin typeface="Arial" panose="020B0604020202020204" pitchFamily="34" charset="0"/>
                <a:ea typeface="MS PGothic" pitchFamily="34" charset="-128"/>
                <a:cs typeface="Arial" panose="020B0604020202020204" pitchFamily="34" charset="0"/>
              </a:rPr>
              <a:t>die Option „ok“ zu klicken.</a:t>
            </a: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Keine Info, </a:t>
            </a:r>
            <a:r>
              <a:rPr lang="de-DE" sz="2000" dirty="0">
                <a:latin typeface="Arial" panose="020B0604020202020204" pitchFamily="34" charset="0"/>
                <a:ea typeface="MS PGothic" pitchFamily="34" charset="-128"/>
                <a:cs typeface="Arial" panose="020B0604020202020204" pitchFamily="34" charset="0"/>
              </a:rPr>
              <a:t>welche Cookies zum Tracking verwendet </a:t>
            </a:r>
            <a:r>
              <a:rPr lang="de-DE" sz="2000" dirty="0" smtClean="0">
                <a:latin typeface="Arial" panose="020B0604020202020204" pitchFamily="34" charset="0"/>
                <a:ea typeface="MS PGothic" pitchFamily="34" charset="-128"/>
                <a:cs typeface="Arial" panose="020B0604020202020204" pitchFamily="34" charset="0"/>
              </a:rPr>
              <a:t>werden</a:t>
            </a:r>
            <a:endParaRPr lang="de-DE" sz="2000" dirty="0">
              <a:latin typeface="Arial" panose="020B0604020202020204" pitchFamily="34" charset="0"/>
              <a:ea typeface="MS PGothic" pitchFamily="34" charset="-128"/>
              <a:cs typeface="Arial" panose="020B0604020202020204" pitchFamily="34" charset="0"/>
            </a:endParaRP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zustimmungspflichtige Daten werden bereits gesammelt </a:t>
            </a:r>
            <a:r>
              <a:rPr lang="de-DE" sz="2000" dirty="0">
                <a:latin typeface="Arial" panose="020B0604020202020204" pitchFamily="34" charset="0"/>
                <a:ea typeface="MS PGothic" pitchFamily="34" charset="-128"/>
                <a:cs typeface="Arial" panose="020B0604020202020204" pitchFamily="34" charset="0"/>
              </a:rPr>
              <a:t>bevor </a:t>
            </a:r>
            <a:r>
              <a:rPr lang="de-DE" sz="2000" dirty="0" smtClean="0">
                <a:latin typeface="Arial" panose="020B0604020202020204" pitchFamily="34" charset="0"/>
                <a:ea typeface="MS PGothic" pitchFamily="34" charset="-128"/>
                <a:cs typeface="Arial" panose="020B0604020202020204" pitchFamily="34" charset="0"/>
              </a:rPr>
              <a:t>Banner </a:t>
            </a:r>
            <a:r>
              <a:rPr lang="de-DE" sz="2000" dirty="0">
                <a:latin typeface="Arial" panose="020B0604020202020204" pitchFamily="34" charset="0"/>
                <a:ea typeface="MS PGothic" pitchFamily="34" charset="-128"/>
                <a:cs typeface="Arial" panose="020B0604020202020204" pitchFamily="34" charset="0"/>
              </a:rPr>
              <a:t>weggeklickt </a:t>
            </a:r>
            <a:r>
              <a:rPr lang="de-DE" sz="2000" dirty="0" smtClean="0">
                <a:latin typeface="Arial" panose="020B0604020202020204" pitchFamily="34" charset="0"/>
                <a:ea typeface="MS PGothic" pitchFamily="34" charset="-128"/>
                <a:cs typeface="Arial" panose="020B0604020202020204" pitchFamily="34" charset="0"/>
              </a:rPr>
              <a:t>werden kann</a:t>
            </a:r>
            <a:endParaRPr lang="de-DE" sz="2000" dirty="0">
              <a:latin typeface="Arial" panose="020B0604020202020204" pitchFamily="34" charset="0"/>
              <a:ea typeface="MS PGothic" pitchFamily="34" charset="-128"/>
              <a:cs typeface="Arial" panose="020B0604020202020204" pitchFamily="34" charset="0"/>
            </a:endParaRPr>
          </a:p>
        </p:txBody>
      </p:sp>
      <p:sp>
        <p:nvSpPr>
          <p:cNvPr id="7" name="Datumsplatzhalter 6"/>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81307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2: Manipulativer Cookie-Banner?</a:t>
            </a:r>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pic>
        <p:nvPicPr>
          <p:cNvPr id="7" name="Grafik 6"/>
          <p:cNvPicPr>
            <a:picLocks noChangeAspect="1"/>
          </p:cNvPicPr>
          <p:nvPr/>
        </p:nvPicPr>
        <p:blipFill rotWithShape="1">
          <a:blip r:embed="rId3"/>
          <a:srcRect l="74940" t="34571" r="12560" b="40572"/>
          <a:stretch/>
        </p:blipFill>
        <p:spPr>
          <a:xfrm>
            <a:off x="5109223" y="1366168"/>
            <a:ext cx="6808636" cy="4231081"/>
          </a:xfrm>
          <a:prstGeom prst="rect">
            <a:avLst/>
          </a:prstGeom>
        </p:spPr>
      </p:pic>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143018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2: Manipulativer Cookie-Banner? </a:t>
            </a:r>
            <a:r>
              <a:rPr lang="de-DE" dirty="0" smtClean="0">
                <a:solidFill>
                  <a:schemeClr val="accent3"/>
                </a:solidFill>
              </a:rPr>
              <a:t>– Ja!</a:t>
            </a:r>
            <a:endParaRPr lang="de-DE" dirty="0">
              <a:solidFill>
                <a:schemeClr val="accent3"/>
              </a:solidFill>
            </a:endParaRPr>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sp>
        <p:nvSpPr>
          <p:cNvPr id="3" name="Rechteck 2"/>
          <p:cNvSpPr/>
          <p:nvPr/>
        </p:nvSpPr>
        <p:spPr>
          <a:xfrm>
            <a:off x="685801" y="1611160"/>
            <a:ext cx="3983566" cy="3093154"/>
          </a:xfrm>
          <a:prstGeom prst="rect">
            <a:avLst/>
          </a:prstGeom>
        </p:spPr>
        <p:txBody>
          <a:bodyPr wrap="square">
            <a:spAutoFit/>
          </a:bodyPr>
          <a:lstStyle/>
          <a:p>
            <a:pPr marL="360000" lvl="4" indent="-324000">
              <a:lnSpc>
                <a:spcPct val="150000"/>
              </a:lnSpc>
              <a:spcAft>
                <a:spcPts val="600"/>
              </a:spcAft>
              <a:buBlip>
                <a:blip r:embed="rId3"/>
              </a:buBlip>
              <a:defRPr/>
            </a:pPr>
            <a:r>
              <a:rPr lang="de-DE" sz="2000" dirty="0" smtClean="0">
                <a:latin typeface="Arial" panose="020B0604020202020204" pitchFamily="34" charset="0"/>
                <a:ea typeface="MS PGothic" pitchFamily="34" charset="-128"/>
                <a:cs typeface="Arial" panose="020B0604020202020204" pitchFamily="34" charset="0"/>
              </a:rPr>
              <a:t>Häkchen sind bereits gesetzt!</a:t>
            </a:r>
          </a:p>
          <a:p>
            <a:pPr marL="360000" lvl="4" indent="-324000">
              <a:lnSpc>
                <a:spcPct val="150000"/>
              </a:lnSpc>
              <a:spcAft>
                <a:spcPts val="600"/>
              </a:spcAft>
              <a:buBlip>
                <a:blip r:embed="rId3"/>
              </a:buBlip>
              <a:defRPr/>
            </a:pPr>
            <a:r>
              <a:rPr lang="de-DE" sz="2000" dirty="0">
                <a:latin typeface="Arial" panose="020B0604020202020204" pitchFamily="34" charset="0"/>
                <a:ea typeface="MS PGothic" pitchFamily="34" charset="-128"/>
                <a:cs typeface="Arial" panose="020B0604020202020204" pitchFamily="34" charset="0"/>
              </a:rPr>
              <a:t>Cookies, die personenbezogene Daten speichern, sind </a:t>
            </a:r>
            <a:r>
              <a:rPr lang="de-DE" sz="2000" dirty="0" smtClean="0">
                <a:latin typeface="Arial" panose="020B0604020202020204" pitchFamily="34" charset="0"/>
                <a:ea typeface="MS PGothic" pitchFamily="34" charset="-128"/>
                <a:cs typeface="Arial" panose="020B0604020202020204" pitchFamily="34" charset="0"/>
              </a:rPr>
              <a:t>vorausgewählt</a:t>
            </a:r>
            <a:endParaRPr lang="de-DE" sz="2000" dirty="0">
              <a:latin typeface="Arial" panose="020B0604020202020204" pitchFamily="34" charset="0"/>
              <a:ea typeface="MS PGothic" pitchFamily="34" charset="-128"/>
              <a:cs typeface="Arial" panose="020B0604020202020204" pitchFamily="34" charset="0"/>
            </a:endParaRPr>
          </a:p>
          <a:p>
            <a:pPr marL="360000" lvl="4" indent="-324000">
              <a:lnSpc>
                <a:spcPct val="150000"/>
              </a:lnSpc>
              <a:spcAft>
                <a:spcPts val="600"/>
              </a:spcAft>
              <a:buBlip>
                <a:blip r:embed="rId3"/>
              </a:buBlip>
              <a:defRPr/>
            </a:pPr>
            <a:r>
              <a:rPr lang="de-DE" sz="2000" dirty="0" smtClean="0">
                <a:latin typeface="Arial" panose="020B0604020202020204" pitchFamily="34" charset="0"/>
                <a:ea typeface="MS PGothic" pitchFamily="34" charset="-128"/>
                <a:cs typeface="Arial" panose="020B0604020202020204" pitchFamily="34" charset="0"/>
              </a:rPr>
              <a:t>Keine Auswahlmöglichkeiten</a:t>
            </a:r>
          </a:p>
          <a:p>
            <a:pPr marL="360000" lvl="4" indent="-324000">
              <a:lnSpc>
                <a:spcPct val="150000"/>
              </a:lnSpc>
              <a:spcAft>
                <a:spcPts val="600"/>
              </a:spcAft>
              <a:buBlip>
                <a:blip r:embed="rId3"/>
              </a:buBlip>
              <a:defRPr/>
            </a:pPr>
            <a:endParaRPr lang="de-DE" sz="2000" dirty="0">
              <a:latin typeface="Arial" panose="020B0604020202020204" pitchFamily="34" charset="0"/>
              <a:ea typeface="MS PGothic" pitchFamily="34" charset="-128"/>
              <a:cs typeface="Arial" panose="020B0604020202020204" pitchFamily="34" charset="0"/>
            </a:endParaRPr>
          </a:p>
        </p:txBody>
      </p:sp>
      <p:pic>
        <p:nvPicPr>
          <p:cNvPr id="7" name="Grafik 6"/>
          <p:cNvPicPr>
            <a:picLocks noChangeAspect="1"/>
          </p:cNvPicPr>
          <p:nvPr/>
        </p:nvPicPr>
        <p:blipFill rotWithShape="1">
          <a:blip r:embed="rId4"/>
          <a:srcRect l="74940" t="34571" r="12560" b="40572"/>
          <a:stretch/>
        </p:blipFill>
        <p:spPr>
          <a:xfrm>
            <a:off x="5109223" y="1366168"/>
            <a:ext cx="6808636" cy="4231081"/>
          </a:xfrm>
          <a:prstGeom prst="rect">
            <a:avLst/>
          </a:prstGeom>
        </p:spPr>
      </p:pic>
      <p:sp>
        <p:nvSpPr>
          <p:cNvPr id="5" name="Datumsplatzhalter 4"/>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19698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Lebendige Statistik</a:t>
            </a:r>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5" name="Inhaltsplatzhalter 3"/>
          <p:cNvSpPr txBox="1">
            <a:spLocks/>
          </p:cNvSpPr>
          <p:nvPr/>
        </p:nvSpPr>
        <p:spPr>
          <a:xfrm>
            <a:off x="718471" y="1626045"/>
            <a:ext cx="8349538" cy="404418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dirty="0" smtClean="0">
                <a:solidFill>
                  <a:srgbClr val="019BA5"/>
                </a:solidFill>
              </a:rPr>
              <a:t>Wie häufig nutzt ihr die folgenden Apps?</a:t>
            </a:r>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a:p>
            <a:endParaRPr lang="de-DE" sz="2000" dirty="0">
              <a:solidFill>
                <a:srgbClr val="019BA5"/>
              </a:solidFill>
            </a:endParaRP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35" y="3951093"/>
            <a:ext cx="11075433" cy="1768140"/>
          </a:xfrm>
          <a:prstGeom prst="rect">
            <a:avLst/>
          </a:prstGeom>
        </p:spPr>
      </p:pic>
      <p:sp>
        <p:nvSpPr>
          <p:cNvPr id="9" name="Textfeld 8"/>
          <p:cNvSpPr txBox="1"/>
          <p:nvPr/>
        </p:nvSpPr>
        <p:spPr>
          <a:xfrm>
            <a:off x="9708074" y="3196480"/>
            <a:ext cx="2015878" cy="461665"/>
          </a:xfrm>
          <a:prstGeom prst="rect">
            <a:avLst/>
          </a:prstGeom>
          <a:noFill/>
        </p:spPr>
        <p:txBody>
          <a:bodyPr wrap="square" rtlCol="0">
            <a:spAutoFit/>
          </a:bodyPr>
          <a:lstStyle/>
          <a:p>
            <a:r>
              <a:rPr lang="de-DE" sz="2400" b="1" cap="small" dirty="0">
                <a:solidFill>
                  <a:srgbClr val="DB007A"/>
                </a:solidFill>
              </a:rPr>
              <a:t>Facebook</a:t>
            </a:r>
          </a:p>
        </p:txBody>
      </p:sp>
      <p:sp>
        <p:nvSpPr>
          <p:cNvPr id="10" name="Textfeld 9"/>
          <p:cNvSpPr txBox="1"/>
          <p:nvPr/>
        </p:nvSpPr>
        <p:spPr>
          <a:xfrm>
            <a:off x="663835" y="2627621"/>
            <a:ext cx="2015878" cy="461665"/>
          </a:xfrm>
          <a:prstGeom prst="rect">
            <a:avLst/>
          </a:prstGeom>
          <a:noFill/>
        </p:spPr>
        <p:txBody>
          <a:bodyPr wrap="square" rtlCol="0">
            <a:spAutoFit/>
          </a:bodyPr>
          <a:lstStyle/>
          <a:p>
            <a:r>
              <a:rPr lang="de-DE" sz="2400" b="1" cap="small" dirty="0">
                <a:solidFill>
                  <a:srgbClr val="DB007A"/>
                </a:solidFill>
              </a:rPr>
              <a:t>Instagram</a:t>
            </a:r>
          </a:p>
        </p:txBody>
      </p:sp>
      <p:sp>
        <p:nvSpPr>
          <p:cNvPr id="11" name="Textfeld 10"/>
          <p:cNvSpPr txBox="1"/>
          <p:nvPr/>
        </p:nvSpPr>
        <p:spPr>
          <a:xfrm>
            <a:off x="6172595" y="3128490"/>
            <a:ext cx="2015878" cy="461665"/>
          </a:xfrm>
          <a:prstGeom prst="rect">
            <a:avLst/>
          </a:prstGeom>
          <a:noFill/>
        </p:spPr>
        <p:txBody>
          <a:bodyPr wrap="square" rtlCol="0">
            <a:spAutoFit/>
          </a:bodyPr>
          <a:lstStyle/>
          <a:p>
            <a:r>
              <a:rPr lang="de-DE" sz="2400" b="1" cap="small" dirty="0" err="1" smtClean="0">
                <a:solidFill>
                  <a:srgbClr val="DB007A"/>
                </a:solidFill>
              </a:rPr>
              <a:t>SnapChat</a:t>
            </a:r>
            <a:endParaRPr lang="de-DE" sz="2400" b="1" cap="small" dirty="0">
              <a:solidFill>
                <a:srgbClr val="DB007A"/>
              </a:solidFill>
            </a:endParaRPr>
          </a:p>
        </p:txBody>
      </p:sp>
      <p:sp>
        <p:nvSpPr>
          <p:cNvPr id="12" name="Textfeld 11"/>
          <p:cNvSpPr txBox="1"/>
          <p:nvPr/>
        </p:nvSpPr>
        <p:spPr>
          <a:xfrm>
            <a:off x="2509569" y="3283286"/>
            <a:ext cx="2015878" cy="461665"/>
          </a:xfrm>
          <a:prstGeom prst="rect">
            <a:avLst/>
          </a:prstGeom>
          <a:noFill/>
        </p:spPr>
        <p:txBody>
          <a:bodyPr wrap="square" rtlCol="0">
            <a:spAutoFit/>
          </a:bodyPr>
          <a:lstStyle/>
          <a:p>
            <a:r>
              <a:rPr lang="de-DE" sz="2400" b="1" cap="small" dirty="0" err="1">
                <a:solidFill>
                  <a:srgbClr val="DB007A"/>
                </a:solidFill>
              </a:rPr>
              <a:t>TikTok</a:t>
            </a:r>
            <a:endParaRPr lang="de-DE" sz="2400" b="1" cap="small" dirty="0">
              <a:solidFill>
                <a:srgbClr val="DB007A"/>
              </a:solidFill>
            </a:endParaRPr>
          </a:p>
        </p:txBody>
      </p:sp>
      <p:sp>
        <p:nvSpPr>
          <p:cNvPr id="13" name="Textfeld 12"/>
          <p:cNvSpPr txBox="1"/>
          <p:nvPr/>
        </p:nvSpPr>
        <p:spPr>
          <a:xfrm>
            <a:off x="8060070" y="2381860"/>
            <a:ext cx="2015878" cy="461665"/>
          </a:xfrm>
          <a:prstGeom prst="rect">
            <a:avLst/>
          </a:prstGeom>
          <a:noFill/>
        </p:spPr>
        <p:txBody>
          <a:bodyPr wrap="square" rtlCol="0">
            <a:spAutoFit/>
          </a:bodyPr>
          <a:lstStyle/>
          <a:p>
            <a:r>
              <a:rPr lang="de-DE" sz="2400" b="1" cap="small" dirty="0" err="1" smtClean="0">
                <a:solidFill>
                  <a:srgbClr val="DB007A"/>
                </a:solidFill>
              </a:rPr>
              <a:t>Spotify</a:t>
            </a:r>
            <a:endParaRPr lang="de-DE" sz="2400" b="1" cap="small" dirty="0">
              <a:solidFill>
                <a:srgbClr val="DB007A"/>
              </a:solidFill>
            </a:endParaRPr>
          </a:p>
        </p:txBody>
      </p:sp>
      <p:sp>
        <p:nvSpPr>
          <p:cNvPr id="14" name="Textfeld 13"/>
          <p:cNvSpPr txBox="1"/>
          <p:nvPr/>
        </p:nvSpPr>
        <p:spPr>
          <a:xfrm>
            <a:off x="4156717" y="2617821"/>
            <a:ext cx="2015878" cy="461665"/>
          </a:xfrm>
          <a:prstGeom prst="rect">
            <a:avLst/>
          </a:prstGeom>
          <a:noFill/>
        </p:spPr>
        <p:txBody>
          <a:bodyPr wrap="square" rtlCol="0">
            <a:spAutoFit/>
          </a:bodyPr>
          <a:lstStyle/>
          <a:p>
            <a:r>
              <a:rPr lang="de-DE" sz="2400" b="1" cap="small" dirty="0" smtClean="0">
                <a:solidFill>
                  <a:srgbClr val="DB007A"/>
                </a:solidFill>
              </a:rPr>
              <a:t>YouTube</a:t>
            </a:r>
            <a:endParaRPr lang="de-DE" sz="2400" b="1" cap="small" dirty="0">
              <a:solidFill>
                <a:srgbClr val="DB007A"/>
              </a:solidFill>
            </a:endParaRPr>
          </a:p>
        </p:txBody>
      </p:sp>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041775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3: Manipulativer Cookie-Banner?</a:t>
            </a:r>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pic>
        <p:nvPicPr>
          <p:cNvPr id="8" name="Grafik 7"/>
          <p:cNvPicPr>
            <a:picLocks noChangeAspect="1"/>
          </p:cNvPicPr>
          <p:nvPr/>
        </p:nvPicPr>
        <p:blipFill rotWithShape="1">
          <a:blip r:embed="rId3"/>
          <a:srcRect l="14827" t="38148" r="51632" b="26111"/>
          <a:stretch/>
        </p:blipFill>
        <p:spPr>
          <a:xfrm>
            <a:off x="528000" y="1493856"/>
            <a:ext cx="6633038" cy="3975703"/>
          </a:xfrm>
          <a:prstGeom prst="rect">
            <a:avLst/>
          </a:prstGeom>
        </p:spPr>
      </p:pic>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1263673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3: Manipulativer Cookie-Banner? </a:t>
            </a:r>
            <a:r>
              <a:rPr lang="de-DE" dirty="0" smtClean="0">
                <a:solidFill>
                  <a:schemeClr val="accent3"/>
                </a:solidFill>
              </a:rPr>
              <a:t>– Ja!</a:t>
            </a:r>
            <a:endParaRPr lang="de-DE" dirty="0">
              <a:solidFill>
                <a:schemeClr val="accent3"/>
              </a:solidFill>
            </a:endParaRPr>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Rechteck 5"/>
          <p:cNvSpPr/>
          <p:nvPr/>
        </p:nvSpPr>
        <p:spPr>
          <a:xfrm>
            <a:off x="4390311" y="5869670"/>
            <a:ext cx="6096000" cy="246221"/>
          </a:xfrm>
          <a:prstGeom prst="rect">
            <a:avLst/>
          </a:prstGeom>
        </p:spPr>
        <p:txBody>
          <a:bodyPr>
            <a:spAutoFit/>
          </a:bodyPr>
          <a:lstStyle/>
          <a:p>
            <a:r>
              <a:rPr lang="de-DE" sz="1000" dirty="0">
                <a:solidFill>
                  <a:schemeClr val="bg1">
                    <a:lumMod val="65000"/>
                  </a:schemeClr>
                </a:solidFill>
              </a:rPr>
              <a:t>Quelle: https://www.verbraucherzentrale.de/manipulative-cookiebanner-erkennen-64718</a:t>
            </a:r>
          </a:p>
        </p:txBody>
      </p:sp>
      <p:sp>
        <p:nvSpPr>
          <p:cNvPr id="3" name="Rechteck 2"/>
          <p:cNvSpPr/>
          <p:nvPr/>
        </p:nvSpPr>
        <p:spPr>
          <a:xfrm>
            <a:off x="7161038" y="1962509"/>
            <a:ext cx="4499679" cy="3016210"/>
          </a:xfrm>
          <a:prstGeom prst="rect">
            <a:avLst/>
          </a:prstGeom>
        </p:spPr>
        <p:txBody>
          <a:bodyPr wrap="square">
            <a:spAutoFit/>
          </a:bodyPr>
          <a:lstStyle/>
          <a:p>
            <a:pPr marL="360000" lvl="4" indent="-324000">
              <a:lnSpc>
                <a:spcPct val="150000"/>
              </a:lnSpc>
              <a:spcAft>
                <a:spcPts val="600"/>
              </a:spcAft>
              <a:buBlip>
                <a:blip r:embed="rId3"/>
              </a:buBlip>
              <a:defRPr/>
            </a:pPr>
            <a:r>
              <a:rPr lang="de-DE" sz="2000" dirty="0" smtClean="0">
                <a:latin typeface="Arial" panose="020B0604020202020204" pitchFamily="34" charset="0"/>
                <a:ea typeface="MS PGothic" pitchFamily="34" charset="-128"/>
                <a:cs typeface="Arial" panose="020B0604020202020204" pitchFamily="34" charset="0"/>
              </a:rPr>
              <a:t>Wortwahl und </a:t>
            </a:r>
            <a:r>
              <a:rPr lang="de-DE" sz="2000" dirty="0">
                <a:latin typeface="Arial" panose="020B0604020202020204" pitchFamily="34" charset="0"/>
                <a:ea typeface="MS PGothic" pitchFamily="34" charset="-128"/>
                <a:cs typeface="Arial" panose="020B0604020202020204" pitchFamily="34" charset="0"/>
              </a:rPr>
              <a:t>Gestaltung </a:t>
            </a:r>
            <a:r>
              <a:rPr lang="de-DE" sz="2000" dirty="0" smtClean="0">
                <a:latin typeface="Arial" panose="020B0604020202020204" pitchFamily="34" charset="0"/>
                <a:ea typeface="MS PGothic" pitchFamily="34" charset="-128"/>
                <a:cs typeface="Arial" panose="020B0604020202020204" pitchFamily="34" charset="0"/>
              </a:rPr>
              <a:t>zielen auf Zustimmung </a:t>
            </a:r>
          </a:p>
          <a:p>
            <a:pPr marL="360000" lvl="4" indent="-324000">
              <a:lnSpc>
                <a:spcPct val="150000"/>
              </a:lnSpc>
              <a:spcAft>
                <a:spcPts val="600"/>
              </a:spcAft>
              <a:buBlip>
                <a:blip r:embed="rId3"/>
              </a:buBlip>
              <a:defRPr/>
            </a:pPr>
            <a:r>
              <a:rPr lang="de-DE" sz="2000" dirty="0" smtClean="0">
                <a:latin typeface="Arial" panose="020B0604020202020204" pitchFamily="34" charset="0"/>
                <a:ea typeface="MS PGothic" pitchFamily="34" charset="-128"/>
                <a:cs typeface="Arial" panose="020B0604020202020204" pitchFamily="34" charset="0"/>
              </a:rPr>
              <a:t>„Alle akzeptieren“-Button </a:t>
            </a:r>
            <a:r>
              <a:rPr lang="de-DE" sz="2000" dirty="0">
                <a:latin typeface="Arial" panose="020B0604020202020204" pitchFamily="34" charset="0"/>
                <a:ea typeface="MS PGothic" pitchFamily="34" charset="-128"/>
                <a:cs typeface="Arial" panose="020B0604020202020204" pitchFamily="34" charset="0"/>
              </a:rPr>
              <a:t>stark hervorgehoben </a:t>
            </a:r>
          </a:p>
          <a:p>
            <a:pPr marL="360000" lvl="4" indent="-324000">
              <a:lnSpc>
                <a:spcPct val="150000"/>
              </a:lnSpc>
              <a:spcAft>
                <a:spcPts val="600"/>
              </a:spcAft>
              <a:buBlip>
                <a:blip r:embed="rId3"/>
              </a:buBlip>
              <a:defRPr/>
            </a:pPr>
            <a:r>
              <a:rPr lang="de-DE" sz="2000" dirty="0" smtClean="0">
                <a:latin typeface="Arial" panose="020B0604020202020204" pitchFamily="34" charset="0"/>
                <a:ea typeface="MS PGothic" pitchFamily="34" charset="-128"/>
                <a:cs typeface="Arial" panose="020B0604020202020204" pitchFamily="34" charset="0"/>
              </a:rPr>
              <a:t>„</a:t>
            </a:r>
            <a:r>
              <a:rPr lang="de-DE" sz="2000" dirty="0">
                <a:latin typeface="Arial" panose="020B0604020202020204" pitchFamily="34" charset="0"/>
                <a:ea typeface="MS PGothic" pitchFamily="34" charset="-128"/>
                <a:cs typeface="Arial" panose="020B0604020202020204" pitchFamily="34" charset="0"/>
              </a:rPr>
              <a:t>Ablehnen“-Button </a:t>
            </a:r>
            <a:r>
              <a:rPr lang="de-DE" sz="2000" dirty="0" smtClean="0">
                <a:latin typeface="Arial" panose="020B0604020202020204" pitchFamily="34" charset="0"/>
                <a:ea typeface="MS PGothic" pitchFamily="34" charset="-128"/>
                <a:cs typeface="Arial" panose="020B0604020202020204" pitchFamily="34" charset="0"/>
              </a:rPr>
              <a:t>nur </a:t>
            </a:r>
            <a:r>
              <a:rPr lang="de-DE" sz="2000" dirty="0">
                <a:latin typeface="Arial" panose="020B0604020202020204" pitchFamily="34" charset="0"/>
                <a:ea typeface="MS PGothic" pitchFamily="34" charset="-128"/>
                <a:cs typeface="Arial" panose="020B0604020202020204" pitchFamily="34" charset="0"/>
              </a:rPr>
              <a:t>durch Klick auf Einstellungen </a:t>
            </a:r>
            <a:r>
              <a:rPr lang="de-DE" sz="2000" dirty="0" smtClean="0">
                <a:latin typeface="Arial" panose="020B0604020202020204" pitchFamily="34" charset="0"/>
                <a:ea typeface="MS PGothic" pitchFamily="34" charset="-128"/>
                <a:cs typeface="Arial" panose="020B0604020202020204" pitchFamily="34" charset="0"/>
              </a:rPr>
              <a:t>sichtbar</a:t>
            </a:r>
            <a:endParaRPr lang="de-DE" sz="2000" dirty="0">
              <a:latin typeface="Arial" panose="020B0604020202020204" pitchFamily="34" charset="0"/>
              <a:ea typeface="MS PGothic" pitchFamily="34" charset="-128"/>
              <a:cs typeface="Arial" panose="020B0604020202020204" pitchFamily="34" charset="0"/>
            </a:endParaRPr>
          </a:p>
        </p:txBody>
      </p:sp>
      <p:pic>
        <p:nvPicPr>
          <p:cNvPr id="8" name="Grafik 7"/>
          <p:cNvPicPr>
            <a:picLocks noChangeAspect="1"/>
          </p:cNvPicPr>
          <p:nvPr/>
        </p:nvPicPr>
        <p:blipFill rotWithShape="1">
          <a:blip r:embed="rId4"/>
          <a:srcRect l="14827" t="38148" r="51632" b="26111"/>
          <a:stretch/>
        </p:blipFill>
        <p:spPr>
          <a:xfrm>
            <a:off x="528000" y="1493856"/>
            <a:ext cx="6633038" cy="3975703"/>
          </a:xfrm>
          <a:prstGeom prst="rect">
            <a:avLst/>
          </a:prstGeom>
        </p:spPr>
      </p:pic>
      <p:sp>
        <p:nvSpPr>
          <p:cNvPr id="5" name="Datumsplatzhalter 4"/>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042959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8000" y="632084"/>
            <a:ext cx="11132717" cy="461665"/>
          </a:xfrm>
        </p:spPr>
        <p:txBody>
          <a:bodyPr/>
          <a:lstStyle/>
          <a:p>
            <a:r>
              <a:rPr lang="de-DE" dirty="0"/>
              <a:t>Rechtskonforme </a:t>
            </a:r>
            <a:r>
              <a:rPr lang="de-DE" dirty="0" smtClean="0"/>
              <a:t>Cookie-Banner</a:t>
            </a:r>
            <a:endParaRPr lang="de-DE" dirty="0"/>
          </a:p>
        </p:txBody>
      </p:sp>
      <p:sp>
        <p:nvSpPr>
          <p:cNvPr id="18" name="Fußzeilenplatzhalter 7"/>
          <p:cNvSpPr>
            <a:spLocks noGrp="1"/>
          </p:cNvSpPr>
          <p:nvPr>
            <p:ph type="ftr" sz="quarter" idx="11"/>
          </p:nvPr>
        </p:nvSpPr>
        <p:spPr/>
        <p:txBody>
          <a:bodyPr/>
          <a:lstStyle/>
          <a:p>
            <a:pPr defTabSz="914377">
              <a:defRPr/>
            </a:pPr>
            <a:r>
              <a:rPr lang="de-DE" kern="1200" smtClean="0">
                <a:solidFill>
                  <a:prstClr val="white"/>
                </a:solidFill>
              </a:rPr>
              <a:t>© 2024 Verbraucherzentrale Bundesverband e.V.</a:t>
            </a:r>
            <a:endParaRPr lang="de-DE" kern="1200" dirty="0">
              <a:solidFill>
                <a:prstClr val="white"/>
              </a:solidFill>
            </a:endParaRPr>
          </a:p>
        </p:txBody>
      </p:sp>
      <p:pic>
        <p:nvPicPr>
          <p:cNvPr id="12" name="Grafik 11"/>
          <p:cNvPicPr>
            <a:picLocks noChangeAspect="1"/>
          </p:cNvPicPr>
          <p:nvPr/>
        </p:nvPicPr>
        <p:blipFill rotWithShape="1">
          <a:blip r:embed="rId3"/>
          <a:srcRect l="57500" t="16667" r="7778" b="20444"/>
          <a:stretch/>
        </p:blipFill>
        <p:spPr>
          <a:xfrm>
            <a:off x="8016088" y="471251"/>
            <a:ext cx="3413439" cy="1932007"/>
          </a:xfrm>
          <a:prstGeom prst="rect">
            <a:avLst/>
          </a:prstGeom>
        </p:spPr>
      </p:pic>
      <p:sp>
        <p:nvSpPr>
          <p:cNvPr id="19" name="Rechteck 18"/>
          <p:cNvSpPr/>
          <p:nvPr/>
        </p:nvSpPr>
        <p:spPr>
          <a:xfrm rot="16200000">
            <a:off x="8316521" y="2299320"/>
            <a:ext cx="7148681" cy="207877"/>
          </a:xfrm>
          <a:prstGeom prst="rect">
            <a:avLst/>
          </a:prstGeom>
        </p:spPr>
        <p:txBody>
          <a:bodyPr wrap="square">
            <a:spAutoFit/>
          </a:bodyPr>
          <a:lstStyle/>
          <a:p>
            <a:pPr defTabSz="914377">
              <a:defRPr/>
            </a:pPr>
            <a:r>
              <a:rPr lang="de-DE" sz="751" dirty="0">
                <a:solidFill>
                  <a:prstClr val="white">
                    <a:lumMod val="50000"/>
                  </a:prstClr>
                </a:solidFill>
                <a:latin typeface="Arial"/>
              </a:rPr>
              <a:t>Quelle: https://www.verbraucherzentrale.de/manipulative-cookiebanner-erkennen-64718 </a:t>
            </a:r>
          </a:p>
        </p:txBody>
      </p:sp>
      <p:sp>
        <p:nvSpPr>
          <p:cNvPr id="2" name="Rechteck 1"/>
          <p:cNvSpPr/>
          <p:nvPr/>
        </p:nvSpPr>
        <p:spPr>
          <a:xfrm>
            <a:off x="527999" y="1099554"/>
            <a:ext cx="5961701" cy="4708981"/>
          </a:xfrm>
          <a:prstGeom prst="rect">
            <a:avLst/>
          </a:prstGeom>
        </p:spPr>
        <p:txBody>
          <a:bodyPr wrap="square">
            <a:spAutoFit/>
          </a:bodyPr>
          <a:lstStyle/>
          <a:p>
            <a:pPr marL="36000" lvl="4">
              <a:lnSpc>
                <a:spcPct val="150000"/>
              </a:lnSpc>
              <a:spcAft>
                <a:spcPts val="600"/>
              </a:spcAft>
              <a:defRPr/>
            </a:pPr>
            <a:endParaRPr lang="de-DE" sz="2000" b="1" dirty="0" smtClean="0">
              <a:solidFill>
                <a:schemeClr val="accent1"/>
              </a:solidFill>
              <a:latin typeface="Arial" panose="020B0604020202020204" pitchFamily="34" charset="0"/>
              <a:ea typeface="MS PGothic" pitchFamily="34" charset="-128"/>
              <a:cs typeface="Arial" panose="020B0604020202020204" pitchFamily="34" charset="0"/>
            </a:endParaRPr>
          </a:p>
          <a:p>
            <a:pPr marL="36000" lvl="4">
              <a:lnSpc>
                <a:spcPct val="150000"/>
              </a:lnSpc>
              <a:spcAft>
                <a:spcPts val="600"/>
              </a:spcAft>
              <a:defRPr/>
            </a:pPr>
            <a:r>
              <a:rPr lang="de-DE" sz="2000" b="1" dirty="0" smtClean="0">
                <a:solidFill>
                  <a:schemeClr val="accent1"/>
                </a:solidFill>
                <a:latin typeface="Arial" panose="020B0604020202020204" pitchFamily="34" charset="0"/>
                <a:ea typeface="MS PGothic" pitchFamily="34" charset="-128"/>
                <a:cs typeface="Arial" panose="020B0604020202020204" pitchFamily="34" charset="0"/>
              </a:rPr>
              <a:t>Alle </a:t>
            </a:r>
            <a:r>
              <a:rPr lang="de-DE" sz="2000" b="1" dirty="0">
                <a:solidFill>
                  <a:schemeClr val="accent1"/>
                </a:solidFill>
                <a:latin typeface="Arial" panose="020B0604020202020204" pitchFamily="34" charset="0"/>
                <a:ea typeface="MS PGothic" pitchFamily="34" charset="-128"/>
                <a:cs typeface="Arial" panose="020B0604020202020204" pitchFamily="34" charset="0"/>
              </a:rPr>
              <a:t>Cookies sind aufgelistet</a:t>
            </a: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Zweck und Verwendung von Cookies wird deutlich angegeben</a:t>
            </a:r>
            <a:endParaRPr lang="de-DE" sz="2000" dirty="0">
              <a:latin typeface="Arial" panose="020B0604020202020204" pitchFamily="34" charset="0"/>
              <a:ea typeface="MS PGothic" pitchFamily="34" charset="-128"/>
              <a:cs typeface="Arial" panose="020B0604020202020204" pitchFamily="34" charset="0"/>
            </a:endParaRPr>
          </a:p>
          <a:p>
            <a:pPr marL="36000" lvl="4">
              <a:lnSpc>
                <a:spcPct val="150000"/>
              </a:lnSpc>
              <a:spcAft>
                <a:spcPts val="600"/>
              </a:spcAft>
              <a:defRPr/>
            </a:pPr>
            <a:r>
              <a:rPr lang="de-DE" sz="2000" b="1" dirty="0" smtClean="0">
                <a:solidFill>
                  <a:schemeClr val="accent1"/>
                </a:solidFill>
                <a:latin typeface="Arial" panose="020B0604020202020204" pitchFamily="34" charset="0"/>
                <a:ea typeface="MS PGothic" pitchFamily="34" charset="-128"/>
                <a:cs typeface="Arial" panose="020B0604020202020204" pitchFamily="34" charset="0"/>
              </a:rPr>
              <a:t>Einfach </a:t>
            </a:r>
            <a:r>
              <a:rPr lang="de-DE" sz="2000" b="1" dirty="0">
                <a:solidFill>
                  <a:schemeClr val="accent1"/>
                </a:solidFill>
                <a:latin typeface="Arial" panose="020B0604020202020204" pitchFamily="34" charset="0"/>
                <a:ea typeface="MS PGothic" pitchFamily="34" charset="-128"/>
                <a:cs typeface="Arial" panose="020B0604020202020204" pitchFamily="34" charset="0"/>
              </a:rPr>
              <a:t>alle Cookies </a:t>
            </a:r>
            <a:r>
              <a:rPr lang="de-DE" sz="2000" b="1" dirty="0" smtClean="0">
                <a:solidFill>
                  <a:schemeClr val="accent1"/>
                </a:solidFill>
                <a:latin typeface="Arial" panose="020B0604020202020204" pitchFamily="34" charset="0"/>
                <a:ea typeface="MS PGothic" pitchFamily="34" charset="-128"/>
                <a:cs typeface="Arial" panose="020B0604020202020204" pitchFamily="34" charset="0"/>
              </a:rPr>
              <a:t>ablehnen</a:t>
            </a:r>
            <a:endParaRPr lang="de-DE" sz="2000" b="1" dirty="0">
              <a:solidFill>
                <a:schemeClr val="accent1"/>
              </a:solidFill>
              <a:latin typeface="Arial" panose="020B0604020202020204" pitchFamily="34" charset="0"/>
              <a:ea typeface="MS PGothic" pitchFamily="34" charset="-128"/>
              <a:cs typeface="Arial" panose="020B0604020202020204" pitchFamily="34" charset="0"/>
            </a:endParaRP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spätestens nach ersten </a:t>
            </a:r>
            <a:r>
              <a:rPr lang="de-DE" sz="2000" dirty="0">
                <a:latin typeface="Arial" panose="020B0604020202020204" pitchFamily="34" charset="0"/>
                <a:ea typeface="MS PGothic" pitchFamily="34" charset="-128"/>
                <a:cs typeface="Arial" panose="020B0604020202020204" pitchFamily="34" charset="0"/>
              </a:rPr>
              <a:t>Klick </a:t>
            </a:r>
            <a:r>
              <a:rPr lang="de-DE" sz="2000" dirty="0" smtClean="0">
                <a:latin typeface="Arial" panose="020B0604020202020204" pitchFamily="34" charset="0"/>
                <a:ea typeface="MS PGothic" pitchFamily="34" charset="-128"/>
                <a:cs typeface="Arial" panose="020B0604020202020204" pitchFamily="34" charset="0"/>
              </a:rPr>
              <a:t>können alle </a:t>
            </a:r>
            <a:r>
              <a:rPr lang="de-DE" sz="2000" dirty="0">
                <a:latin typeface="Arial" panose="020B0604020202020204" pitchFamily="34" charset="0"/>
                <a:ea typeface="MS PGothic" pitchFamily="34" charset="-128"/>
                <a:cs typeface="Arial" panose="020B0604020202020204" pitchFamily="34" charset="0"/>
              </a:rPr>
              <a:t>Cookies </a:t>
            </a:r>
            <a:r>
              <a:rPr lang="de-DE" sz="2000" dirty="0" smtClean="0">
                <a:latin typeface="Arial" panose="020B0604020202020204" pitchFamily="34" charset="0"/>
                <a:ea typeface="MS PGothic" pitchFamily="34" charset="-128"/>
                <a:cs typeface="Arial" panose="020B0604020202020204" pitchFamily="34" charset="0"/>
              </a:rPr>
              <a:t>abgelehnt werden</a:t>
            </a:r>
          </a:p>
          <a:p>
            <a:pPr marL="36000" lvl="4">
              <a:lnSpc>
                <a:spcPct val="150000"/>
              </a:lnSpc>
              <a:spcAft>
                <a:spcPts val="600"/>
              </a:spcAft>
              <a:defRPr/>
            </a:pPr>
            <a:r>
              <a:rPr lang="de-DE" sz="2000" b="1" dirty="0">
                <a:solidFill>
                  <a:schemeClr val="accent1"/>
                </a:solidFill>
                <a:latin typeface="Arial" panose="020B0604020202020204" pitchFamily="34" charset="0"/>
                <a:ea typeface="MS PGothic" pitchFamily="34" charset="-128"/>
                <a:cs typeface="Arial" panose="020B0604020202020204" pitchFamily="34" charset="0"/>
              </a:rPr>
              <a:t>Aktive Zustimmung</a:t>
            </a:r>
          </a:p>
          <a:p>
            <a:pPr marL="360000" lvl="4" indent="-324000">
              <a:lnSpc>
                <a:spcPct val="150000"/>
              </a:lnSpc>
              <a:spcAft>
                <a:spcPts val="600"/>
              </a:spcAft>
              <a:buBlip>
                <a:blip r:embed="rId4"/>
              </a:buBlip>
              <a:defRPr/>
            </a:pPr>
            <a:r>
              <a:rPr lang="de-DE" sz="2000" dirty="0">
                <a:latin typeface="Arial" panose="020B0604020202020204" pitchFamily="34" charset="0"/>
                <a:ea typeface="MS PGothic" pitchFamily="34" charset="-128"/>
                <a:cs typeface="Arial" panose="020B0604020202020204" pitchFamily="34" charset="0"/>
              </a:rPr>
              <a:t>Cookies können erlaubt oder abwählen </a:t>
            </a:r>
            <a:r>
              <a:rPr lang="de-DE" sz="2000" dirty="0" smtClean="0">
                <a:latin typeface="Arial" panose="020B0604020202020204" pitchFamily="34" charset="0"/>
                <a:ea typeface="MS PGothic" pitchFamily="34" charset="-128"/>
                <a:cs typeface="Arial" panose="020B0604020202020204" pitchFamily="34" charset="0"/>
              </a:rPr>
              <a:t>werden</a:t>
            </a:r>
            <a:endParaRPr lang="de-DE" sz="2000" dirty="0">
              <a:latin typeface="Arial" panose="020B0604020202020204" pitchFamily="34" charset="0"/>
              <a:ea typeface="MS PGothic" pitchFamily="34" charset="-128"/>
              <a:cs typeface="Arial" panose="020B0604020202020204" pitchFamily="34" charset="0"/>
            </a:endParaRPr>
          </a:p>
        </p:txBody>
      </p:sp>
      <p:sp>
        <p:nvSpPr>
          <p:cNvPr id="20" name="Rechteck 19"/>
          <p:cNvSpPr/>
          <p:nvPr/>
        </p:nvSpPr>
        <p:spPr>
          <a:xfrm>
            <a:off x="6847096" y="2706623"/>
            <a:ext cx="4939827" cy="3093154"/>
          </a:xfrm>
          <a:prstGeom prst="rect">
            <a:avLst/>
          </a:prstGeom>
        </p:spPr>
        <p:txBody>
          <a:bodyPr wrap="square">
            <a:spAutoFit/>
          </a:bodyPr>
          <a:lstStyle/>
          <a:p>
            <a:pPr marL="36000" lvl="4">
              <a:lnSpc>
                <a:spcPct val="150000"/>
              </a:lnSpc>
              <a:spcAft>
                <a:spcPts val="600"/>
              </a:spcAft>
              <a:defRPr/>
            </a:pPr>
            <a:r>
              <a:rPr lang="de-DE" sz="2000" b="1" dirty="0" smtClean="0">
                <a:solidFill>
                  <a:schemeClr val="accent1"/>
                </a:solidFill>
                <a:latin typeface="Arial" panose="020B0604020202020204" pitchFamily="34" charset="0"/>
                <a:ea typeface="MS PGothic" pitchFamily="34" charset="-128"/>
                <a:cs typeface="Arial" panose="020B0604020202020204" pitchFamily="34" charset="0"/>
              </a:rPr>
              <a:t>Spätere </a:t>
            </a:r>
            <a:r>
              <a:rPr lang="de-DE" sz="2000" b="1" dirty="0">
                <a:solidFill>
                  <a:schemeClr val="accent1"/>
                </a:solidFill>
                <a:latin typeface="Arial" panose="020B0604020202020204" pitchFamily="34" charset="0"/>
                <a:ea typeface="MS PGothic" pitchFamily="34" charset="-128"/>
                <a:cs typeface="Arial" panose="020B0604020202020204" pitchFamily="34" charset="0"/>
              </a:rPr>
              <a:t>Deaktivierung</a:t>
            </a: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Möglichkeit besteht, Cookies später zu deaktivieren</a:t>
            </a:r>
          </a:p>
          <a:p>
            <a:pPr marL="36000" lvl="4">
              <a:lnSpc>
                <a:spcPct val="150000"/>
              </a:lnSpc>
              <a:spcAft>
                <a:spcPts val="600"/>
              </a:spcAft>
              <a:defRPr/>
            </a:pPr>
            <a:r>
              <a:rPr lang="de-DE" sz="2000" b="1" dirty="0" smtClean="0">
                <a:solidFill>
                  <a:schemeClr val="accent1"/>
                </a:solidFill>
                <a:latin typeface="Arial" panose="020B0604020202020204" pitchFamily="34" charset="0"/>
                <a:ea typeface="MS PGothic" pitchFamily="34" charset="-128"/>
                <a:cs typeface="Arial" panose="020B0604020202020204" pitchFamily="34" charset="0"/>
              </a:rPr>
              <a:t>Datenschutzerklärung</a:t>
            </a:r>
            <a:endParaRPr lang="de-DE" sz="2000" b="1" dirty="0">
              <a:solidFill>
                <a:schemeClr val="accent1"/>
              </a:solidFill>
              <a:latin typeface="Arial" panose="020B0604020202020204" pitchFamily="34" charset="0"/>
              <a:ea typeface="MS PGothic" pitchFamily="34" charset="-128"/>
              <a:cs typeface="Arial" panose="020B0604020202020204" pitchFamily="34" charset="0"/>
            </a:endParaRPr>
          </a:p>
          <a:p>
            <a:pPr marL="360000" lvl="4" indent="-324000">
              <a:lnSpc>
                <a:spcPct val="150000"/>
              </a:lnSpc>
              <a:spcAft>
                <a:spcPts val="600"/>
              </a:spcAft>
              <a:buBlip>
                <a:blip r:embed="rId4"/>
              </a:buBlip>
              <a:defRPr/>
            </a:pPr>
            <a:r>
              <a:rPr lang="de-DE" sz="2000" dirty="0" smtClean="0">
                <a:latin typeface="Arial" panose="020B0604020202020204" pitchFamily="34" charset="0"/>
                <a:ea typeface="MS PGothic" pitchFamily="34" charset="-128"/>
                <a:cs typeface="Arial" panose="020B0604020202020204" pitchFamily="34" charset="0"/>
              </a:rPr>
              <a:t>Cookie-Banner </a:t>
            </a:r>
            <a:r>
              <a:rPr lang="de-DE" sz="2000" dirty="0">
                <a:latin typeface="Arial" panose="020B0604020202020204" pitchFamily="34" charset="0"/>
                <a:ea typeface="MS PGothic" pitchFamily="34" charset="-128"/>
                <a:cs typeface="Arial" panose="020B0604020202020204" pitchFamily="34" charset="0"/>
              </a:rPr>
              <a:t>verweist auf eine </a:t>
            </a:r>
            <a:r>
              <a:rPr lang="de-DE" sz="2000" dirty="0" smtClean="0">
                <a:latin typeface="Arial" panose="020B0604020202020204" pitchFamily="34" charset="0"/>
                <a:ea typeface="MS PGothic" pitchFamily="34" charset="-128"/>
                <a:cs typeface="Arial" panose="020B0604020202020204" pitchFamily="34" charset="0"/>
              </a:rPr>
              <a:t>Datenschutzerklärung</a:t>
            </a:r>
            <a:endParaRPr lang="de-DE" sz="2000" dirty="0">
              <a:latin typeface="Arial" panose="020B0604020202020204" pitchFamily="34" charset="0"/>
              <a:ea typeface="MS PGothic" pitchFamily="34" charset="-128"/>
              <a:cs typeface="Arial" panose="020B0604020202020204" pitchFamily="34" charset="0"/>
            </a:endParaRPr>
          </a:p>
        </p:txBody>
      </p:sp>
      <p:sp>
        <p:nvSpPr>
          <p:cNvPr id="4" name="Datumsplatzhalter 3"/>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940044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p:cNvSpPr>
            <a:spLocks noGrp="1"/>
          </p:cNvSpPr>
          <p:nvPr>
            <p:ph type="title"/>
          </p:nvPr>
        </p:nvSpPr>
        <p:spPr>
          <a:xfrm>
            <a:off x="528000" y="522519"/>
            <a:ext cx="11132717" cy="984885"/>
          </a:xfrm>
        </p:spPr>
        <p:txBody>
          <a:bodyPr/>
          <a:lstStyle/>
          <a:p>
            <a:r>
              <a:rPr lang="de-DE" sz="3200" dirty="0"/>
              <a:t>Browser-</a:t>
            </a:r>
            <a:r>
              <a:rPr lang="de-DE" sz="3200" dirty="0" err="1"/>
              <a:t>Plugin</a:t>
            </a:r>
            <a:r>
              <a:rPr lang="de-DE" sz="3200" dirty="0"/>
              <a:t> „Nervenschoner“ der Verbraucherzentrale Bayern </a:t>
            </a:r>
          </a:p>
        </p:txBody>
      </p:sp>
      <p:sp>
        <p:nvSpPr>
          <p:cNvPr id="12" name="Fußzeilenplatzhalter 7"/>
          <p:cNvSpPr>
            <a:spLocks noGrp="1"/>
          </p:cNvSpPr>
          <p:nvPr>
            <p:ph type="ftr" sz="quarter" idx="11"/>
          </p:nvPr>
        </p:nvSpPr>
        <p:spPr/>
        <p:txBody>
          <a:bodyPr/>
          <a:lstStyle/>
          <a:p>
            <a:r>
              <a:rPr lang="de-DE" smtClean="0"/>
              <a:t>© 2024 Verbraucherzentrale Bundesverband e.V.</a:t>
            </a:r>
            <a:endParaRPr lang="de-DE" dirty="0"/>
          </a:p>
        </p:txBody>
      </p:sp>
      <p:sp>
        <p:nvSpPr>
          <p:cNvPr id="9" name="Rechteck 8"/>
          <p:cNvSpPr/>
          <p:nvPr/>
        </p:nvSpPr>
        <p:spPr>
          <a:xfrm>
            <a:off x="528000" y="1461151"/>
            <a:ext cx="8806500" cy="4555093"/>
          </a:xfrm>
          <a:prstGeom prst="rect">
            <a:avLst/>
          </a:prstGeom>
        </p:spPr>
        <p:txBody>
          <a:bodyPr wrap="square">
            <a:spAutoFit/>
          </a:bodyPr>
          <a:lstStyle/>
          <a:p>
            <a:endParaRPr lang="de-DE" sz="2000" dirty="0"/>
          </a:p>
          <a:p>
            <a:pPr marL="257175" indent="-257175">
              <a:lnSpc>
                <a:spcPct val="150000"/>
              </a:lnSpc>
              <a:buFont typeface="Wingdings" panose="05000000000000000000" pitchFamily="2" charset="2"/>
              <a:buChar char="ü"/>
            </a:pPr>
            <a:r>
              <a:rPr lang="de-DE" sz="2000" dirty="0"/>
              <a:t>kostenloses Tool </a:t>
            </a:r>
          </a:p>
          <a:p>
            <a:pPr marL="257175" indent="-257175">
              <a:lnSpc>
                <a:spcPct val="150000"/>
              </a:lnSpc>
              <a:buFont typeface="Wingdings" panose="05000000000000000000" pitchFamily="2" charset="2"/>
              <a:buChar char="ü"/>
            </a:pPr>
            <a:r>
              <a:rPr lang="de-DE" sz="2000" dirty="0" smtClean="0"/>
              <a:t>für die Browser Firefox </a:t>
            </a:r>
            <a:r>
              <a:rPr lang="de-DE" sz="2000" dirty="0"/>
              <a:t>und Chrome auf </a:t>
            </a:r>
            <a:r>
              <a:rPr lang="de-DE" sz="2000" dirty="0" smtClean="0"/>
              <a:t/>
            </a:r>
            <a:br>
              <a:rPr lang="de-DE" sz="2000" dirty="0" smtClean="0"/>
            </a:br>
            <a:r>
              <a:rPr lang="de-DE" sz="2000" dirty="0" smtClean="0"/>
              <a:t>Desktop-Rechnern verfügbar</a:t>
            </a:r>
            <a:endParaRPr lang="de-DE" sz="2000" dirty="0"/>
          </a:p>
          <a:p>
            <a:pPr marL="257175" indent="-257175">
              <a:lnSpc>
                <a:spcPct val="150000"/>
              </a:lnSpc>
              <a:buFont typeface="Wingdings" panose="05000000000000000000" pitchFamily="2" charset="2"/>
              <a:buChar char="ü"/>
            </a:pPr>
            <a:r>
              <a:rPr lang="de-DE" sz="2000" dirty="0" smtClean="0"/>
              <a:t>blendet </a:t>
            </a:r>
            <a:r>
              <a:rPr lang="de-DE" sz="2000" dirty="0"/>
              <a:t>Einwilligungs-Banner aus </a:t>
            </a:r>
            <a:r>
              <a:rPr lang="de-DE" sz="2000" dirty="0" smtClean="0"/>
              <a:t/>
            </a:r>
            <a:br>
              <a:rPr lang="de-DE" sz="2000" dirty="0" smtClean="0"/>
            </a:br>
            <a:r>
              <a:rPr lang="de-DE" sz="2000" dirty="0" smtClean="0"/>
              <a:t>und </a:t>
            </a:r>
            <a:r>
              <a:rPr lang="de-DE" sz="2000" dirty="0"/>
              <a:t>wählt automatisch datensparsamste </a:t>
            </a:r>
            <a:r>
              <a:rPr lang="de-DE" sz="2000" dirty="0" smtClean="0"/>
              <a:t/>
            </a:r>
            <a:br>
              <a:rPr lang="de-DE" sz="2000" dirty="0" smtClean="0"/>
            </a:br>
            <a:r>
              <a:rPr lang="de-DE" sz="2000" dirty="0" smtClean="0"/>
              <a:t>Einstellung</a:t>
            </a:r>
          </a:p>
          <a:p>
            <a:pPr marL="257175" indent="-257175">
              <a:lnSpc>
                <a:spcPct val="150000"/>
              </a:lnSpc>
              <a:buFont typeface="Wingdings" panose="05000000000000000000" pitchFamily="2" charset="2"/>
              <a:buChar char="ü"/>
            </a:pPr>
            <a:endParaRPr lang="de-DE" sz="2000" dirty="0" smtClean="0"/>
          </a:p>
          <a:p>
            <a:pPr>
              <a:lnSpc>
                <a:spcPct val="150000"/>
              </a:lnSpc>
            </a:pPr>
            <a:endParaRPr lang="de-DE" sz="2000" b="1" dirty="0" smtClean="0">
              <a:solidFill>
                <a:srgbClr val="019BA5"/>
              </a:solidFill>
            </a:endParaRPr>
          </a:p>
          <a:p>
            <a:pPr>
              <a:lnSpc>
                <a:spcPct val="150000"/>
              </a:lnSpc>
            </a:pPr>
            <a:r>
              <a:rPr lang="de-DE" sz="2000" b="1" dirty="0" smtClean="0">
                <a:solidFill>
                  <a:srgbClr val="019BA5"/>
                </a:solidFill>
              </a:rPr>
              <a:t>https</a:t>
            </a:r>
            <a:r>
              <a:rPr lang="de-DE" sz="2000" b="1" dirty="0">
                <a:solidFill>
                  <a:srgbClr val="019BA5"/>
                </a:solidFill>
              </a:rPr>
              <a:t>://</a:t>
            </a:r>
            <a:r>
              <a:rPr lang="de-DE" sz="2000" b="1" dirty="0" smtClean="0">
                <a:solidFill>
                  <a:srgbClr val="019BA5"/>
                </a:solidFill>
              </a:rPr>
              <a:t>www.verbraucherzentrale-bayern.de/nervenschoner</a:t>
            </a:r>
            <a:endParaRPr lang="de-DE" sz="2000" dirty="0"/>
          </a:p>
        </p:txBody>
      </p:sp>
      <p:sp>
        <p:nvSpPr>
          <p:cNvPr id="10" name="Rechteck 9"/>
          <p:cNvSpPr/>
          <p:nvPr/>
        </p:nvSpPr>
        <p:spPr>
          <a:xfrm>
            <a:off x="6130771" y="5008911"/>
            <a:ext cx="5883730" cy="207749"/>
          </a:xfrm>
          <a:prstGeom prst="rect">
            <a:avLst/>
          </a:prstGeom>
        </p:spPr>
        <p:txBody>
          <a:bodyPr wrap="square">
            <a:spAutoFit/>
          </a:bodyPr>
          <a:lstStyle/>
          <a:p>
            <a:pPr algn="r"/>
            <a:r>
              <a:rPr lang="de-DE" sz="750" dirty="0">
                <a:solidFill>
                  <a:schemeClr val="bg1">
                    <a:lumMod val="50000"/>
                  </a:schemeClr>
                </a:solidFill>
              </a:rPr>
              <a:t>Screenshot: https://www.verbraucherzentrale-bayern.de/digitale-welt/browserplugin-nervenschoner-endlich-ungestoert-surfen-74152</a:t>
            </a:r>
          </a:p>
        </p:txBody>
      </p:sp>
      <p:pic>
        <p:nvPicPr>
          <p:cNvPr id="11" name="Grafik 10"/>
          <p:cNvPicPr>
            <a:picLocks noChangeAspect="1"/>
          </p:cNvPicPr>
          <p:nvPr/>
        </p:nvPicPr>
        <p:blipFill rotWithShape="1">
          <a:blip r:embed="rId3"/>
          <a:srcRect l="62639" t="52222" r="20139" b="13333"/>
          <a:stretch/>
        </p:blipFill>
        <p:spPr>
          <a:xfrm>
            <a:off x="6340929" y="2137120"/>
            <a:ext cx="4620096" cy="2887560"/>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4359339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Antworten von heute</a:t>
            </a:r>
            <a:endParaRPr lang="de-DE" dirty="0"/>
          </a:p>
        </p:txBody>
      </p:sp>
      <p:sp>
        <p:nvSpPr>
          <p:cNvPr id="3" name="Inhaltsplatzhalter 2"/>
          <p:cNvSpPr>
            <a:spLocks noGrp="1"/>
          </p:cNvSpPr>
          <p:nvPr>
            <p:ph idx="1"/>
          </p:nvPr>
        </p:nvSpPr>
        <p:spPr>
          <a:xfrm>
            <a:off x="2727588" y="1358673"/>
            <a:ext cx="8933129" cy="4931122"/>
          </a:xfrm>
        </p:spPr>
        <p:txBody>
          <a:bodyPr/>
          <a:lstStyle/>
          <a:p>
            <a:pPr marL="360000" lvl="4" indent="-324000">
              <a:lnSpc>
                <a:spcPct val="150000"/>
              </a:lnSpc>
              <a:buBlip>
                <a:blip r:embed="rId3"/>
              </a:buBlip>
              <a:defRPr/>
            </a:pPr>
            <a:r>
              <a:rPr lang="de-DE" sz="2000" dirty="0"/>
              <a:t>Werbe-Unternehmen kategorisieren </a:t>
            </a:r>
            <a:r>
              <a:rPr lang="de-DE" sz="2000" dirty="0" err="1"/>
              <a:t>Verbraucher:innen</a:t>
            </a:r>
            <a:r>
              <a:rPr lang="de-DE" sz="2000" dirty="0"/>
              <a:t> </a:t>
            </a:r>
            <a:r>
              <a:rPr lang="de-DE" sz="2000" dirty="0" smtClean="0"/>
              <a:t>in Profile, um gezielt Werbung auf Sozialen Medien zu schalten. </a:t>
            </a:r>
            <a:endParaRPr lang="de-DE" sz="2000" dirty="0"/>
          </a:p>
          <a:p>
            <a:pPr marL="360000" lvl="4" indent="-324000">
              <a:lnSpc>
                <a:spcPct val="150000"/>
              </a:lnSpc>
              <a:buBlip>
                <a:blip r:embed="rId3"/>
              </a:buBlip>
              <a:defRPr/>
            </a:pPr>
            <a:r>
              <a:rPr lang="de-DE" sz="2000" dirty="0" smtClean="0"/>
              <a:t>Mit Tracking-Cookies werden die Daten von </a:t>
            </a:r>
            <a:r>
              <a:rPr lang="de-DE" sz="2000" dirty="0" err="1" smtClean="0"/>
              <a:t>Nutzer:innen</a:t>
            </a:r>
            <a:r>
              <a:rPr lang="de-DE" sz="2000" dirty="0" smtClean="0"/>
              <a:t> gesammelt, um verschiedene </a:t>
            </a:r>
            <a:r>
              <a:rPr lang="de-DE" sz="2000" dirty="0" err="1" smtClean="0"/>
              <a:t>Nutzer:innen-Profile</a:t>
            </a:r>
            <a:r>
              <a:rPr lang="de-DE" sz="2000" dirty="0" smtClean="0"/>
              <a:t> zu erstellen.</a:t>
            </a:r>
          </a:p>
          <a:p>
            <a:pPr marL="360000" lvl="4" indent="-324000">
              <a:lnSpc>
                <a:spcPct val="150000"/>
              </a:lnSpc>
              <a:buBlip>
                <a:blip r:embed="rId3"/>
              </a:buBlip>
              <a:defRPr/>
            </a:pPr>
            <a:r>
              <a:rPr lang="de-DE" sz="2000" dirty="0"/>
              <a:t>Ziel ist es </a:t>
            </a:r>
            <a:r>
              <a:rPr lang="de-DE" sz="2000" dirty="0" err="1"/>
              <a:t>Verbraucher:innen</a:t>
            </a:r>
            <a:r>
              <a:rPr lang="de-DE" sz="2000" dirty="0"/>
              <a:t> zum Kauf von Produkten und Dienstleistungen zu animieren.</a:t>
            </a:r>
            <a:endParaRPr lang="de-DE" sz="2000" dirty="0" smtClean="0"/>
          </a:p>
          <a:p>
            <a:pPr marL="360000" lvl="4" indent="-324000">
              <a:lnSpc>
                <a:spcPct val="150000"/>
              </a:lnSpc>
              <a:buBlip>
                <a:blip r:embed="rId3"/>
              </a:buBlip>
              <a:defRPr/>
            </a:pPr>
            <a:r>
              <a:rPr lang="de-DE" sz="2000" dirty="0" smtClean="0"/>
              <a:t>Wichtig ist die Nutzung von Tracking-Cookies nicht zuzustimmen. </a:t>
            </a:r>
          </a:p>
          <a:p>
            <a:pPr marL="360000" lvl="4" indent="-324000">
              <a:lnSpc>
                <a:spcPct val="150000"/>
              </a:lnSpc>
              <a:buBlip>
                <a:blip r:embed="rId3"/>
              </a:buBlip>
              <a:defRPr/>
            </a:pPr>
            <a:r>
              <a:rPr lang="de-DE" sz="2000" dirty="0" smtClean="0"/>
              <a:t>Dark Patterns also Manipulative Designs, zum Beispiel bei Cookie-Bannern, sollen es den </a:t>
            </a:r>
            <a:r>
              <a:rPr lang="de-DE" sz="2000" dirty="0" err="1" smtClean="0"/>
              <a:t>Nutzer:innen</a:t>
            </a:r>
            <a:r>
              <a:rPr lang="de-DE" sz="2000" dirty="0" smtClean="0"/>
              <a:t> allerdings schwer machen die </a:t>
            </a:r>
            <a:r>
              <a:rPr lang="de-DE" sz="2000" dirty="0" err="1" smtClean="0"/>
              <a:t>Tacking</a:t>
            </a:r>
            <a:r>
              <a:rPr lang="de-DE" sz="2000" dirty="0" smtClean="0"/>
              <a:t>-Cookies abzulehnen.</a:t>
            </a:r>
          </a:p>
          <a:p>
            <a:endParaRPr lang="de-DE" sz="2000" dirty="0"/>
          </a:p>
          <a:p>
            <a:endParaRPr lang="de-DE" sz="2000" dirty="0" smtClean="0"/>
          </a:p>
          <a:p>
            <a:endParaRPr lang="de-DE" sz="2000" dirty="0"/>
          </a:p>
          <a:p>
            <a:endParaRPr lang="de-DE" sz="2000" dirty="0" smtClean="0"/>
          </a:p>
          <a:p>
            <a:endParaRPr lang="de-DE" sz="2000" dirty="0" smtClean="0"/>
          </a:p>
          <a:p>
            <a:endParaRPr lang="de-DE" sz="2000" dirty="0"/>
          </a:p>
          <a:p>
            <a:endParaRPr lang="de-DE" sz="20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8" name="Grafik 7"/>
          <p:cNvPicPr>
            <a:picLocks noChangeAspect="1"/>
          </p:cNvPicPr>
          <p:nvPr/>
        </p:nvPicPr>
        <p:blipFill rotWithShape="1">
          <a:blip r:embed="rId4"/>
          <a:srcRect l="14494" t="19715" r="76042" b="16857"/>
          <a:stretch/>
        </p:blipFill>
        <p:spPr>
          <a:xfrm flipH="1">
            <a:off x="255381" y="1238479"/>
            <a:ext cx="2472207" cy="5019808"/>
          </a:xfrm>
          <a:prstGeom prst="rect">
            <a:avLst/>
          </a:prstGeom>
        </p:spPr>
      </p:pic>
      <p:sp>
        <p:nvSpPr>
          <p:cNvPr id="5" name="Datumsplatzhalter 4"/>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493316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srcRect l="14494" t="19715" r="76042" b="16857"/>
          <a:stretch/>
        </p:blipFill>
        <p:spPr>
          <a:xfrm flipH="1">
            <a:off x="255381" y="1238479"/>
            <a:ext cx="2472207" cy="5019808"/>
          </a:xfrm>
          <a:prstGeom prst="rect">
            <a:avLst/>
          </a:prstGeom>
        </p:spPr>
      </p:pic>
      <p:sp>
        <p:nvSpPr>
          <p:cNvPr id="2" name="Titel 1"/>
          <p:cNvSpPr>
            <a:spLocks noGrp="1"/>
          </p:cNvSpPr>
          <p:nvPr>
            <p:ph type="title"/>
          </p:nvPr>
        </p:nvSpPr>
        <p:spPr/>
        <p:txBody>
          <a:bodyPr/>
          <a:lstStyle/>
          <a:p>
            <a:r>
              <a:rPr lang="de-DE" dirty="0" smtClean="0"/>
              <a:t>Die Antworten von heute: Cookies-Spezial</a:t>
            </a:r>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Inhaltsplatzhalter 2"/>
          <p:cNvSpPr txBox="1">
            <a:spLocks/>
          </p:cNvSpPr>
          <p:nvPr/>
        </p:nvSpPr>
        <p:spPr>
          <a:xfrm>
            <a:off x="2727588" y="1369473"/>
            <a:ext cx="8794941" cy="4931122"/>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xmlns="" r:embed="rId139"/>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lvl="4" indent="-324000">
              <a:lnSpc>
                <a:spcPct val="150000"/>
              </a:lnSpc>
              <a:buBlip>
                <a:blip r:embed="rId140"/>
              </a:buBlip>
              <a:defRPr/>
            </a:pPr>
            <a:r>
              <a:rPr lang="de-DE" sz="2000" dirty="0"/>
              <a:t>Nur essentielle oder notwendigen Cookies zulassen und stets Häkchen prüfen.</a:t>
            </a:r>
          </a:p>
          <a:p>
            <a:pPr marL="360000" lvl="4" indent="-324000">
              <a:lnSpc>
                <a:spcPct val="150000"/>
              </a:lnSpc>
              <a:buBlip>
                <a:blip r:embed="rId140"/>
              </a:buBlip>
              <a:defRPr/>
            </a:pPr>
            <a:r>
              <a:rPr lang="de-DE" sz="2000" dirty="0" smtClean="0"/>
              <a:t>Regelmäßig alle gespeicherten Cookies aktiv löschen oder Browsereinstellung entsprechend konfigurieren.</a:t>
            </a:r>
          </a:p>
          <a:p>
            <a:pPr marL="360000" lvl="4" indent="-324000">
              <a:lnSpc>
                <a:spcPct val="150000"/>
              </a:lnSpc>
              <a:buBlip>
                <a:blip r:embed="rId140"/>
              </a:buBlip>
              <a:defRPr/>
            </a:pPr>
            <a:r>
              <a:rPr lang="de-DE" sz="2000" dirty="0" smtClean="0"/>
              <a:t>Datenschutzeinstellungen anpassen und </a:t>
            </a:r>
            <a:r>
              <a:rPr lang="de-DE" sz="2000" dirty="0"/>
              <a:t>Anti-Tracking-Programme </a:t>
            </a:r>
            <a:r>
              <a:rPr lang="de-DE" sz="2000" dirty="0" smtClean="0"/>
              <a:t>(Nervenschoner) nutzen.</a:t>
            </a:r>
            <a:endParaRPr lang="de-DE" sz="2000" dirty="0"/>
          </a:p>
          <a:p>
            <a:pPr marL="360000" lvl="4" indent="-324000">
              <a:lnSpc>
                <a:spcPct val="150000"/>
              </a:lnSpc>
              <a:buBlip>
                <a:blip r:embed="rId140"/>
              </a:buBlip>
              <a:defRPr/>
            </a:pPr>
            <a:r>
              <a:rPr lang="de-DE" sz="2000" dirty="0" smtClean="0"/>
              <a:t>Sitzungen </a:t>
            </a:r>
            <a:r>
              <a:rPr lang="de-DE" sz="2000" dirty="0"/>
              <a:t>immer richtig </a:t>
            </a:r>
            <a:r>
              <a:rPr lang="de-DE" sz="2000" dirty="0" smtClean="0"/>
              <a:t>beenden: aus Online-Shops / </a:t>
            </a:r>
            <a:r>
              <a:rPr lang="de-DE" sz="2000" dirty="0"/>
              <a:t>vom Online-Banking </a:t>
            </a:r>
            <a:r>
              <a:rPr lang="de-DE" sz="2000" dirty="0" smtClean="0"/>
              <a:t>komplett abmelden und Browser </a:t>
            </a:r>
            <a:r>
              <a:rPr lang="de-DE" sz="2000" dirty="0"/>
              <a:t>nach jeder </a:t>
            </a:r>
            <a:r>
              <a:rPr lang="de-DE" sz="2000" dirty="0" smtClean="0"/>
              <a:t>Sitzung schließen.</a:t>
            </a:r>
            <a:endParaRPr lang="de-DE" sz="2000" dirty="0"/>
          </a:p>
          <a:p>
            <a:pPr marL="360000" lvl="4" indent="-324000">
              <a:lnSpc>
                <a:spcPct val="150000"/>
              </a:lnSpc>
              <a:buBlip>
                <a:blip r:embed="rId140"/>
              </a:buBlip>
              <a:defRPr/>
            </a:pPr>
            <a:r>
              <a:rPr lang="de-DE" sz="2000" dirty="0" smtClean="0"/>
              <a:t>Anonymen Modus (Inkognito-Modus) nutzen.</a:t>
            </a:r>
            <a:endParaRPr lang="de-DE" sz="2000" dirty="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smtClean="0"/>
          </a:p>
          <a:p>
            <a:endParaRPr lang="de-DE" sz="2000" dirty="0"/>
          </a:p>
        </p:txBody>
      </p:sp>
      <p:pic>
        <p:nvPicPr>
          <p:cNvPr id="7" name="Inhaltsplatzhalter 7"/>
          <p:cNvPicPr>
            <a:picLocks noChangeAspect="1"/>
          </p:cNvPicPr>
          <p:nvPr/>
        </p:nvPicPr>
        <p:blipFill>
          <a:blip r:embed="rId141" cstate="print">
            <a:extLst>
              <a:ext uri="{28A0092B-C50C-407E-A947-70E740481C1C}">
                <a14:useLocalDpi xmlns:a14="http://schemas.microsoft.com/office/drawing/2010/main" val="0"/>
              </a:ext>
            </a:extLst>
          </a:blip>
          <a:stretch>
            <a:fillRect/>
          </a:stretch>
        </p:blipFill>
        <p:spPr>
          <a:xfrm>
            <a:off x="10324597" y="223991"/>
            <a:ext cx="1559662" cy="1166660"/>
          </a:xfrm>
          <a:prstGeom prst="rect">
            <a:avLst/>
          </a:prstGeom>
        </p:spPr>
      </p:pic>
      <p:sp>
        <p:nvSpPr>
          <p:cNvPr id="3" name="Datumsplatzhalter 2"/>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921607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a:srcRect l="14494" t="19715" r="76042" b="16857"/>
          <a:stretch/>
        </p:blipFill>
        <p:spPr>
          <a:xfrm flipH="1">
            <a:off x="255381" y="1238479"/>
            <a:ext cx="2472207" cy="5019808"/>
          </a:xfrm>
          <a:prstGeom prst="rect">
            <a:avLst/>
          </a:prstGeom>
        </p:spPr>
      </p:pic>
      <p:sp>
        <p:nvSpPr>
          <p:cNvPr id="2" name="Titel 1"/>
          <p:cNvSpPr>
            <a:spLocks noGrp="1"/>
          </p:cNvSpPr>
          <p:nvPr>
            <p:ph type="title"/>
          </p:nvPr>
        </p:nvSpPr>
        <p:spPr/>
        <p:txBody>
          <a:bodyPr/>
          <a:lstStyle/>
          <a:p>
            <a:r>
              <a:rPr lang="de-DE" dirty="0" smtClean="0"/>
              <a:t>Weitere Infos</a:t>
            </a:r>
            <a:endParaRPr lang="de-DE" dirty="0"/>
          </a:p>
        </p:txBody>
      </p:sp>
      <p:sp>
        <p:nvSpPr>
          <p:cNvPr id="3" name="Inhaltsplatzhalter 2"/>
          <p:cNvSpPr>
            <a:spLocks noGrp="1"/>
          </p:cNvSpPr>
          <p:nvPr>
            <p:ph idx="1"/>
          </p:nvPr>
        </p:nvSpPr>
        <p:spPr>
          <a:xfrm>
            <a:off x="2536372" y="1238479"/>
            <a:ext cx="8904514" cy="1199921"/>
          </a:xfrm>
        </p:spPr>
        <p:txBody>
          <a:bodyPr/>
          <a:lstStyle/>
          <a:p>
            <a:pPr marL="360000" lvl="4" indent="-324000">
              <a:lnSpc>
                <a:spcPct val="150000"/>
              </a:lnSpc>
              <a:buBlip>
                <a:blip r:embed="rId4"/>
              </a:buBlip>
              <a:defRPr/>
            </a:pPr>
            <a:r>
              <a:rPr lang="de-DE" sz="2000" dirty="0" smtClean="0"/>
              <a:t>Weitere Infos, Artikel, Podcasts und Videos zu diesem und weiteren Themen gibt es auf:</a:t>
            </a:r>
          </a:p>
          <a:p>
            <a:pPr marL="360000" lvl="4" indent="-324000">
              <a:lnSpc>
                <a:spcPct val="150000"/>
              </a:lnSpc>
              <a:buBlip>
                <a:blip r:embed="rId4"/>
              </a:buBlip>
              <a:defRPr/>
            </a:pPr>
            <a:endParaRPr lang="de-DE" sz="2000" dirty="0"/>
          </a:p>
          <a:p>
            <a:endParaRPr lang="de-DE" sz="2000" dirty="0"/>
          </a:p>
          <a:p>
            <a:endParaRPr lang="de-DE" sz="2000" dirty="0" smtClean="0"/>
          </a:p>
          <a:p>
            <a:endParaRPr lang="de-DE" sz="2000" dirty="0" smtClean="0"/>
          </a:p>
          <a:p>
            <a:endParaRPr lang="de-DE" sz="2000" dirty="0"/>
          </a:p>
          <a:p>
            <a:endParaRPr lang="de-DE" sz="20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7" name="Grafik 6"/>
          <p:cNvPicPr>
            <a:picLocks noChangeAspect="1"/>
          </p:cNvPicPr>
          <p:nvPr/>
        </p:nvPicPr>
        <p:blipFill rotWithShape="1">
          <a:blip r:embed="rId5"/>
          <a:srcRect l="2222" t="75272" r="88194" b="5785"/>
          <a:stretch/>
        </p:blipFill>
        <p:spPr>
          <a:xfrm>
            <a:off x="2130017" y="3416344"/>
            <a:ext cx="1802330" cy="2003832"/>
          </a:xfrm>
          <a:prstGeom prst="rect">
            <a:avLst/>
          </a:prstGeom>
        </p:spPr>
      </p:pic>
      <p:pic>
        <p:nvPicPr>
          <p:cNvPr id="10" name="Grafik 9"/>
          <p:cNvPicPr>
            <a:picLocks noChangeAspect="1"/>
          </p:cNvPicPr>
          <p:nvPr/>
        </p:nvPicPr>
        <p:blipFill rotWithShape="1">
          <a:blip r:embed="rId6"/>
          <a:srcRect l="8889" t="9753" r="10000" b="18889"/>
          <a:stretch/>
        </p:blipFill>
        <p:spPr>
          <a:xfrm>
            <a:off x="6094358" y="2134502"/>
            <a:ext cx="5195983" cy="2571300"/>
          </a:xfrm>
          <a:prstGeom prst="rect">
            <a:avLst/>
          </a:prstGeom>
        </p:spPr>
      </p:pic>
      <p:sp>
        <p:nvSpPr>
          <p:cNvPr id="11" name="Rechteck 10"/>
          <p:cNvSpPr/>
          <p:nvPr/>
        </p:nvSpPr>
        <p:spPr>
          <a:xfrm>
            <a:off x="6094358" y="4794665"/>
            <a:ext cx="4586640" cy="400110"/>
          </a:xfrm>
          <a:prstGeom prst="rect">
            <a:avLst/>
          </a:prstGeom>
        </p:spPr>
        <p:txBody>
          <a:bodyPr wrap="none">
            <a:spAutoFit/>
          </a:bodyPr>
          <a:lstStyle/>
          <a:p>
            <a:r>
              <a:rPr lang="de-DE" sz="2000" b="1" dirty="0">
                <a:solidFill>
                  <a:srgbClr val="C00000"/>
                </a:solidFill>
              </a:rPr>
              <a:t>https://www.verbraucherzentrale.de/</a:t>
            </a:r>
          </a:p>
        </p:txBody>
      </p:sp>
      <p:sp>
        <p:nvSpPr>
          <p:cNvPr id="5" name="Datumsplatzhalter 4"/>
          <p:cNvSpPr>
            <a:spLocks noGrp="1"/>
          </p:cNvSpPr>
          <p:nvPr>
            <p:ph type="dt" sz="half" idx="10"/>
          </p:nvPr>
        </p:nvSpPr>
        <p:spPr/>
        <p:txBody>
          <a:bodyPr/>
          <a:lstStyle/>
          <a:p>
            <a:r>
              <a:rPr lang="de-DE" smtClean="0"/>
              <a:t>Stand: Februar 2025</a:t>
            </a:r>
            <a:endParaRPr lang="de-DE" dirty="0"/>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6713" y="4248599"/>
            <a:ext cx="1631021" cy="1631021"/>
          </a:xfrm>
          <a:prstGeom prst="rect">
            <a:avLst/>
          </a:prstGeom>
        </p:spPr>
      </p:pic>
    </p:spTree>
    <p:extLst>
      <p:ext uri="{BB962C8B-B14F-4D97-AF65-F5344CB8AC3E}">
        <p14:creationId xmlns:p14="http://schemas.microsoft.com/office/powerpoint/2010/main" val="203928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28000" y="4485275"/>
            <a:ext cx="8064000" cy="215444"/>
          </a:xfrm>
        </p:spPr>
        <p:txBody>
          <a:bodyPr/>
          <a:lstStyle/>
          <a:p>
            <a:r>
              <a:rPr lang="de-DE"/>
              <a:t>Impressum</a:t>
            </a:r>
            <a:endParaRPr lang="de-DE" dirty="0"/>
          </a:p>
        </p:txBody>
      </p:sp>
      <p:sp>
        <p:nvSpPr>
          <p:cNvPr id="5" name="Inhaltsplatzhalter 4"/>
          <p:cNvSpPr>
            <a:spLocks noGrp="1"/>
          </p:cNvSpPr>
          <p:nvPr>
            <p:ph idx="1"/>
          </p:nvPr>
        </p:nvSpPr>
        <p:spPr>
          <a:xfrm>
            <a:off x="528638" y="4795838"/>
            <a:ext cx="8062912" cy="1575816"/>
          </a:xfrm>
        </p:spPr>
        <p:txBody>
          <a:bodyPr/>
          <a:lstStyle/>
          <a:p>
            <a:r>
              <a:rPr lang="de-DE" dirty="0"/>
              <a:t>Verbraucherzentrale </a:t>
            </a:r>
            <a:br>
              <a:rPr lang="de-DE" dirty="0"/>
            </a:br>
            <a:r>
              <a:rPr lang="de-DE" dirty="0"/>
              <a:t>Bundesverband e.V.</a:t>
            </a:r>
          </a:p>
          <a:p>
            <a:r>
              <a:rPr lang="de-DE" dirty="0"/>
              <a:t>Rudi-Dutschke-Straße 17 </a:t>
            </a:r>
            <a:br>
              <a:rPr lang="de-DE" dirty="0"/>
            </a:br>
            <a:r>
              <a:rPr lang="de-DE" dirty="0"/>
              <a:t>10969 Berlin</a:t>
            </a:r>
          </a:p>
          <a:p>
            <a:r>
              <a:rPr lang="de-DE" dirty="0"/>
              <a:t>info@vzbv.de</a:t>
            </a:r>
            <a:br>
              <a:rPr lang="de-DE" dirty="0"/>
            </a:br>
            <a:r>
              <a:rPr lang="de-DE" dirty="0"/>
              <a:t>www.vzbv.de</a:t>
            </a:r>
          </a:p>
        </p:txBody>
      </p:sp>
      <p:sp>
        <p:nvSpPr>
          <p:cNvPr id="7" name="Fußzeilenplatzhalter 6">
            <a:extLst>
              <a:ext uri="{C183D7F6-B498-43B3-948B-1728B52AA6E4}">
                <adec:decorative xmlns:adec="http://schemas.microsoft.com/office/drawing/2017/decorative" xmlns="" val="1"/>
              </a:ext>
            </a:extLst>
          </p:cNvPr>
          <p:cNvSpPr>
            <a:spLocks noGrp="1"/>
          </p:cNvSpPr>
          <p:nvPr>
            <p:ph type="ftr" sz="quarter" idx="11"/>
          </p:nvPr>
        </p:nvSpPr>
        <p:spPr>
          <a:xfrm>
            <a:off x="528000" y="6516001"/>
            <a:ext cx="7847651" cy="138499"/>
          </a:xfrm>
        </p:spPr>
        <p:txBody>
          <a:bodyPr/>
          <a:lstStyle/>
          <a:p>
            <a:r>
              <a:rPr lang="de-DE" smtClean="0"/>
              <a:t>© 2024 Verbraucherzentrale Bundesverband e.V.</a:t>
            </a:r>
            <a:endParaRPr lang="de-DE" dirty="0"/>
          </a:p>
        </p:txBody>
      </p:sp>
      <p:sp>
        <p:nvSpPr>
          <p:cNvPr id="8" name="Rechteck 7"/>
          <p:cNvSpPr/>
          <p:nvPr/>
        </p:nvSpPr>
        <p:spPr>
          <a:xfrm>
            <a:off x="302215" y="771840"/>
            <a:ext cx="5391316" cy="1015663"/>
          </a:xfrm>
          <a:prstGeom prst="rect">
            <a:avLst/>
          </a:prstGeom>
        </p:spPr>
        <p:txBody>
          <a:bodyPr wrap="square">
            <a:spAutoFit/>
          </a:bodyPr>
          <a:lstStyle/>
          <a:p>
            <a:r>
              <a:rPr lang="de-DE" sz="1200" dirty="0">
                <a:solidFill>
                  <a:schemeClr val="bg1"/>
                </a:solidFill>
                <a:latin typeface="+mj-lt"/>
              </a:rPr>
              <a:t>Dieses Werk ist lizenziert unter einer Creative </a:t>
            </a:r>
            <a:r>
              <a:rPr lang="de-DE" sz="1200" dirty="0" err="1">
                <a:solidFill>
                  <a:schemeClr val="bg1"/>
                </a:solidFill>
                <a:latin typeface="+mj-lt"/>
              </a:rPr>
              <a:t>Commons</a:t>
            </a:r>
            <a:r>
              <a:rPr lang="de-DE" sz="1200" dirty="0">
                <a:solidFill>
                  <a:schemeClr val="bg1"/>
                </a:solidFill>
                <a:latin typeface="+mj-lt"/>
              </a:rPr>
              <a:t> Namensnennung - Weitergabe unter gleichen Bedingungen 4.0 International </a:t>
            </a:r>
            <a:r>
              <a:rPr lang="de-DE" sz="1200" dirty="0" smtClean="0">
                <a:solidFill>
                  <a:schemeClr val="bg1"/>
                </a:solidFill>
                <a:latin typeface="+mj-lt"/>
              </a:rPr>
              <a:t>Lizenz. </a:t>
            </a:r>
            <a:r>
              <a:rPr lang="de-DE" sz="1200" dirty="0">
                <a:solidFill>
                  <a:schemeClr val="bg1"/>
                </a:solidFill>
                <a:latin typeface="+mj-lt"/>
              </a:rPr>
              <a:t>Der Verbraucherzentrale Bundesverband muss als </a:t>
            </a:r>
            <a:r>
              <a:rPr lang="de-DE" sz="1200" dirty="0" smtClean="0">
                <a:solidFill>
                  <a:schemeClr val="bg1"/>
                </a:solidFill>
                <a:latin typeface="+mj-lt"/>
              </a:rPr>
              <a:t>Quelle genannt </a:t>
            </a:r>
            <a:r>
              <a:rPr lang="de-DE" sz="1200" dirty="0">
                <a:solidFill>
                  <a:schemeClr val="bg1"/>
                </a:solidFill>
                <a:latin typeface="+mj-lt"/>
              </a:rPr>
              <a:t>und die oben genannte Creative </a:t>
            </a:r>
            <a:r>
              <a:rPr lang="de-DE" sz="1200" dirty="0" err="1">
                <a:solidFill>
                  <a:schemeClr val="bg1"/>
                </a:solidFill>
                <a:latin typeface="+mj-lt"/>
              </a:rPr>
              <a:t>Commons</a:t>
            </a:r>
            <a:r>
              <a:rPr lang="de-DE" sz="1200" dirty="0">
                <a:solidFill>
                  <a:schemeClr val="bg1"/>
                </a:solidFill>
                <a:latin typeface="+mj-lt"/>
              </a:rPr>
              <a:t>-Lizenz verwendet werden</a:t>
            </a:r>
            <a:r>
              <a:rPr lang="de-DE" sz="1200" dirty="0" smtClean="0">
                <a:solidFill>
                  <a:schemeClr val="bg1"/>
                </a:solidFill>
                <a:latin typeface="+mj-lt"/>
              </a:rPr>
              <a:t>. Lizenztext </a:t>
            </a:r>
            <a:r>
              <a:rPr lang="de-DE" sz="1200" dirty="0">
                <a:solidFill>
                  <a:schemeClr val="bg1"/>
                </a:solidFill>
                <a:latin typeface="+mj-lt"/>
              </a:rPr>
              <a:t>unter http://creativecommons.org/licenses/by-sa/4.0/</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00" y="245007"/>
            <a:ext cx="1242743" cy="479659"/>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3804" y="4666631"/>
            <a:ext cx="2312757" cy="1455873"/>
          </a:xfrm>
          <a:prstGeom prst="rect">
            <a:avLst/>
          </a:prstGeom>
        </p:spPr>
      </p:pic>
      <p:sp>
        <p:nvSpPr>
          <p:cNvPr id="13" name="Inhaltsplatzhalter 4"/>
          <p:cNvSpPr txBox="1">
            <a:spLocks/>
          </p:cNvSpPr>
          <p:nvPr/>
        </p:nvSpPr>
        <p:spPr>
          <a:xfrm>
            <a:off x="396000" y="3540154"/>
            <a:ext cx="4136923" cy="55092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smtClean="0"/>
              <a:t>www.verbraucherchecker.de</a:t>
            </a:r>
          </a:p>
          <a:p>
            <a:r>
              <a:rPr lang="de-DE" b="1" dirty="0" smtClean="0"/>
              <a:t>www.instagram.com/verbraucherchecker</a:t>
            </a:r>
            <a:endParaRPr lang="de-DE" b="1" dirty="0"/>
          </a:p>
        </p:txBody>
      </p:sp>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59987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8000" y="632082"/>
            <a:ext cx="11132717" cy="461665"/>
          </a:xfrm>
        </p:spPr>
        <p:txBody>
          <a:bodyPr/>
          <a:lstStyle/>
          <a:p>
            <a:r>
              <a:rPr lang="de-DE" dirty="0" smtClean="0"/>
              <a:t>Wichtigste Apps für Jugendliche 2023/2024 </a:t>
            </a:r>
            <a:endParaRPr lang="de-DE" sz="28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Textfeld 5"/>
          <p:cNvSpPr txBox="1"/>
          <p:nvPr/>
        </p:nvSpPr>
        <p:spPr>
          <a:xfrm rot="16200000">
            <a:off x="7627896" y="3526479"/>
            <a:ext cx="5096297" cy="230832"/>
          </a:xfrm>
          <a:prstGeom prst="rect">
            <a:avLst/>
          </a:prstGeom>
          <a:noFill/>
        </p:spPr>
        <p:txBody>
          <a:bodyPr wrap="square" rtlCol="0">
            <a:spAutoFit/>
          </a:bodyPr>
          <a:lstStyle/>
          <a:p>
            <a:r>
              <a:rPr lang="de-DE" sz="900" dirty="0" smtClean="0">
                <a:solidFill>
                  <a:schemeClr val="bg1">
                    <a:lumMod val="65000"/>
                  </a:schemeClr>
                </a:solidFill>
              </a:rPr>
              <a:t>Quelle: </a:t>
            </a:r>
            <a:r>
              <a:rPr lang="de-DE" sz="900" dirty="0">
                <a:solidFill>
                  <a:schemeClr val="bg1">
                    <a:lumMod val="65000"/>
                  </a:schemeClr>
                </a:solidFill>
              </a:rPr>
              <a:t>https://mpfs.de/app/uploads/2024/11/JIM-2024_Chartbericht_mpfs_PDF.pdf</a:t>
            </a:r>
          </a:p>
        </p:txBody>
      </p:sp>
      <p:sp>
        <p:nvSpPr>
          <p:cNvPr id="3" name="Datumsplatzhalter 2"/>
          <p:cNvSpPr>
            <a:spLocks noGrp="1"/>
          </p:cNvSpPr>
          <p:nvPr>
            <p:ph type="dt" sz="half" idx="10"/>
          </p:nvPr>
        </p:nvSpPr>
        <p:spPr/>
        <p:txBody>
          <a:bodyPr/>
          <a:lstStyle/>
          <a:p>
            <a:r>
              <a:rPr lang="de-DE" smtClean="0"/>
              <a:t>Stand: Februar 2025</a:t>
            </a:r>
            <a:endParaRPr lang="de-DE" dirty="0"/>
          </a:p>
        </p:txBody>
      </p:sp>
      <p:pic>
        <p:nvPicPr>
          <p:cNvPr id="7" name="Grafik 6"/>
          <p:cNvPicPr>
            <a:picLocks noChangeAspect="1"/>
          </p:cNvPicPr>
          <p:nvPr/>
        </p:nvPicPr>
        <p:blipFill rotWithShape="1">
          <a:blip r:embed="rId3"/>
          <a:srcRect l="17396" t="25741" r="18647" b="8888"/>
          <a:stretch/>
        </p:blipFill>
        <p:spPr>
          <a:xfrm>
            <a:off x="1058954" y="1217259"/>
            <a:ext cx="9001674" cy="5175229"/>
          </a:xfrm>
          <a:prstGeom prst="rect">
            <a:avLst/>
          </a:prstGeom>
        </p:spPr>
      </p:pic>
    </p:spTree>
    <p:extLst>
      <p:ext uri="{BB962C8B-B14F-4D97-AF65-F5344CB8AC3E}">
        <p14:creationId xmlns:p14="http://schemas.microsoft.com/office/powerpoint/2010/main" val="73207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Frage in die Runde:</a:t>
            </a:r>
            <a:endParaRPr lang="de-DE"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3141" y="1238250"/>
            <a:ext cx="3486256" cy="4930775"/>
          </a:xfrm>
        </p:spPr>
      </p:pic>
      <p:sp>
        <p:nvSpPr>
          <p:cNvPr id="9" name="Fußzeilenplatzhalter 7"/>
          <p:cNvSpPr>
            <a:spLocks noGrp="1"/>
          </p:cNvSpPr>
          <p:nvPr>
            <p:ph type="ftr" sz="quarter" idx="11"/>
          </p:nvPr>
        </p:nvSpPr>
        <p:spPr/>
        <p:txBody>
          <a:bodyPr/>
          <a:lstStyle/>
          <a:p>
            <a:r>
              <a:rPr lang="de-DE" smtClean="0"/>
              <a:t>© 2024 Verbraucherzentrale Bundesverband e.V.</a:t>
            </a:r>
            <a:endParaRPr lang="de-DE" dirty="0"/>
          </a:p>
        </p:txBody>
      </p:sp>
      <p:sp>
        <p:nvSpPr>
          <p:cNvPr id="2" name="Datumsplatzhalter 1"/>
          <p:cNvSpPr>
            <a:spLocks noGrp="1"/>
          </p:cNvSpPr>
          <p:nvPr>
            <p:ph type="dt" sz="half" idx="10"/>
          </p:nvPr>
        </p:nvSpPr>
        <p:spPr/>
        <p:txBody>
          <a:bodyPr/>
          <a:lstStyle/>
          <a:p>
            <a:r>
              <a:rPr lang="de-DE" smtClean="0"/>
              <a:t>Stand: Februar 2025</a:t>
            </a:r>
            <a:endParaRPr lang="de-DE" dirty="0"/>
          </a:p>
        </p:txBody>
      </p:sp>
      <p:sp>
        <p:nvSpPr>
          <p:cNvPr id="10" name="Rechteck 9"/>
          <p:cNvSpPr/>
          <p:nvPr/>
        </p:nvSpPr>
        <p:spPr>
          <a:xfrm>
            <a:off x="6014490" y="2327070"/>
            <a:ext cx="5141422" cy="2239844"/>
          </a:xfrm>
          <a:prstGeom prst="rect">
            <a:avLst/>
          </a:prstGeom>
        </p:spPr>
        <p:txBody>
          <a:bodyPr wrap="square">
            <a:spAutoFit/>
          </a:bodyPr>
          <a:lstStyle/>
          <a:p>
            <a:pPr>
              <a:lnSpc>
                <a:spcPct val="150000"/>
              </a:lnSpc>
            </a:pPr>
            <a:r>
              <a:rPr lang="de-DE" sz="2400" b="1" dirty="0" smtClean="0">
                <a:solidFill>
                  <a:srgbClr val="0098A1"/>
                </a:solidFill>
                <a:latin typeface="Arial" panose="020B0604020202020204" pitchFamily="34" charset="0"/>
                <a:ea typeface="MS PGothic" pitchFamily="34" charset="-128"/>
                <a:cs typeface="Arial" panose="020B0604020202020204" pitchFamily="34" charset="0"/>
              </a:rPr>
              <a:t>Habt </a:t>
            </a:r>
            <a:r>
              <a:rPr lang="de-DE" sz="2400" b="1" dirty="0">
                <a:solidFill>
                  <a:srgbClr val="0098A1"/>
                </a:solidFill>
                <a:latin typeface="Arial" panose="020B0604020202020204" pitchFamily="34" charset="0"/>
                <a:ea typeface="MS PGothic" pitchFamily="34" charset="-128"/>
                <a:cs typeface="Arial" panose="020B0604020202020204" pitchFamily="34" charset="0"/>
              </a:rPr>
              <a:t>ihr auf </a:t>
            </a:r>
            <a:r>
              <a:rPr lang="de-DE" sz="2400" b="1" dirty="0" smtClean="0">
                <a:solidFill>
                  <a:srgbClr val="0098A1"/>
                </a:solidFill>
                <a:latin typeface="Arial" panose="020B0604020202020204" pitchFamily="34" charset="0"/>
                <a:ea typeface="MS PGothic" pitchFamily="34" charset="-128"/>
                <a:cs typeface="Arial" panose="020B0604020202020204" pitchFamily="34" charset="0"/>
              </a:rPr>
              <a:t>den genannten Kanälen schon einmal (personalisierte) </a:t>
            </a:r>
            <a:r>
              <a:rPr lang="de-DE" sz="2400" b="1" dirty="0">
                <a:solidFill>
                  <a:srgbClr val="0098A1"/>
                </a:solidFill>
                <a:latin typeface="Arial" panose="020B0604020202020204" pitchFamily="34" charset="0"/>
                <a:ea typeface="MS PGothic" pitchFamily="34" charset="-128"/>
                <a:cs typeface="Arial" panose="020B0604020202020204" pitchFamily="34" charset="0"/>
              </a:rPr>
              <a:t>Werbung </a:t>
            </a:r>
            <a:endParaRPr lang="de-DE" sz="2400" b="1" dirty="0" smtClean="0">
              <a:solidFill>
                <a:srgbClr val="0098A1"/>
              </a:solidFill>
              <a:latin typeface="Arial" panose="020B0604020202020204" pitchFamily="34" charset="0"/>
              <a:ea typeface="MS PGothic" pitchFamily="34" charset="-128"/>
              <a:cs typeface="Arial" panose="020B0604020202020204" pitchFamily="34" charset="0"/>
            </a:endParaRPr>
          </a:p>
          <a:p>
            <a:pPr>
              <a:lnSpc>
                <a:spcPct val="150000"/>
              </a:lnSpc>
            </a:pPr>
            <a:r>
              <a:rPr lang="de-DE" sz="2400" b="1" dirty="0" smtClean="0">
                <a:solidFill>
                  <a:srgbClr val="0098A1"/>
                </a:solidFill>
                <a:latin typeface="Arial" panose="020B0604020202020204" pitchFamily="34" charset="0"/>
                <a:ea typeface="MS PGothic" pitchFamily="34" charset="-128"/>
                <a:cs typeface="Arial" panose="020B0604020202020204" pitchFamily="34" charset="0"/>
              </a:rPr>
              <a:t>erhalten</a:t>
            </a:r>
            <a:r>
              <a:rPr lang="de-DE" sz="2400" b="1" dirty="0">
                <a:solidFill>
                  <a:srgbClr val="0098A1"/>
                </a:solidFill>
                <a:latin typeface="Arial" panose="020B0604020202020204" pitchFamily="34" charset="0"/>
                <a:ea typeface="MS PGothic" pitchFamily="34" charset="-128"/>
                <a:cs typeface="Arial" panose="020B0604020202020204" pitchFamily="34" charset="0"/>
              </a:rPr>
              <a:t>?</a:t>
            </a:r>
          </a:p>
        </p:txBody>
      </p:sp>
    </p:spTree>
    <p:extLst>
      <p:ext uri="{BB962C8B-B14F-4D97-AF65-F5344CB8AC3E}">
        <p14:creationId xmlns:p14="http://schemas.microsoft.com/office/powerpoint/2010/main" val="63887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8000" y="632082"/>
            <a:ext cx="11132717" cy="461665"/>
          </a:xfrm>
        </p:spPr>
        <p:txBody>
          <a:bodyPr/>
          <a:lstStyle/>
          <a:p>
            <a:r>
              <a:rPr lang="de-DE" dirty="0" smtClean="0"/>
              <a:t>Wie entsteht personalisierte Werbung?</a:t>
            </a:r>
            <a:endParaRPr lang="de-DE" dirty="0"/>
          </a:p>
        </p:txBody>
      </p:sp>
      <p:sp>
        <p:nvSpPr>
          <p:cNvPr id="3" name="Inhaltsplatzhalter 2"/>
          <p:cNvSpPr>
            <a:spLocks noGrp="1"/>
          </p:cNvSpPr>
          <p:nvPr>
            <p:ph idx="1"/>
          </p:nvPr>
        </p:nvSpPr>
        <p:spPr>
          <a:xfrm>
            <a:off x="528000" y="1238479"/>
            <a:ext cx="11132717" cy="1468820"/>
          </a:xfrm>
        </p:spPr>
        <p:txBody>
          <a:bodyPr/>
          <a:lstStyle/>
          <a:p>
            <a:pPr marL="360000" lvl="4" indent="-324000">
              <a:lnSpc>
                <a:spcPct val="150000"/>
              </a:lnSpc>
              <a:buBlip>
                <a:blip r:embed="rId3"/>
              </a:buBlip>
              <a:defRPr/>
            </a:pPr>
            <a:r>
              <a:rPr lang="de-DE" sz="2000" dirty="0"/>
              <a:t>Werbe-Unternehmen kategorisieren </a:t>
            </a:r>
            <a:r>
              <a:rPr lang="de-DE" sz="2000" dirty="0" err="1"/>
              <a:t>Verbraucher:innen</a:t>
            </a:r>
            <a:r>
              <a:rPr lang="de-DE" sz="2000" dirty="0"/>
              <a:t> nach Schlagworten (</a:t>
            </a:r>
            <a:r>
              <a:rPr lang="de-DE" sz="2000" b="1" dirty="0" smtClean="0"/>
              <a:t>Profilbildung</a:t>
            </a:r>
            <a:r>
              <a:rPr lang="de-DE" sz="2000" dirty="0"/>
              <a:t>) mit Daten, die sie über Webseiten und Geräte hinweg sammeln (</a:t>
            </a:r>
            <a:r>
              <a:rPr lang="de-DE" sz="2000" b="1" dirty="0"/>
              <a:t>Tracking</a:t>
            </a:r>
            <a:r>
              <a:rPr lang="de-DE" sz="2000" dirty="0"/>
              <a:t>).</a:t>
            </a:r>
          </a:p>
          <a:p>
            <a:endParaRPr lang="de-DE" sz="20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sp>
        <p:nvSpPr>
          <p:cNvPr id="6" name="Rechteck 5"/>
          <p:cNvSpPr/>
          <p:nvPr/>
        </p:nvSpPr>
        <p:spPr>
          <a:xfrm rot="16200000">
            <a:off x="10189326" y="3760009"/>
            <a:ext cx="3467616" cy="261610"/>
          </a:xfrm>
          <a:prstGeom prst="rect">
            <a:avLst/>
          </a:prstGeom>
        </p:spPr>
        <p:txBody>
          <a:bodyPr wrap="none">
            <a:spAutoFit/>
          </a:bodyPr>
          <a:lstStyle/>
          <a:p>
            <a:pPr defTabSz="914377">
              <a:defRPr/>
            </a:pPr>
            <a:r>
              <a:rPr lang="de-DE" sz="1100" dirty="0">
                <a:solidFill>
                  <a:schemeClr val="bg1">
                    <a:lumMod val="65000"/>
                  </a:schemeClr>
                </a:solidFill>
                <a:latin typeface="Arial"/>
              </a:rPr>
              <a:t>Quelle: https://www.vzbv.de/personalisierte-werbung</a:t>
            </a:r>
          </a:p>
        </p:txBody>
      </p:sp>
      <p:sp>
        <p:nvSpPr>
          <p:cNvPr id="7" name="Rechteck 6"/>
          <p:cNvSpPr/>
          <p:nvPr/>
        </p:nvSpPr>
        <p:spPr>
          <a:xfrm>
            <a:off x="7681093" y="2385031"/>
            <a:ext cx="3562350" cy="3785652"/>
          </a:xfrm>
          <a:prstGeom prst="rect">
            <a:avLst/>
          </a:prstGeom>
        </p:spPr>
        <p:txBody>
          <a:bodyPr wrap="square">
            <a:spAutoFit/>
          </a:bodyPr>
          <a:lstStyle/>
          <a:p>
            <a:pPr defTabSz="914377">
              <a:lnSpc>
                <a:spcPct val="150000"/>
              </a:lnSpc>
              <a:defRPr/>
            </a:pPr>
            <a:r>
              <a:rPr lang="de-DE" sz="2000" b="1" dirty="0">
                <a:solidFill>
                  <a:srgbClr val="0098A1"/>
                </a:solidFill>
                <a:latin typeface="Arial"/>
              </a:rPr>
              <a:t>Auf der Basis von Profilen </a:t>
            </a:r>
            <a:r>
              <a:rPr lang="de-DE" sz="2000" dirty="0">
                <a:solidFill>
                  <a:prstClr val="black"/>
                </a:solidFill>
                <a:latin typeface="Arial"/>
              </a:rPr>
              <a:t>wird den </a:t>
            </a:r>
            <a:r>
              <a:rPr lang="de-DE" sz="2000" dirty="0" err="1" smtClean="0">
                <a:solidFill>
                  <a:prstClr val="black"/>
                </a:solidFill>
                <a:latin typeface="Arial"/>
              </a:rPr>
              <a:t>Verbraucher:innen</a:t>
            </a:r>
            <a:r>
              <a:rPr lang="de-DE" sz="2000" dirty="0" smtClean="0">
                <a:solidFill>
                  <a:prstClr val="black"/>
                </a:solidFill>
                <a:latin typeface="Arial"/>
              </a:rPr>
              <a:t> </a:t>
            </a:r>
            <a:r>
              <a:rPr lang="de-DE" sz="2000" b="1" dirty="0" smtClean="0">
                <a:solidFill>
                  <a:srgbClr val="0098A1"/>
                </a:solidFill>
                <a:latin typeface="Arial"/>
              </a:rPr>
              <a:t>Werbung angezeigt</a:t>
            </a:r>
            <a:r>
              <a:rPr lang="de-DE" sz="2000" dirty="0">
                <a:solidFill>
                  <a:prstClr val="black"/>
                </a:solidFill>
                <a:latin typeface="Arial"/>
              </a:rPr>
              <a:t>, die auf ihr individuelles Verhalten, ihre Vorlieben und teilweise gezielt auf ihre Schwächen zugeschnitten </a:t>
            </a:r>
            <a:r>
              <a:rPr lang="de-DE" sz="2000" dirty="0" smtClean="0">
                <a:solidFill>
                  <a:prstClr val="black"/>
                </a:solidFill>
                <a:latin typeface="Arial"/>
              </a:rPr>
              <a:t>ist</a:t>
            </a:r>
            <a:r>
              <a:rPr lang="de-DE" sz="2000" dirty="0">
                <a:solidFill>
                  <a:prstClr val="black"/>
                </a:solidFill>
                <a:latin typeface="Arial"/>
              </a:rPr>
              <a:t> </a:t>
            </a:r>
            <a:r>
              <a:rPr lang="de-DE" sz="2000" dirty="0" smtClean="0">
                <a:solidFill>
                  <a:prstClr val="black"/>
                </a:solidFill>
                <a:latin typeface="Arial"/>
              </a:rPr>
              <a:t>(Beispiele links).</a:t>
            </a:r>
          </a:p>
        </p:txBody>
      </p:sp>
      <p:pic>
        <p:nvPicPr>
          <p:cNvPr id="14" name="Grafik 13"/>
          <p:cNvPicPr>
            <a:picLocks noChangeAspect="1"/>
          </p:cNvPicPr>
          <p:nvPr/>
        </p:nvPicPr>
        <p:blipFill rotWithShape="1">
          <a:blip r:embed="rId4"/>
          <a:srcRect l="26041" t="22593" r="57917" b="7407"/>
          <a:stretch/>
        </p:blipFill>
        <p:spPr>
          <a:xfrm>
            <a:off x="2194465" y="2499930"/>
            <a:ext cx="1520942" cy="3733219"/>
          </a:xfrm>
          <a:prstGeom prst="rect">
            <a:avLst/>
          </a:prstGeom>
        </p:spPr>
      </p:pic>
      <p:cxnSp>
        <p:nvCxnSpPr>
          <p:cNvPr id="16" name="Gerader Verbinder 15"/>
          <p:cNvCxnSpPr/>
          <p:nvPr/>
        </p:nvCxnSpPr>
        <p:spPr>
          <a:xfrm>
            <a:off x="7366000" y="2518000"/>
            <a:ext cx="0" cy="34324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Legende mit Linie 1 (Akzentuierungsbalken) 17"/>
          <p:cNvSpPr/>
          <p:nvPr/>
        </p:nvSpPr>
        <p:spPr>
          <a:xfrm>
            <a:off x="563478" y="2742646"/>
            <a:ext cx="1415143" cy="454731"/>
          </a:xfrm>
          <a:prstGeom prst="accentCallout1">
            <a:avLst>
              <a:gd name="adj1" fmla="val 32714"/>
              <a:gd name="adj2" fmla="val 104744"/>
              <a:gd name="adj3" fmla="val 118085"/>
              <a:gd name="adj4" fmla="val 14025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Marlboro</a:t>
            </a:r>
            <a:endParaRPr lang="de-DE" sz="2000" dirty="0"/>
          </a:p>
        </p:txBody>
      </p:sp>
      <p:sp>
        <p:nvSpPr>
          <p:cNvPr id="19" name="Legende mit Linie 1 (Akzentuierungsbalken) 18"/>
          <p:cNvSpPr/>
          <p:nvPr/>
        </p:nvSpPr>
        <p:spPr>
          <a:xfrm>
            <a:off x="4518165" y="4084370"/>
            <a:ext cx="1415143" cy="454731"/>
          </a:xfrm>
          <a:prstGeom prst="accentCallout1">
            <a:avLst>
              <a:gd name="adj1" fmla="val 71814"/>
              <a:gd name="adj2" fmla="val 1539"/>
              <a:gd name="adj3" fmla="val 28714"/>
              <a:gd name="adj4" fmla="val -5179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Abnehmen</a:t>
            </a:r>
            <a:endParaRPr lang="de-DE" sz="2000" dirty="0"/>
          </a:p>
        </p:txBody>
      </p:sp>
      <p:sp>
        <p:nvSpPr>
          <p:cNvPr id="20" name="Legende mit Linie 1 (Akzentuierungsbalken) 19"/>
          <p:cNvSpPr/>
          <p:nvPr/>
        </p:nvSpPr>
        <p:spPr>
          <a:xfrm>
            <a:off x="242168" y="3855721"/>
            <a:ext cx="1415143" cy="575972"/>
          </a:xfrm>
          <a:prstGeom prst="accentCallout1">
            <a:avLst>
              <a:gd name="adj1" fmla="val 65054"/>
              <a:gd name="adj2" fmla="val 99359"/>
              <a:gd name="adj3" fmla="val 13276"/>
              <a:gd name="adj4" fmla="val 14115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Fragile Senioren</a:t>
            </a:r>
            <a:endParaRPr lang="de-DE" sz="2000" dirty="0"/>
          </a:p>
        </p:txBody>
      </p:sp>
      <p:sp>
        <p:nvSpPr>
          <p:cNvPr id="21" name="Legende mit Linie 1 (Akzentuierungsbalken) 20"/>
          <p:cNvSpPr/>
          <p:nvPr/>
        </p:nvSpPr>
        <p:spPr>
          <a:xfrm>
            <a:off x="4304586" y="2743325"/>
            <a:ext cx="1836965" cy="869459"/>
          </a:xfrm>
          <a:prstGeom prst="accentCallout1">
            <a:avLst>
              <a:gd name="adj1" fmla="val 18750"/>
              <a:gd name="adj2" fmla="val -8333"/>
              <a:gd name="adj3" fmla="val 87668"/>
              <a:gd name="adj4" fmla="val -3833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Spekulative Geldanlagen</a:t>
            </a:r>
            <a:endParaRPr lang="de-DE" sz="2000" dirty="0"/>
          </a:p>
        </p:txBody>
      </p:sp>
      <p:sp>
        <p:nvSpPr>
          <p:cNvPr id="22" name="Legende mit Linie 1 (Akzentuierungsbalken) 21"/>
          <p:cNvSpPr/>
          <p:nvPr/>
        </p:nvSpPr>
        <p:spPr>
          <a:xfrm>
            <a:off x="156049" y="5018201"/>
            <a:ext cx="1810008" cy="896645"/>
          </a:xfrm>
          <a:prstGeom prst="accentCallout1">
            <a:avLst>
              <a:gd name="adj1" fmla="val 59825"/>
              <a:gd name="adj2" fmla="val 93407"/>
              <a:gd name="adj3" fmla="val 7687"/>
              <a:gd name="adj4" fmla="val 109014"/>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Kasino und Glücksspiel</a:t>
            </a:r>
            <a:endParaRPr lang="de-DE" sz="2000" dirty="0"/>
          </a:p>
        </p:txBody>
      </p:sp>
      <p:sp>
        <p:nvSpPr>
          <p:cNvPr id="23" name="Legende mit Linie 1 (Akzentuierungsbalken) 22"/>
          <p:cNvSpPr/>
          <p:nvPr/>
        </p:nvSpPr>
        <p:spPr>
          <a:xfrm>
            <a:off x="4592227" y="4985885"/>
            <a:ext cx="2379694" cy="1020825"/>
          </a:xfrm>
          <a:prstGeom prst="accentCallout1">
            <a:avLst>
              <a:gd name="adj1" fmla="val 68514"/>
              <a:gd name="adj2" fmla="val -6732"/>
              <a:gd name="adj3" fmla="val 4264"/>
              <a:gd name="adj4" fmla="val -394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dirty="0" smtClean="0"/>
              <a:t>Zahlungsausfall-wahrscheinlichkeit </a:t>
            </a:r>
            <a:r>
              <a:rPr lang="de-DE" sz="2000" dirty="0"/>
              <a:t>am höchsten</a:t>
            </a:r>
          </a:p>
        </p:txBody>
      </p:sp>
      <p:sp>
        <p:nvSpPr>
          <p:cNvPr id="5" name="Datumsplatzhalter 4"/>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62007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a:srcRect t="14882" r="39784"/>
          <a:stretch/>
        </p:blipFill>
        <p:spPr>
          <a:xfrm rot="316165">
            <a:off x="9697668" y="4122564"/>
            <a:ext cx="1383991" cy="1873309"/>
          </a:xfrm>
          <a:prstGeom prst="rect">
            <a:avLst/>
          </a:prstGeom>
        </p:spPr>
      </p:pic>
      <p:sp>
        <p:nvSpPr>
          <p:cNvPr id="2" name="Titel 1"/>
          <p:cNvSpPr>
            <a:spLocks noGrp="1"/>
          </p:cNvSpPr>
          <p:nvPr>
            <p:ph type="title"/>
          </p:nvPr>
        </p:nvSpPr>
        <p:spPr>
          <a:xfrm>
            <a:off x="528000" y="632082"/>
            <a:ext cx="11132717" cy="461665"/>
          </a:xfrm>
        </p:spPr>
        <p:txBody>
          <a:bodyPr/>
          <a:lstStyle/>
          <a:p>
            <a:r>
              <a:rPr lang="de-DE" dirty="0"/>
              <a:t>Personalisierte Werbung = ein </a:t>
            </a:r>
            <a:r>
              <a:rPr lang="de-DE" dirty="0" smtClean="0"/>
              <a:t>Problem</a:t>
            </a:r>
            <a:endParaRPr lang="de-DE" dirty="0"/>
          </a:p>
        </p:txBody>
      </p:sp>
      <p:sp>
        <p:nvSpPr>
          <p:cNvPr id="3" name="Inhaltsplatzhalter 2"/>
          <p:cNvSpPr>
            <a:spLocks noGrp="1"/>
          </p:cNvSpPr>
          <p:nvPr>
            <p:ph idx="1"/>
          </p:nvPr>
        </p:nvSpPr>
        <p:spPr>
          <a:xfrm>
            <a:off x="528001" y="4188939"/>
            <a:ext cx="9314500" cy="2068966"/>
          </a:xfrm>
        </p:spPr>
        <p:txBody>
          <a:bodyPr/>
          <a:lstStyle/>
          <a:p>
            <a:pPr marL="360000" lvl="4" indent="-324000">
              <a:lnSpc>
                <a:spcPct val="150000"/>
              </a:lnSpc>
              <a:buBlip>
                <a:blip r:embed="rId4"/>
              </a:buBlip>
              <a:defRPr/>
            </a:pPr>
            <a:r>
              <a:rPr lang="de-DE" sz="2000" b="1" dirty="0">
                <a:solidFill>
                  <a:schemeClr val="accent1"/>
                </a:solidFill>
              </a:rPr>
              <a:t>70 Prozent der </a:t>
            </a:r>
            <a:r>
              <a:rPr lang="de-DE" sz="2000" b="1" dirty="0" err="1">
                <a:solidFill>
                  <a:schemeClr val="accent1"/>
                </a:solidFill>
              </a:rPr>
              <a:t>Verbraucher:innen</a:t>
            </a:r>
            <a:r>
              <a:rPr lang="de-DE" sz="2000" b="1" dirty="0">
                <a:solidFill>
                  <a:schemeClr val="accent1"/>
                </a:solidFill>
              </a:rPr>
              <a:t> </a:t>
            </a:r>
            <a:r>
              <a:rPr lang="de-DE" sz="2000" dirty="0"/>
              <a:t>möchten nicht, dass Unternehmen Daten zur Profilbildung und Erstellung personalisierter Werbung </a:t>
            </a:r>
            <a:r>
              <a:rPr lang="de-DE" sz="2000" dirty="0" smtClean="0"/>
              <a:t>nutzen.</a:t>
            </a:r>
            <a:endParaRPr lang="de-DE" sz="2000" dirty="0"/>
          </a:p>
          <a:p>
            <a:pPr marL="360000" lvl="4" indent="-324000">
              <a:lnSpc>
                <a:spcPct val="150000"/>
              </a:lnSpc>
              <a:buBlip>
                <a:blip r:embed="rId4"/>
              </a:buBlip>
              <a:defRPr/>
            </a:pPr>
            <a:r>
              <a:rPr lang="de-DE" sz="2000" b="1" dirty="0">
                <a:solidFill>
                  <a:schemeClr val="accent1"/>
                </a:solidFill>
              </a:rPr>
              <a:t>89 Prozent der </a:t>
            </a:r>
            <a:r>
              <a:rPr lang="de-DE" sz="2000" b="1" dirty="0" err="1">
                <a:solidFill>
                  <a:schemeClr val="accent1"/>
                </a:solidFill>
              </a:rPr>
              <a:t>Verbraucher:innen</a:t>
            </a:r>
            <a:r>
              <a:rPr lang="de-DE" sz="2000" b="1" dirty="0">
                <a:solidFill>
                  <a:schemeClr val="accent1"/>
                </a:solidFill>
              </a:rPr>
              <a:t> </a:t>
            </a:r>
            <a:r>
              <a:rPr lang="de-DE" sz="2000" dirty="0"/>
              <a:t>möchten, dass Unternehmen persönliche Daten nur nutzen dürften, wenn die </a:t>
            </a:r>
            <a:r>
              <a:rPr lang="de-DE" sz="2000" dirty="0" err="1"/>
              <a:t>Nutzer:innen</a:t>
            </a:r>
            <a:r>
              <a:rPr lang="de-DE" sz="2000" dirty="0"/>
              <a:t> den Zweck </a:t>
            </a:r>
            <a:r>
              <a:rPr lang="de-DE" sz="2000" dirty="0" smtClean="0"/>
              <a:t>kennen.</a:t>
            </a:r>
            <a:endParaRPr lang="de-DE" sz="2000"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5" name="Grafik 4"/>
          <p:cNvPicPr>
            <a:picLocks noChangeAspect="1"/>
          </p:cNvPicPr>
          <p:nvPr/>
        </p:nvPicPr>
        <p:blipFill>
          <a:blip r:embed="rId5"/>
          <a:stretch>
            <a:fillRect/>
          </a:stretch>
        </p:blipFill>
        <p:spPr>
          <a:xfrm>
            <a:off x="528000" y="1550756"/>
            <a:ext cx="4154649" cy="2254118"/>
          </a:xfrm>
          <a:prstGeom prst="rect">
            <a:avLst/>
          </a:prstGeom>
        </p:spPr>
      </p:pic>
      <p:sp>
        <p:nvSpPr>
          <p:cNvPr id="6" name="Inhaltsplatzhalter 2"/>
          <p:cNvSpPr txBox="1">
            <a:spLocks/>
          </p:cNvSpPr>
          <p:nvPr/>
        </p:nvSpPr>
        <p:spPr>
          <a:xfrm>
            <a:off x="5578397" y="1534820"/>
            <a:ext cx="5908202" cy="2528150"/>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6">
                  <a:extLst>
                    <a:ext uri="{96DAC541-7B7A-43D3-8B79-37D633B846F1}">
                      <asvg:svgBlip xmlns:asvg="http://schemas.microsoft.com/office/drawing/2016/SVG/main" xmlns="" r:embed="rId139"/>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de-DE" sz="2000" b="1" dirty="0" smtClean="0">
                <a:solidFill>
                  <a:schemeClr val="accent1"/>
                </a:solidFill>
              </a:rPr>
              <a:t>Profilbildung für Werbezwecke </a:t>
            </a:r>
            <a:r>
              <a:rPr lang="de-DE" sz="2000" dirty="0" smtClean="0"/>
              <a:t>gefährdet den Schutz personenbezogener Daten und der Privatsphäre, ermöglicht Manipulation und begünstigt Diskriminierung.</a:t>
            </a:r>
          </a:p>
          <a:p>
            <a:pPr>
              <a:lnSpc>
                <a:spcPct val="150000"/>
              </a:lnSpc>
            </a:pPr>
            <a:endParaRPr lang="de-DE" sz="2000" dirty="0"/>
          </a:p>
        </p:txBody>
      </p:sp>
      <p:sp>
        <p:nvSpPr>
          <p:cNvPr id="9" name="Geschweifte Klammer rechts 8"/>
          <p:cNvSpPr/>
          <p:nvPr/>
        </p:nvSpPr>
        <p:spPr>
          <a:xfrm>
            <a:off x="4377849" y="1422400"/>
            <a:ext cx="609600" cy="2514600"/>
          </a:xfrm>
          <a:prstGeom prst="rightBrace">
            <a:avLst>
              <a:gd name="adj1" fmla="val 35417"/>
              <a:gd name="adj2" fmla="val 4646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Datumsplatzhalter 6"/>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357968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p:cNvPicPr>
            <a:picLocks noChangeAspect="1"/>
          </p:cNvPicPr>
          <p:nvPr/>
        </p:nvPicPr>
        <p:blipFill rotWithShape="1">
          <a:blip r:embed="rId3" cstate="print">
            <a:extLst>
              <a:ext uri="{28A0092B-C50C-407E-A947-70E740481C1C}">
                <a14:useLocalDpi xmlns:a14="http://schemas.microsoft.com/office/drawing/2010/main" val="0"/>
              </a:ext>
            </a:extLst>
          </a:blip>
          <a:srcRect t="62223"/>
          <a:stretch/>
        </p:blipFill>
        <p:spPr>
          <a:xfrm rot="20797336">
            <a:off x="6892692" y="2270980"/>
            <a:ext cx="4828377" cy="2579467"/>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pic>
      <p:sp>
        <p:nvSpPr>
          <p:cNvPr id="2" name="Titel 1"/>
          <p:cNvSpPr>
            <a:spLocks noGrp="1"/>
          </p:cNvSpPr>
          <p:nvPr>
            <p:ph type="title"/>
          </p:nvPr>
        </p:nvSpPr>
        <p:spPr/>
        <p:txBody>
          <a:bodyPr/>
          <a:lstStyle/>
          <a:p>
            <a:r>
              <a:rPr lang="de-DE" dirty="0" smtClean="0"/>
              <a:t>Mit Tracking an eure Daten</a:t>
            </a:r>
            <a:endParaRPr lang="de-DE" dirty="0"/>
          </a:p>
        </p:txBody>
      </p:sp>
      <p:sp>
        <p:nvSpPr>
          <p:cNvPr id="3" name="Inhaltsplatzhalter 2"/>
          <p:cNvSpPr>
            <a:spLocks noGrp="1"/>
          </p:cNvSpPr>
          <p:nvPr>
            <p:ph idx="1"/>
          </p:nvPr>
        </p:nvSpPr>
        <p:spPr>
          <a:xfrm>
            <a:off x="538483" y="1235907"/>
            <a:ext cx="8454074" cy="4931122"/>
          </a:xfrm>
        </p:spPr>
        <p:txBody>
          <a:bodyPr/>
          <a:lstStyle/>
          <a:p>
            <a:r>
              <a:rPr lang="de-DE" sz="2000" dirty="0"/>
              <a:t>Aber woher kommen die Daten, </a:t>
            </a:r>
            <a:r>
              <a:rPr lang="de-DE" sz="2000" dirty="0" smtClean="0"/>
              <a:t>aus </a:t>
            </a:r>
            <a:r>
              <a:rPr lang="de-DE" sz="2000" dirty="0"/>
              <a:t>denen die Profile gebildet werden?</a:t>
            </a:r>
            <a:r>
              <a:rPr lang="de-DE" dirty="0"/>
              <a:t/>
            </a:r>
            <a:br>
              <a:rPr lang="de-DE" dirty="0"/>
            </a:br>
            <a:r>
              <a:rPr lang="de-DE" dirty="0"/>
              <a:t/>
            </a:r>
            <a:br>
              <a:rPr lang="de-DE" dirty="0"/>
            </a:br>
            <a:endParaRPr lang="de-DE" dirty="0"/>
          </a:p>
          <a:p>
            <a:endParaRPr lang="de-DE" dirty="0"/>
          </a:p>
        </p:txBody>
      </p:sp>
      <p:sp>
        <p:nvSpPr>
          <p:cNvPr id="4" name="Fußzeilenplatzhalter 3"/>
          <p:cNvSpPr>
            <a:spLocks noGrp="1"/>
          </p:cNvSpPr>
          <p:nvPr>
            <p:ph type="ftr" sz="quarter" idx="11"/>
          </p:nvPr>
        </p:nvSpPr>
        <p:spPr/>
        <p:txBody>
          <a:bodyPr/>
          <a:lstStyle/>
          <a:p>
            <a:r>
              <a:rPr lang="de-DE" smtClean="0"/>
              <a:t>© 2024 Verbraucherzentrale Bundesverband e.V.</a:t>
            </a:r>
            <a:endParaRPr lang="de-DE" dirty="0"/>
          </a:p>
        </p:txBody>
      </p:sp>
      <p:pic>
        <p:nvPicPr>
          <p:cNvPr id="6" name="Grafik 5"/>
          <p:cNvPicPr>
            <a:picLocks noChangeAspect="1"/>
          </p:cNvPicPr>
          <p:nvPr/>
        </p:nvPicPr>
        <p:blipFill rotWithShape="1">
          <a:blip r:embed="rId4"/>
          <a:srcRect l="55521" t="44815" r="26666" b="25555"/>
          <a:stretch/>
        </p:blipFill>
        <p:spPr>
          <a:xfrm>
            <a:off x="450795" y="1941584"/>
            <a:ext cx="2447925" cy="2290456"/>
          </a:xfrm>
          <a:prstGeom prst="rect">
            <a:avLst/>
          </a:prstGeom>
        </p:spPr>
      </p:pic>
      <p:sp>
        <p:nvSpPr>
          <p:cNvPr id="7" name="Inhaltsplatzhalter 2"/>
          <p:cNvSpPr txBox="1">
            <a:spLocks/>
          </p:cNvSpPr>
          <p:nvPr/>
        </p:nvSpPr>
        <p:spPr>
          <a:xfrm>
            <a:off x="3090226" y="2435237"/>
            <a:ext cx="3740139" cy="3519852"/>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5">
                  <a:extLst>
                    <a:ext uri="{96DAC541-7B7A-43D3-8B79-37D633B846F1}">
                      <asvg:svgBlip xmlns:asvg="http://schemas.microsoft.com/office/drawing/2016/SVG/main" xmlns="" r:embed="rId139"/>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lvl="4" indent="-324000">
              <a:lnSpc>
                <a:spcPct val="150000"/>
              </a:lnSpc>
              <a:buFont typeface="Arial" panose="020B0604020202020204" pitchFamily="34" charset="0"/>
              <a:buBlip>
                <a:blip r:embed="rId140"/>
              </a:buBlip>
              <a:defRPr/>
            </a:pPr>
            <a:r>
              <a:rPr lang="de-DE" sz="2000" dirty="0" smtClean="0"/>
              <a:t>… Daten werden mittels </a:t>
            </a:r>
            <a:r>
              <a:rPr lang="de-DE" sz="2000" b="1" dirty="0" smtClean="0">
                <a:solidFill>
                  <a:schemeClr val="accent1"/>
                </a:solidFill>
              </a:rPr>
              <a:t>Tracking </a:t>
            </a:r>
            <a:r>
              <a:rPr lang="de-DE" sz="2000" dirty="0" smtClean="0"/>
              <a:t>gesammelt …</a:t>
            </a:r>
          </a:p>
          <a:p>
            <a:pPr marL="360000" lvl="4" indent="-324000">
              <a:lnSpc>
                <a:spcPct val="150000"/>
              </a:lnSpc>
              <a:buFont typeface="Arial" panose="020B0604020202020204" pitchFamily="34" charset="0"/>
              <a:buBlip>
                <a:blip r:embed="rId140"/>
              </a:buBlip>
              <a:defRPr/>
            </a:pPr>
            <a:r>
              <a:rPr lang="de-DE" sz="2000" dirty="0" smtClean="0"/>
              <a:t>… dafür werden </a:t>
            </a:r>
            <a:r>
              <a:rPr lang="de-DE" sz="2000" b="1" dirty="0" smtClean="0">
                <a:solidFill>
                  <a:schemeClr val="accent1"/>
                </a:solidFill>
              </a:rPr>
              <a:t>Cookies</a:t>
            </a:r>
            <a:r>
              <a:rPr lang="de-DE" sz="2000" dirty="0" smtClean="0"/>
              <a:t> genutzt…</a:t>
            </a:r>
          </a:p>
          <a:p>
            <a:pPr marL="360000" lvl="4" indent="-324000">
              <a:lnSpc>
                <a:spcPct val="150000"/>
              </a:lnSpc>
              <a:buFont typeface="Arial" panose="020B0604020202020204" pitchFamily="34" charset="0"/>
              <a:buBlip>
                <a:blip r:embed="rId140"/>
              </a:buBlip>
              <a:defRPr/>
            </a:pPr>
            <a:r>
              <a:rPr lang="de-DE" sz="2000" dirty="0" smtClean="0"/>
              <a:t>… denen wir zustimmen, weil </a:t>
            </a:r>
            <a:r>
              <a:rPr lang="de-DE" sz="2000" b="1" dirty="0" smtClean="0">
                <a:solidFill>
                  <a:schemeClr val="accent1"/>
                </a:solidFill>
              </a:rPr>
              <a:t>manipulative Designs </a:t>
            </a:r>
            <a:r>
              <a:rPr lang="de-DE" sz="2000" dirty="0" smtClean="0"/>
              <a:t>uns dazu verleiten …</a:t>
            </a:r>
            <a:endParaRPr lang="de-DE" sz="2000" dirty="0"/>
          </a:p>
        </p:txBody>
      </p:sp>
      <p:sp>
        <p:nvSpPr>
          <p:cNvPr id="8" name="Datumsplatzhalter 7"/>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350468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Vorher aber noch Ein kleines Spiel…</a:t>
            </a:r>
            <a:endParaRPr lang="de-DE" dirty="0"/>
          </a:p>
        </p:txBody>
      </p:sp>
      <p:sp>
        <p:nvSpPr>
          <p:cNvPr id="11" name="Fußzeilenplatzhalter 7"/>
          <p:cNvSpPr>
            <a:spLocks noGrp="1"/>
          </p:cNvSpPr>
          <p:nvPr>
            <p:ph type="ftr" sz="quarter" idx="11"/>
          </p:nvPr>
        </p:nvSpPr>
        <p:spPr/>
        <p:txBody>
          <a:bodyPr/>
          <a:lstStyle/>
          <a:p>
            <a:r>
              <a:rPr lang="de-DE" smtClean="0"/>
              <a:t>© 2024 Verbraucherzentrale Bundesverband e.V.</a:t>
            </a:r>
            <a:endParaRPr lang="de-DE" dirty="0"/>
          </a:p>
        </p:txBody>
      </p:sp>
      <p:pic>
        <p:nvPicPr>
          <p:cNvPr id="12" name="Grafik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739" y="1762489"/>
            <a:ext cx="2742653" cy="278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4641326" y="3152793"/>
            <a:ext cx="5967791" cy="400110"/>
          </a:xfrm>
          <a:prstGeom prst="rect">
            <a:avLst/>
          </a:prstGeom>
          <a:noFill/>
        </p:spPr>
        <p:txBody>
          <a:bodyPr wrap="square" rtlCol="0">
            <a:spAutoFit/>
          </a:bodyPr>
          <a:lstStyle/>
          <a:p>
            <a:r>
              <a:rPr lang="de-DE" sz="2000" dirty="0"/>
              <a:t>… ein bisschen runterscrollen bis zum Quiz… </a:t>
            </a:r>
          </a:p>
        </p:txBody>
      </p:sp>
      <p:sp>
        <p:nvSpPr>
          <p:cNvPr id="4" name="Rechteck 3"/>
          <p:cNvSpPr/>
          <p:nvPr/>
        </p:nvSpPr>
        <p:spPr>
          <a:xfrm>
            <a:off x="527999" y="1383313"/>
            <a:ext cx="9977209" cy="400110"/>
          </a:xfrm>
          <a:prstGeom prst="rect">
            <a:avLst/>
          </a:prstGeom>
        </p:spPr>
        <p:txBody>
          <a:bodyPr wrap="square">
            <a:spAutoFit/>
          </a:bodyPr>
          <a:lstStyle/>
          <a:p>
            <a:r>
              <a:rPr lang="de-DE" sz="2000" dirty="0"/>
              <a:t>https://www.vzhh.de/themen/telefon-internet/datenschutz/cookie-hinweise-nerven-sie</a:t>
            </a:r>
          </a:p>
        </p:txBody>
      </p:sp>
      <p:pic>
        <p:nvPicPr>
          <p:cNvPr id="6" name="Grafik 5"/>
          <p:cNvPicPr>
            <a:picLocks noChangeAspect="1"/>
          </p:cNvPicPr>
          <p:nvPr/>
        </p:nvPicPr>
        <p:blipFill>
          <a:blip r:embed="rId4"/>
          <a:stretch>
            <a:fillRect/>
          </a:stretch>
        </p:blipFill>
        <p:spPr>
          <a:xfrm>
            <a:off x="6260870" y="3563480"/>
            <a:ext cx="2917421" cy="2736027"/>
          </a:xfrm>
          <a:prstGeom prst="rect">
            <a:avLst/>
          </a:prstGeom>
        </p:spPr>
      </p:pic>
      <p:sp>
        <p:nvSpPr>
          <p:cNvPr id="2" name="Datumsplatzhalter 1"/>
          <p:cNvSpPr>
            <a:spLocks noGrp="1"/>
          </p:cNvSpPr>
          <p:nvPr>
            <p:ph type="dt" sz="half" idx="10"/>
          </p:nvPr>
        </p:nvSpPr>
        <p:spPr/>
        <p:txBody>
          <a:bodyPr/>
          <a:lstStyle/>
          <a:p>
            <a:r>
              <a:rPr lang="de-DE" smtClean="0"/>
              <a:t>Stand: Februar 2025</a:t>
            </a:r>
            <a:endParaRPr lang="de-DE" dirty="0"/>
          </a:p>
        </p:txBody>
      </p:sp>
    </p:spTree>
    <p:extLst>
      <p:ext uri="{BB962C8B-B14F-4D97-AF65-F5344CB8AC3E}">
        <p14:creationId xmlns:p14="http://schemas.microsoft.com/office/powerpoint/2010/main" val="29777257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au">
  <a:themeElements>
    <a:clrScheme name="Benutzerdefiniert 4">
      <a:dk1>
        <a:sysClr val="windowText" lastClr="000000"/>
      </a:dk1>
      <a:lt1>
        <a:sysClr val="window" lastClr="FFFFFF"/>
      </a:lt1>
      <a:dk2>
        <a:srgbClr val="6B368A"/>
      </a:dk2>
      <a:lt2>
        <a:srgbClr val="6B368A"/>
      </a:lt2>
      <a:accent1>
        <a:srgbClr val="0098A1"/>
      </a:accent1>
      <a:accent2>
        <a:srgbClr val="FABB00"/>
      </a:accent2>
      <a:accent3>
        <a:srgbClr val="DB007A"/>
      </a:accent3>
      <a:accent4>
        <a:srgbClr val="EB6A27"/>
      </a:accent4>
      <a:accent5>
        <a:srgbClr val="FABB00"/>
      </a:accent5>
      <a:accent6>
        <a:srgbClr val="FABB00"/>
      </a:accent6>
      <a:hlink>
        <a:srgbClr val="000000"/>
      </a:hlink>
      <a:folHlink>
        <a:srgbClr val="4B4B4D"/>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4-03-13_Präsentation co-kreation Workshop" id="{152211CD-A1A7-4257-B710-217F8C5643B0}" vid="{B0C0E01C-EE57-4DF2-A383-A75D5E2C9EAE}"/>
    </a:ext>
  </a:extLst>
</a:theme>
</file>

<file path=ppt/theme/theme2.xml><?xml version="1.0" encoding="utf-8"?>
<a:theme xmlns:a="http://schemas.openxmlformats.org/drawingml/2006/main" name="blau">
  <a:themeElements>
    <a:clrScheme name="Benutzerdefiniert 6">
      <a:dk1>
        <a:sysClr val="windowText" lastClr="000000"/>
      </a:dk1>
      <a:lt1>
        <a:sysClr val="window" lastClr="FFFFFF"/>
      </a:lt1>
      <a:dk2>
        <a:srgbClr val="000000"/>
      </a:dk2>
      <a:lt2>
        <a:srgbClr val="C83F3F"/>
      </a:lt2>
      <a:accent1>
        <a:srgbClr val="4B4B4D"/>
      </a:accent1>
      <a:accent2>
        <a:srgbClr val="B1C800"/>
      </a:accent2>
      <a:accent3>
        <a:srgbClr val="66B257"/>
      </a:accent3>
      <a:accent4>
        <a:srgbClr val="009BDE"/>
      </a:accent4>
      <a:accent5>
        <a:srgbClr val="0068AE"/>
      </a:accent5>
      <a:accent6>
        <a:srgbClr val="6B368A"/>
      </a:accent6>
      <a:hlink>
        <a:srgbClr val="000000"/>
      </a:hlink>
      <a:folHlink>
        <a:srgbClr val="4B4B4D"/>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4-03-13_Präsentation co-kreation Workshop" id="{152211CD-A1A7-4257-B710-217F8C5643B0}" vid="{20E9F336-8F92-4B91-9482-9AC0E662A87C}"/>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inProz xmlns="446c0d59-f66a-4060-bae3-8764579e2e6d">
      <Url xsi:nil="true"/>
      <Description xsi:nil="true"/>
    </HinProz>
    <_dlc_DocIdPersistId xmlns="e2003e0d-3b06-4c9d-8d1d-f4d78b896d7f" xsi:nil="true"/>
    <_dlc_DocId xmlns="e2003e0d-3b06-4c9d-8d1d-f4d78b896d7f" xsi:nil="true"/>
    <Kommentare xmlns="446c0d59-f66a-4060-bae3-8764579e2e6d" xsi:nil="true"/>
    <_dlc_DocIdUrl xmlns="e2003e0d-3b06-4c9d-8d1d-f4d78b896d7f">
      <Url xsi:nil="true"/>
      <Description xsi:nil="true"/>
    </_dlc_DocIdUrl>
  </documentManagement>
</p:properties>
</file>

<file path=customXml/item2.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99C368EDE2880C409D44AC2923257D03" ma:contentTypeVersion="13" ma:contentTypeDescription="Ein neues Dokument erstellen." ma:contentTypeScope="" ma:versionID="d159e162d24dc6c8a85ea08685cf7dce">
  <xsd:schema xmlns:xsd="http://www.w3.org/2001/XMLSchema" xmlns:xs="http://www.w3.org/2001/XMLSchema" xmlns:p="http://schemas.microsoft.com/office/2006/metadata/properties" xmlns:ns2="e2003e0d-3b06-4c9d-8d1d-f4d78b896d7f" xmlns:ns3="446c0d59-f66a-4060-bae3-8764579e2e6d" targetNamespace="http://schemas.microsoft.com/office/2006/metadata/properties" ma:root="true" ma:fieldsID="c27c65c29c5488056d5895accc178e8a" ns2:_="" ns3:_="">
    <xsd:import namespace="e2003e0d-3b06-4c9d-8d1d-f4d78b896d7f"/>
    <xsd:import namespace="446c0d59-f66a-4060-bae3-8764579e2e6d"/>
    <xsd:element name="properties">
      <xsd:complexType>
        <xsd:sequence>
          <xsd:element name="documentManagement">
            <xsd:complexType>
              <xsd:all>
                <xsd:element ref="ns2:_dlc_DocId" minOccurs="0"/>
                <xsd:element ref="ns2:_dlc_DocIdUrl" minOccurs="0"/>
                <xsd:element ref="ns2:_dlc_DocIdPersistId" minOccurs="0"/>
                <xsd:element ref="ns3:Kommentare" minOccurs="0"/>
                <xsd:element ref="ns3:HinPro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003e0d-3b06-4c9d-8d1d-f4d78b896d7f"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false">
      <xsd:simpleType>
        <xsd:restriction base="dms:Text"/>
      </xsd:simpleType>
    </xsd:element>
    <xsd:element name="_dlc_DocIdUrl" ma:index="9" nillable="true" ma:displayName="Dokument-ID" ma:description="Permanenter Hyperlink zu diesem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Beständige ID" ma:description="ID beim Hinzufügen beibehalten."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46c0d59-f66a-4060-bae3-8764579e2e6d" elementFormDefault="qualified">
    <xsd:import namespace="http://schemas.microsoft.com/office/2006/documentManagement/types"/>
    <xsd:import namespace="http://schemas.microsoft.com/office/infopath/2007/PartnerControls"/>
    <xsd:element name="Kommentare" ma:index="11" nillable="true" ma:displayName="Kommentare" ma:internalName="Kommentare">
      <xsd:simpleType>
        <xsd:restriction base="dms:Note">
          <xsd:maxLength value="255"/>
        </xsd:restriction>
      </xsd:simpleType>
    </xsd:element>
    <xsd:element name="HinProz" ma:index="12" nillable="true" ma:displayName="Hinweise zum Prozess" ma:format="Hyperlink" ma:internalName="HinProz">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8CC900-7FB1-45D5-865E-CBEBC6E758F1}">
  <ds:schemaRefs>
    <ds:schemaRef ds:uri="446c0d59-f66a-4060-bae3-8764579e2e6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2003e0d-3b06-4c9d-8d1d-f4d78b896d7f"/>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307844A-5B2B-48E1-BD95-AFF94465314B}">
  <ds:schemaRefs>
    <ds:schemaRef ds:uri="http://schemas.microsoft.com/sharepoint/events"/>
    <ds:schemaRef ds:uri=""/>
  </ds:schemaRefs>
</ds:datastoreItem>
</file>

<file path=customXml/itemProps3.xml><?xml version="1.0" encoding="utf-8"?>
<ds:datastoreItem xmlns:ds="http://schemas.openxmlformats.org/officeDocument/2006/customXml" ds:itemID="{58B4227C-3F6F-4103-AD4B-03399B801A9E}">
  <ds:schemaRefs>
    <ds:schemaRef ds:uri="http://schemas.microsoft.com/sharepoint/v3/contenttype/forms"/>
  </ds:schemaRefs>
</ds:datastoreItem>
</file>

<file path=customXml/itemProps4.xml><?xml version="1.0" encoding="utf-8"?>
<ds:datastoreItem xmlns:ds="http://schemas.openxmlformats.org/officeDocument/2006/customXml" ds:itemID="{4548A93D-6728-4D56-AF18-5AF516DA4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003e0d-3b06-4c9d-8d1d-f4d78b896d7f"/>
    <ds:schemaRef ds:uri="446c0d59-f66a-4060-bae3-8764579e2e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24-03-13_Präsentation co-kreation Workshop</Template>
  <TotalTime>0</TotalTime>
  <Words>5876</Words>
  <Application>Microsoft Office PowerPoint</Application>
  <PresentationFormat>Breitbild</PresentationFormat>
  <Paragraphs>502</Paragraphs>
  <Slides>37</Slides>
  <Notes>36</Notes>
  <HiddenSlides>0</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37</vt:i4>
      </vt:variant>
    </vt:vector>
  </HeadingPairs>
  <TitlesOfParts>
    <vt:vector size="46" baseType="lpstr">
      <vt:lpstr>MS PGothic</vt:lpstr>
      <vt:lpstr>MS PGothic</vt:lpstr>
      <vt:lpstr>Arial</vt:lpstr>
      <vt:lpstr>Calibri</vt:lpstr>
      <vt:lpstr>Times New Roman</vt:lpstr>
      <vt:lpstr>Wingdings</vt:lpstr>
      <vt:lpstr>grau</vt:lpstr>
      <vt:lpstr>blau</vt:lpstr>
      <vt:lpstr>think-cell Folie</vt:lpstr>
      <vt:lpstr>Cookies aus der Trickkiste: Werbung und Datenschutz online </vt:lpstr>
      <vt:lpstr>Die Fragen von heute</vt:lpstr>
      <vt:lpstr>Lebendige Statistik</vt:lpstr>
      <vt:lpstr>Wichtigste Apps für Jugendliche 2023/2024 </vt:lpstr>
      <vt:lpstr>Frage in die Runde:</vt:lpstr>
      <vt:lpstr>Wie entsteht personalisierte Werbung?</vt:lpstr>
      <vt:lpstr>Personalisierte Werbung = ein Problem</vt:lpstr>
      <vt:lpstr>Mit Tracking an eure Daten</vt:lpstr>
      <vt:lpstr>Vorher aber noch Ein kleines Spiel…</vt:lpstr>
      <vt:lpstr>Aufgabenstellung</vt:lpstr>
      <vt:lpstr>Ergebnispräsentation</vt:lpstr>
      <vt:lpstr>Was sind Cookies?</vt:lpstr>
      <vt:lpstr>Cookies sind…</vt:lpstr>
      <vt:lpstr>Welchen Zweck haben die verschiedenen Cookies?</vt:lpstr>
      <vt:lpstr>Cookies haben verschiedene Zwecke</vt:lpstr>
      <vt:lpstr>Was sind Dark Patterns?</vt:lpstr>
      <vt:lpstr>Dark Patterns sind…</vt:lpstr>
      <vt:lpstr>Beispiel 1: Was fällt hier auf?</vt:lpstr>
      <vt:lpstr>Beispiel 1: Ein Element wird in den Fokus gerückt</vt:lpstr>
      <vt:lpstr>PowerPoint-Präsentation</vt:lpstr>
      <vt:lpstr>PowerPoint-Präsentation</vt:lpstr>
      <vt:lpstr>PowerPoint-Präsentation</vt:lpstr>
      <vt:lpstr>PowerPoint-Präsentation</vt:lpstr>
      <vt:lpstr>Was sind Cookie-Banner?</vt:lpstr>
      <vt:lpstr>Cookie-Banner sind…</vt:lpstr>
      <vt:lpstr>Beispiel 1: Manipulativer Cookie-Banner?</vt:lpstr>
      <vt:lpstr>Beispiel 1: Manipulativer Cookie-Banner? – Ja!</vt:lpstr>
      <vt:lpstr>Beispiel 2: Manipulativer Cookie-Banner?</vt:lpstr>
      <vt:lpstr>Beispiel 2: Manipulativer Cookie-Banner? – Ja!</vt:lpstr>
      <vt:lpstr>Beispiel 3: Manipulativer Cookie-Banner?</vt:lpstr>
      <vt:lpstr>Beispiel 3: Manipulativer Cookie-Banner? – Ja!</vt:lpstr>
      <vt:lpstr>Rechtskonforme Cookie-Banner</vt:lpstr>
      <vt:lpstr>Browser-Plugin „Nervenschoner“ der Verbraucherzentrale Bayern </vt:lpstr>
      <vt:lpstr>Die Antworten von heute</vt:lpstr>
      <vt:lpstr>Die Antworten von heute: Cookies-Spezial</vt:lpstr>
      <vt:lpstr>Weitere Infos</vt:lpstr>
      <vt:lpstr>Impressum</vt:lpstr>
    </vt:vector>
  </TitlesOfParts>
  <Company>Verbraucherzentrale Bundesverband e. 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Konsum, Werbung und Influencer:innen</dc:title>
  <dc:creator>Adam-Gutsch, Dörte (vzbv)</dc:creator>
  <cp:lastModifiedBy>Adam-Gutsch, Dörte (vzbv)</cp:lastModifiedBy>
  <cp:revision>169</cp:revision>
  <dcterms:created xsi:type="dcterms:W3CDTF">2024-03-15T08:01:05Z</dcterms:created>
  <dcterms:modified xsi:type="dcterms:W3CDTF">2025-02-27T10:30:48Z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0x01010099C368EDE2880C409D44AC2923257D03</vt:lpwstr>
  </property>
</Properties>
</file>