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02" r:id="rId6"/>
  </p:sldMasterIdLst>
  <p:notesMasterIdLst>
    <p:notesMasterId r:id="rId24"/>
  </p:notesMasterIdLst>
  <p:sldIdLst>
    <p:sldId id="702" r:id="rId7"/>
    <p:sldId id="700" r:id="rId8"/>
    <p:sldId id="705" r:id="rId9"/>
    <p:sldId id="698" r:id="rId10"/>
    <p:sldId id="699" r:id="rId11"/>
    <p:sldId id="688" r:id="rId12"/>
    <p:sldId id="707" r:id="rId13"/>
    <p:sldId id="691" r:id="rId14"/>
    <p:sldId id="692" r:id="rId15"/>
    <p:sldId id="693" r:id="rId16"/>
    <p:sldId id="695" r:id="rId17"/>
    <p:sldId id="694" r:id="rId18"/>
    <p:sldId id="696" r:id="rId19"/>
    <p:sldId id="697" r:id="rId20"/>
    <p:sldId id="706" r:id="rId21"/>
    <p:sldId id="708" r:id="rId22"/>
    <p:sldId id="443" r:id="rId23"/>
  </p:sldIdLst>
  <p:sldSz cx="12192000" cy="6858000"/>
  <p:notesSz cx="6858000" cy="9144000"/>
  <p:custDataLst>
    <p:tags r:id="rId2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2" userDrawn="1">
          <p15:clr>
            <a:srgbClr val="A4A3A4"/>
          </p15:clr>
        </p15:guide>
        <p15:guide id="2" orient="horz" pos="786" userDrawn="1">
          <p15:clr>
            <a:srgbClr val="A4A3A4"/>
          </p15:clr>
        </p15:guide>
        <p15:guide id="3" orient="horz" pos="3752" userDrawn="1">
          <p15:clr>
            <a:srgbClr val="A4A3A4"/>
          </p15:clr>
        </p15:guide>
        <p15:guide id="4" orient="horz" pos="4020" userDrawn="1">
          <p15:clr>
            <a:srgbClr val="A4A3A4"/>
          </p15:clr>
        </p15:guide>
        <p15:guide id="5" orient="horz" pos="106" userDrawn="1">
          <p15:clr>
            <a:srgbClr val="A4A3A4"/>
          </p15:clr>
        </p15:guide>
        <p15:guide id="6" pos="3840" userDrawn="1">
          <p15:clr>
            <a:srgbClr val="A4A3A4"/>
          </p15:clr>
        </p15:guide>
        <p15:guide id="7" pos="332" userDrawn="1">
          <p15:clr>
            <a:srgbClr val="A4A3A4"/>
          </p15:clr>
        </p15:guide>
        <p15:guide id="8" pos="6584" userDrawn="1">
          <p15:clr>
            <a:srgbClr val="A4A3A4"/>
          </p15:clr>
        </p15:guide>
        <p15:guide id="9" pos="3931" userDrawn="1">
          <p15:clr>
            <a:srgbClr val="A4A3A4"/>
          </p15:clr>
        </p15:guide>
        <p15:guide id="10" pos="37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 Meyer" initials="KM" lastIdx="14" clrIdx="0">
    <p:extLst>
      <p:ext uri="{19B8F6BF-5375-455C-9EA6-DF929625EA0E}">
        <p15:presenceInfo xmlns:p15="http://schemas.microsoft.com/office/powerpoint/2012/main" userId="S::meyer@bplusd.de::e3e9a1dd-c1aa-4efa-87bb-1999ed06a80b" providerId="AD"/>
      </p:ext>
    </p:extLst>
  </p:cmAuthor>
  <p:cmAuthor id="2" name="Rothe, Florence (vzbv)" initials="RF(" lastIdx="16" clrIdx="1">
    <p:extLst>
      <p:ext uri="{19B8F6BF-5375-455C-9EA6-DF929625EA0E}">
        <p15:presenceInfo xmlns:p15="http://schemas.microsoft.com/office/powerpoint/2012/main" userId="S-1-5-21-1202660629-1500820517-725345543-12679" providerId="AD"/>
      </p:ext>
    </p:extLst>
  </p:cmAuthor>
  <p:cmAuthor id="3" name="Adam-Gutsch, Dörte (vzbv)" initials="AD(" lastIdx="11" clrIdx="2">
    <p:extLst>
      <p:ext uri="{19B8F6BF-5375-455C-9EA6-DF929625EA0E}">
        <p15:presenceInfo xmlns:p15="http://schemas.microsoft.com/office/powerpoint/2012/main" userId="S-1-5-21-1202660629-1500820517-725345543-90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1"/>
    <a:srgbClr val="F08D5C"/>
    <a:srgbClr val="8CC581"/>
    <a:srgbClr val="DB007A"/>
    <a:srgbClr val="FFFFFF"/>
    <a:srgbClr val="F08F5D"/>
    <a:srgbClr val="0068AE"/>
    <a:srgbClr val="408EC2"/>
    <a:srgbClr val="FFE5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0" autoAdjust="0"/>
    <p:restoredTop sz="91052" autoAdjust="0"/>
  </p:normalViewPr>
  <p:slideViewPr>
    <p:cSldViewPr snapToGrid="0" snapToObjects="1">
      <p:cViewPr>
        <p:scale>
          <a:sx n="100" d="100"/>
          <a:sy n="100" d="100"/>
        </p:scale>
        <p:origin x="1022" y="134"/>
      </p:cViewPr>
      <p:guideLst>
        <p:guide orient="horz" pos="692"/>
        <p:guide orient="horz" pos="786"/>
        <p:guide orient="horz" pos="3752"/>
        <p:guide orient="horz" pos="4020"/>
        <p:guide orient="horz" pos="106"/>
        <p:guide pos="3840"/>
        <p:guide pos="332"/>
        <p:guide pos="6584"/>
        <p:guide pos="3931"/>
        <p:guide pos="3752"/>
      </p:guideLst>
    </p:cSldViewPr>
  </p:slideViewPr>
  <p:notesTextViewPr>
    <p:cViewPr>
      <p:scale>
        <a:sx n="3" d="2"/>
        <a:sy n="3" d="2"/>
      </p:scale>
      <p:origin x="0" y="0"/>
    </p:cViewPr>
  </p:notesTextViewPr>
  <p:notesViewPr>
    <p:cSldViewPr snapToGrid="0" snapToObjects="1">
      <p:cViewPr varScale="1">
        <p:scale>
          <a:sx n="86" d="100"/>
          <a:sy n="86" d="100"/>
        </p:scale>
        <p:origin x="2918"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CD77B-8327-4F0D-9503-2EB37784C396}" type="datetimeFigureOut">
              <a:rPr lang="de-DE" smtClean="0"/>
              <a:t>27.02.2025</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CF0C2-5947-4F99-BAC1-70BEDFF82D5A}" type="slidenum">
              <a:rPr lang="de-DE" smtClean="0"/>
              <a:t>‹Nr.›</a:t>
            </a:fld>
            <a:endParaRPr lang="de-DE"/>
          </a:p>
        </p:txBody>
      </p:sp>
    </p:spTree>
    <p:extLst>
      <p:ext uri="{BB962C8B-B14F-4D97-AF65-F5344CB8AC3E}">
        <p14:creationId xmlns:p14="http://schemas.microsoft.com/office/powerpoint/2010/main" val="1738120161"/>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t>Sprechtext (Vorschlag):</a:t>
            </a:r>
          </a:p>
          <a:p>
            <a:r>
              <a:rPr lang="de-DE" i="1" dirty="0" smtClean="0"/>
              <a:t>„Willkommen zum Workshop Lebensmittel-Siegel im Check. Dabei schauen wir uns ausgewählte Siegel</a:t>
            </a:r>
            <a:r>
              <a:rPr lang="de-DE" i="1" baseline="0" dirty="0" smtClean="0"/>
              <a:t> und Kennzeichnungen bei Lebensmitteln genauer an.“</a:t>
            </a:r>
            <a:endParaRPr lang="de-DE" i="1" dirty="0"/>
          </a:p>
        </p:txBody>
      </p:sp>
      <p:sp>
        <p:nvSpPr>
          <p:cNvPr id="4" name="Foliennummernplatzhalter 3"/>
          <p:cNvSpPr>
            <a:spLocks noGrp="1"/>
          </p:cNvSpPr>
          <p:nvPr>
            <p:ph type="sldNum" sz="quarter" idx="10"/>
          </p:nvPr>
        </p:nvSpPr>
        <p:spPr/>
        <p:txBody>
          <a:bodyPr/>
          <a:lstStyle/>
          <a:p>
            <a:fld id="{A13CF0C2-5947-4F99-BAC1-70BEDFF82D5A}" type="slidenum">
              <a:rPr lang="de-DE" smtClean="0"/>
              <a:t>1</a:t>
            </a:fld>
            <a:endParaRPr lang="de-DE"/>
          </a:p>
        </p:txBody>
      </p:sp>
    </p:spTree>
    <p:extLst>
      <p:ext uri="{BB962C8B-B14F-4D97-AF65-F5344CB8AC3E}">
        <p14:creationId xmlns:p14="http://schemas.microsoft.com/office/powerpoint/2010/main" val="3036519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smtClean="0"/>
              <a:t>Die</a:t>
            </a:r>
            <a:r>
              <a:rPr lang="de-DE" baseline="0" dirty="0" smtClean="0"/>
              <a:t> Folie zeigt </a:t>
            </a:r>
            <a:r>
              <a:rPr lang="de-DE" dirty="0" smtClean="0"/>
              <a:t>Auszüge aus den Lösungsblättern.</a:t>
            </a:r>
          </a:p>
          <a:p>
            <a:pPr algn="l"/>
            <a:endParaRPr lang="de-DE" dirty="0" smtClean="0"/>
          </a:p>
          <a:p>
            <a:pPr algn="l"/>
            <a:r>
              <a:rPr lang="de-DE" dirty="0" smtClean="0"/>
              <a:t>Wichtig: Die</a:t>
            </a:r>
            <a:r>
              <a:rPr lang="de-DE" baseline="0" dirty="0" smtClean="0"/>
              <a:t> Teilnehmenden filtern für sich selbst die relevanten Infos mit Aha-Effekt heraus. Eine gemeinsame Erkenntnis für alle geben wir nicht vor. </a:t>
            </a:r>
          </a:p>
          <a:p>
            <a:pPr algn="l"/>
            <a:endParaRPr lang="de-DE" baseline="0" dirty="0" smtClean="0"/>
          </a:p>
          <a:p>
            <a:pPr algn="l"/>
            <a:r>
              <a:rPr lang="de-DE" baseline="0" dirty="0" smtClean="0"/>
              <a:t>Spannend ist aus Sicht der Verbraucherzentrale, dass…</a:t>
            </a:r>
          </a:p>
          <a:p>
            <a:pPr marL="171450" indent="-171450" algn="l">
              <a:buFontTx/>
              <a:buChar char="-"/>
            </a:pPr>
            <a:r>
              <a:rPr lang="de-DE" baseline="0" dirty="0" smtClean="0"/>
              <a:t>Begriffe wie „sozial“ und „fair“ nicht gesetzlich geschützt sind. Unternehmen dürfen sie also in ihrem Marketing verwenden, ohne sich an verbindliche Standards zu halten. </a:t>
            </a:r>
          </a:p>
          <a:p>
            <a:pPr marL="171450" indent="-171450" algn="l">
              <a:buFontTx/>
              <a:buChar char="-"/>
            </a:pPr>
            <a:r>
              <a:rPr lang="de-DE" baseline="0" dirty="0" smtClean="0"/>
              <a:t>Wenn das </a:t>
            </a:r>
            <a:r>
              <a:rPr lang="de-DE" baseline="0" dirty="0" err="1" smtClean="0"/>
              <a:t>Fairtrade</a:t>
            </a:r>
            <a:r>
              <a:rPr lang="de-DE" baseline="0" dirty="0" smtClean="0"/>
              <a:t>-Siegel mit einem kleinen Pfeil markiert ist, sind nur mindestens 20% der Bestandteile fair gehandelt (bei Mischprodukten), oder es handelt sich um ein Produkt eines Unternehmens, das Mengenausgleich umsetzt (https://www.lebensmittelklarheit.de/informationen/mengenausgleich-wo-fair-draufsteht-ist-nicht-immer-fair-drin).</a:t>
            </a:r>
          </a:p>
          <a:p>
            <a:pPr marL="171450" indent="-171450" algn="l">
              <a:buFontTx/>
              <a:buChar char="-"/>
            </a:pPr>
            <a:endParaRPr lang="de-DE" baseline="0" dirty="0" smtClean="0"/>
          </a:p>
          <a:p>
            <a:pPr marL="0" indent="0" algn="l">
              <a:buFontTx/>
              <a:buNone/>
            </a:pPr>
            <a:r>
              <a:rPr lang="de-DE" baseline="0" dirty="0" smtClean="0"/>
              <a:t>Fazit: Das </a:t>
            </a:r>
            <a:r>
              <a:rPr lang="de-DE" baseline="0" dirty="0" err="1" smtClean="0"/>
              <a:t>Fairtrade</a:t>
            </a:r>
            <a:r>
              <a:rPr lang="de-DE" baseline="0" dirty="0" smtClean="0"/>
              <a:t>-Siegel selbst hält sich an sinnvolle Kriterien. </a:t>
            </a:r>
            <a:r>
              <a:rPr lang="de-DE" baseline="0" dirty="0" err="1" smtClean="0"/>
              <a:t>Verbraucher:innen</a:t>
            </a:r>
            <a:r>
              <a:rPr lang="de-DE" baseline="0" dirty="0" smtClean="0"/>
              <a:t> sollten aber genau hingucken: </a:t>
            </a:r>
            <a:r>
              <a:rPr lang="de-DE" dirty="0" smtClean="0"/>
              <a:t>Wo „fair“ draufsteht, ist nicht immer nur „fair“ drin.</a:t>
            </a:r>
            <a:r>
              <a:rPr lang="de-DE" baseline="0" dirty="0" smtClean="0"/>
              <a:t> </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57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smtClean="0"/>
              <a:t>Die</a:t>
            </a:r>
            <a:r>
              <a:rPr lang="de-DE" baseline="0" dirty="0" smtClean="0"/>
              <a:t> Folie zeigt </a:t>
            </a:r>
            <a:r>
              <a:rPr lang="de-DE" dirty="0" smtClean="0"/>
              <a:t>Auszüge aus den Lösungsblättern.</a:t>
            </a:r>
          </a:p>
          <a:p>
            <a:pPr algn="l"/>
            <a:endParaRPr lang="de-DE" dirty="0" smtClean="0"/>
          </a:p>
          <a:p>
            <a:pPr algn="l"/>
            <a:r>
              <a:rPr lang="de-DE" dirty="0" smtClean="0"/>
              <a:t>Wichtig: Die</a:t>
            </a:r>
            <a:r>
              <a:rPr lang="de-DE" baseline="0" dirty="0" smtClean="0"/>
              <a:t> Teilnehmenden filtern für sich selbst die relevanten Infos mit Aha-Effekt heraus. Eine gemeinsame Erkenntnis für alle geben wir nicht vor.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Spannend ist aus Sicht der Verbraucherzentrale, dass…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der </a:t>
            </a:r>
            <a:r>
              <a:rPr lang="de-DE" baseline="0" dirty="0" err="1" smtClean="0"/>
              <a:t>Nutri</a:t>
            </a:r>
            <a:r>
              <a:rPr lang="de-DE" baseline="0" dirty="0" smtClean="0"/>
              <a:t>-Score nur eine freiwillige, keine verpflichtende Lebensmittel-Kennzeichnung ist.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Er kann dazu beitragen, dass Hersteller die Zusammensetzung ihrer Produkte verbessern. Aber: Noch wird der </a:t>
            </a:r>
            <a:r>
              <a:rPr lang="de-DE" baseline="0" dirty="0" err="1" smtClean="0"/>
              <a:t>Nutri</a:t>
            </a:r>
            <a:r>
              <a:rPr lang="de-DE" baseline="0" dirty="0" smtClean="0"/>
              <a:t>-Score zu wenig genutzt. Bei einem Marktcheck von 2022 trugen von 1.451 untersuchten Lebensmitteln nur 40 Prozent den </a:t>
            </a:r>
            <a:r>
              <a:rPr lang="de-DE" baseline="0" dirty="0" err="1" smtClean="0"/>
              <a:t>Nutri</a:t>
            </a:r>
            <a:r>
              <a:rPr lang="de-DE" baseline="0" dirty="0" smtClean="0"/>
              <a:t>-Score. </a:t>
            </a:r>
          </a:p>
          <a:p>
            <a:pPr algn="l"/>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508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smtClean="0"/>
              <a:t>Die</a:t>
            </a:r>
            <a:r>
              <a:rPr lang="de-DE" baseline="0" dirty="0" smtClean="0"/>
              <a:t> Folie zeigt </a:t>
            </a:r>
            <a:r>
              <a:rPr lang="de-DE" dirty="0" smtClean="0"/>
              <a:t>Auszüge aus den Lösungsblättern.</a:t>
            </a:r>
          </a:p>
          <a:p>
            <a:pPr algn="l"/>
            <a:endParaRPr lang="de-DE" dirty="0" smtClean="0"/>
          </a:p>
          <a:p>
            <a:pPr algn="l"/>
            <a:r>
              <a:rPr lang="de-DE" dirty="0" smtClean="0"/>
              <a:t>Wichtig: Die</a:t>
            </a:r>
            <a:r>
              <a:rPr lang="de-DE" baseline="0" dirty="0" smtClean="0"/>
              <a:t> Teilnehmenden filtern für sich selbst die relevanten Infos mit Aha-Effekt heraus. Eine gemeinsame Erkenntnis für alle geben wir nicht vor.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Spannend ist aus Sicht der Verbraucherzentrale, dass…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mn-lt"/>
                <a:ea typeface="+mn-ea"/>
                <a:cs typeface="+mn-cs"/>
              </a:rPr>
              <a:t>- leider nur circa 14 Prozent der deutschen Landwirte gemäß der EU-Öko-Verordnung wirtschaften. Das bedeutet, dass viele Bio-Lebensmittel, die im Lebensmittelhandel angeboten werden, nicht aus Deutschland stammen. So kommen insbesondere Obst und Gemüse häufig aus dem Ausland und haben längere Transportwege hinter sich. </a:t>
            </a:r>
            <a:endParaRPr lang="de-DE" baseline="0" dirty="0" smtClean="0"/>
          </a:p>
          <a:p>
            <a:pPr algn="l"/>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6931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smtClean="0"/>
              <a:t>Die</a:t>
            </a:r>
            <a:r>
              <a:rPr lang="de-DE" baseline="0" dirty="0" smtClean="0"/>
              <a:t> Folie zeigt </a:t>
            </a:r>
            <a:r>
              <a:rPr lang="de-DE" dirty="0" smtClean="0"/>
              <a:t>Auszüge aus den Lösungsblättern.</a:t>
            </a:r>
          </a:p>
          <a:p>
            <a:pPr algn="l"/>
            <a:endParaRPr lang="de-DE" dirty="0" smtClean="0"/>
          </a:p>
          <a:p>
            <a:pPr algn="l"/>
            <a:r>
              <a:rPr lang="de-DE" dirty="0" smtClean="0"/>
              <a:t>Wichtig: Die</a:t>
            </a:r>
            <a:r>
              <a:rPr lang="de-DE" baseline="0" dirty="0" smtClean="0"/>
              <a:t> Teilnehmenden filtern für sich selbst die relevanten Infos mit Aha-Effekt heraus. Eine gemeinsame Erkenntnis für alle geben wir nicht vor.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Spannend ist aus Sicht der Verbraucherzentrale, dass…</a:t>
            </a:r>
          </a:p>
          <a:p>
            <a:pPr algn="l"/>
            <a:r>
              <a:rPr lang="de-DE" sz="1200" b="0" i="0" u="none" strike="noStrike" kern="1200" baseline="0" dirty="0" smtClean="0">
                <a:solidFill>
                  <a:schemeClr val="tx1"/>
                </a:solidFill>
                <a:latin typeface="+mn-lt"/>
                <a:ea typeface="+mn-ea"/>
                <a:cs typeface="+mn-cs"/>
              </a:rPr>
              <a:t>- freiwillige Siegel kein Ersatz für ein gesetzlich geregeltes Label für Produkte aus artgerechter Tierhaltung sein können. Begriffe wie „</a:t>
            </a:r>
            <a:r>
              <a:rPr lang="de-DE" sz="1200" b="0" i="0" u="none" strike="noStrike" kern="1200" baseline="0" dirty="0" err="1" smtClean="0">
                <a:solidFill>
                  <a:schemeClr val="tx1"/>
                </a:solidFill>
                <a:latin typeface="+mn-lt"/>
                <a:ea typeface="+mn-ea"/>
                <a:cs typeface="+mn-cs"/>
              </a:rPr>
              <a:t>Tierwohl</a:t>
            </a:r>
            <a:r>
              <a:rPr lang="de-DE" sz="1200" b="0" i="0" u="none" strike="noStrike" kern="1200" baseline="0" dirty="0" smtClean="0">
                <a:solidFill>
                  <a:schemeClr val="tx1"/>
                </a:solidFill>
                <a:latin typeface="+mn-lt"/>
                <a:ea typeface="+mn-ea"/>
                <a:cs typeface="+mn-cs"/>
              </a:rPr>
              <a:t>“ oder „artgerecht“ sind gesetzlich nicht geschützt. Zudem liegen die Minimalanforderungen der Initiative nur minimal über den gesetzlichen Standards und sie betreffen nur die Mast der Tiere, nicht ihren Transport oder die Schlachtung.</a:t>
            </a:r>
            <a:endParaRPr lang="de-DE" dirty="0" smtClean="0"/>
          </a:p>
          <a:p>
            <a:pPr algn="l"/>
            <a:r>
              <a:rPr lang="de-DE" dirty="0" smtClean="0"/>
              <a:t>- </a:t>
            </a:r>
            <a:r>
              <a:rPr lang="de-DE" sz="1200" kern="1200" dirty="0" smtClean="0">
                <a:solidFill>
                  <a:schemeClr val="tx1"/>
                </a:solidFill>
                <a:latin typeface="+mn-lt"/>
                <a:ea typeface="+mn-ea"/>
                <a:cs typeface="+mn-cs"/>
              </a:rPr>
              <a:t>Schau genau hin, ob diese Minimalstandards für dich wirklich </a:t>
            </a:r>
            <a:r>
              <a:rPr lang="de-DE" sz="1200" kern="1200" dirty="0" err="1" smtClean="0">
                <a:solidFill>
                  <a:schemeClr val="tx1"/>
                </a:solidFill>
                <a:latin typeface="+mn-lt"/>
                <a:ea typeface="+mn-ea"/>
                <a:cs typeface="+mn-cs"/>
              </a:rPr>
              <a:t>Tierwohl</a:t>
            </a:r>
            <a:r>
              <a:rPr lang="de-DE" sz="1200" kern="1200" dirty="0" smtClean="0">
                <a:solidFill>
                  <a:schemeClr val="tx1"/>
                </a:solidFill>
                <a:latin typeface="+mn-lt"/>
                <a:ea typeface="+mn-ea"/>
                <a:cs typeface="+mn-cs"/>
              </a:rPr>
              <a:t> bedeuten! (siehe nächste</a:t>
            </a:r>
            <a:r>
              <a:rPr lang="de-DE" sz="1200" kern="1200" baseline="0" dirty="0" smtClean="0">
                <a:solidFill>
                  <a:schemeClr val="tx1"/>
                </a:solidFill>
                <a:latin typeface="+mn-lt"/>
                <a:ea typeface="+mn-ea"/>
                <a:cs typeface="+mn-cs"/>
              </a:rPr>
              <a:t> Folie zum Hühnerspiel)</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2758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a:t>
            </a:r>
            <a:r>
              <a:rPr lang="de-DE" baseline="0" dirty="0" smtClean="0"/>
              <a:t> Spiel können </a:t>
            </a:r>
            <a:r>
              <a:rPr lang="de-DE" baseline="0" dirty="0" err="1" smtClean="0"/>
              <a:t>Trainer:innen</a:t>
            </a:r>
            <a:r>
              <a:rPr lang="de-DE" baseline="0" dirty="0" smtClean="0"/>
              <a:t> nach Bedarf und Kapazitäten im Workshop spielen.</a:t>
            </a:r>
          </a:p>
          <a:p>
            <a:endParaRPr lang="de-DE" baseline="0" dirty="0" smtClean="0"/>
          </a:p>
          <a:p>
            <a:r>
              <a:rPr lang="de-DE" baseline="0" dirty="0" smtClean="0"/>
              <a:t>Es erlaubt eine bessere Vorstellung davon, wie der Unterschied in der Tierhaltung von Masthühnern zwischen dem gesetzlichen Mindeststandard (Bodenhaltung) – und den Standards der Bio-Haltung ist. </a:t>
            </a:r>
          </a:p>
          <a:p>
            <a:r>
              <a:rPr lang="de-DE" baseline="0" dirty="0" smtClean="0"/>
              <a:t>Teilnehmende können sich die Frage stellen: ab wie viel Tieren pro Quadratmeter würden sie selbst von „</a:t>
            </a:r>
            <a:r>
              <a:rPr lang="de-DE" baseline="0" dirty="0" err="1" smtClean="0"/>
              <a:t>Tierwohl</a:t>
            </a:r>
            <a:r>
              <a:rPr lang="de-DE" baseline="0" dirty="0" smtClean="0"/>
              <a:t>“ sprechen?</a:t>
            </a:r>
          </a:p>
          <a:p>
            <a:endParaRPr lang="de-DE" baseline="0" dirty="0" smtClean="0"/>
          </a:p>
          <a:p>
            <a:r>
              <a:rPr lang="de-DE" baseline="0" dirty="0" smtClean="0"/>
              <a:t>Achtung: für Legehennen gelten andere Bestimmungen. Die Daten des Hühnerspiels sind evtl. nicht mehr ganz aktuell.</a:t>
            </a:r>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14</a:t>
            </a:fld>
            <a:endParaRPr lang="de-DE"/>
          </a:p>
        </p:txBody>
      </p:sp>
    </p:spTree>
    <p:extLst>
      <p:ext uri="{BB962C8B-B14F-4D97-AF65-F5344CB8AC3E}">
        <p14:creationId xmlns:p14="http://schemas.microsoft.com/office/powerpoint/2010/main" val="369723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smtClean="0"/>
              <a:t>„Abschließend noch eine zusammenfassende </a:t>
            </a:r>
            <a:r>
              <a:rPr lang="de-DE" sz="1100" i="1" kern="1200" dirty="0" smtClean="0">
                <a:solidFill>
                  <a:schemeClr val="tx1"/>
                </a:solidFill>
                <a:latin typeface="+mn-lt"/>
                <a:ea typeface="+mn-ea"/>
                <a:cs typeface="+mn-cs"/>
              </a:rPr>
              <a:t>Blitzlicht-Runde. Wenn ihr für euch die Erkenntnisse aus diesem Modul zusammenfasst, welchen Rat würdet ihr Anna mitgeben?“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i="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0" kern="1200" dirty="0" smtClean="0">
                <a:solidFill>
                  <a:schemeClr val="tx1"/>
                </a:solidFill>
                <a:latin typeface="+mn-lt"/>
                <a:ea typeface="+mn-ea"/>
                <a:cs typeface="+mn-cs"/>
              </a:rPr>
              <a:t>In</a:t>
            </a:r>
            <a:r>
              <a:rPr lang="de-DE" sz="1100" i="0" kern="1200" baseline="0" dirty="0" smtClean="0">
                <a:solidFill>
                  <a:schemeClr val="tx1"/>
                </a:solidFill>
                <a:latin typeface="+mn-lt"/>
                <a:ea typeface="+mn-ea"/>
                <a:cs typeface="+mn-cs"/>
              </a:rPr>
              <a:t> diese Richtung sollte eine Zusammenfassung des Workshops gehen:</a:t>
            </a:r>
            <a:endParaRPr lang="de-DE" sz="1100" i="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1" dirty="0" smtClean="0"/>
              <a:t>„Gütesiegel sollen </a:t>
            </a:r>
            <a:r>
              <a:rPr lang="de-DE" sz="1100" i="1" dirty="0" err="1" smtClean="0"/>
              <a:t>Verbraucher:innen</a:t>
            </a:r>
            <a:r>
              <a:rPr lang="de-DE" sz="1100" i="1" dirty="0" smtClean="0"/>
              <a:t> über die Eigenschaften von Produkten informieren, damit sie eine bewusste Kaufentscheidung treffen</a:t>
            </a:r>
            <a:r>
              <a:rPr lang="de-DE" sz="1100" i="1" baseline="0" dirty="0" smtClean="0"/>
              <a:t> können</a:t>
            </a:r>
            <a:r>
              <a:rPr lang="de-DE" sz="1100" i="1" dirty="0" smtClean="0"/>
              <a:t>. Dafür müssen </a:t>
            </a:r>
            <a:r>
              <a:rPr lang="de-DE" sz="1100" i="1" dirty="0" err="1" smtClean="0"/>
              <a:t>Verbraucher:innen</a:t>
            </a:r>
            <a:r>
              <a:rPr lang="de-DE" sz="1100" i="1" dirty="0" smtClean="0"/>
              <a:t> die Siegel aber einschätzen</a:t>
            </a:r>
            <a:r>
              <a:rPr lang="de-DE" sz="1100" i="1" baseline="0" dirty="0" smtClean="0"/>
              <a:t> können und</a:t>
            </a:r>
            <a:r>
              <a:rPr lang="de-DE" sz="1100" i="1" dirty="0" smtClean="0"/>
              <a:t> wissen, welche Kriterien den Siegeln zugrunde liegen,</a:t>
            </a:r>
            <a:r>
              <a:rPr lang="de-DE" sz="1100" i="1" baseline="0" dirty="0" smtClean="0"/>
              <a:t> </a:t>
            </a:r>
            <a:r>
              <a:rPr lang="de-DE" sz="1100" i="1" dirty="0" smtClean="0"/>
              <a:t>wer sie verantwortet, und welche Interessen hinter ihrer Verwendung stecken.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1" dirty="0" smtClean="0"/>
              <a:t>Siegel rufen bei zahlreichen </a:t>
            </a:r>
            <a:r>
              <a:rPr lang="de-DE" sz="1100" i="1" dirty="0" err="1" smtClean="0"/>
              <a:t>Verbraucher:innen</a:t>
            </a:r>
            <a:r>
              <a:rPr lang="de-DE" sz="1100" i="1" dirty="0" smtClean="0"/>
              <a:t> Qualitätserwartungen hervor und werden daher gerne zu Werbezwecken eingesetzt. Manche</a:t>
            </a:r>
            <a:r>
              <a:rPr lang="de-DE" sz="1100" i="1" baseline="0" dirty="0" smtClean="0"/>
              <a:t> Siegel halten sich an gesetzlich geregelte Standards, die für alle gelten. Manche Siegel werden aber auch nur von einem einzigen Unternehmen genutzt, das die Regeln für die Nutzung für sich selbst festgelegt hat. </a:t>
            </a:r>
            <a:r>
              <a:rPr lang="de-DE" sz="1100" i="1" dirty="0" smtClean="0"/>
              <a:t>Beispielhaft dafür sind Produkte, die mit den Begriffen vegan, vegetarisch, </a:t>
            </a:r>
            <a:r>
              <a:rPr lang="de-DE" sz="1100" i="1" dirty="0" err="1" smtClean="0"/>
              <a:t>Tierwohl</a:t>
            </a:r>
            <a:r>
              <a:rPr lang="de-DE" sz="1100" i="1" dirty="0" smtClean="0"/>
              <a:t> oder recycelbar deklariert sind. Dabei handelt es sich um Themen, die für viele </a:t>
            </a:r>
            <a:r>
              <a:rPr lang="de-DE" sz="1100" i="1" dirty="0" err="1" smtClean="0"/>
              <a:t>Verbraucher:innen</a:t>
            </a:r>
            <a:r>
              <a:rPr lang="de-DE" sz="1100" i="1" dirty="0" smtClean="0"/>
              <a:t> wichtig sind und die in die Kaufentscheidung mit einfließen. Produkte mit diesen Siegeln können daher auf </a:t>
            </a:r>
            <a:r>
              <a:rPr lang="de-DE" sz="1100" i="1" dirty="0" err="1" smtClean="0"/>
              <a:t>Verbraucher:innen</a:t>
            </a:r>
            <a:r>
              <a:rPr lang="de-DE" sz="1100" i="1" dirty="0" smtClean="0"/>
              <a:t> attraktiv wirken. Gesetzlich definiert</a:t>
            </a:r>
            <a:r>
              <a:rPr lang="de-DE" sz="1100" i="1" baseline="0" dirty="0" smtClean="0"/>
              <a:t> sind diese Begriffe meist aber nicht. Unternehmen dürfen sie also in ihrem Marketing verwenden, ohne sich an verbindliche Standards zu halten. Das kann bei </a:t>
            </a:r>
            <a:r>
              <a:rPr lang="de-DE" sz="1100" i="1" baseline="0" dirty="0" err="1" smtClean="0"/>
              <a:t>Verbraucher:innen</a:t>
            </a:r>
            <a:r>
              <a:rPr lang="de-DE" sz="1100" i="1" baseline="0" dirty="0" smtClean="0"/>
              <a:t> falsche Erwartungen wecken, sie verwirren oder sogar täuschen.“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1" baseline="0" dirty="0" smtClean="0"/>
              <a:t>Verbraucherschützen bemühen sich, unter anderem auf der EU-Ebene, um bessere Regeln </a:t>
            </a:r>
            <a:r>
              <a:rPr lang="de-DE" sz="1100" i="1" kern="1200" baseline="0" dirty="0" smtClean="0">
                <a:solidFill>
                  <a:schemeClr val="tx1"/>
                </a:solidFill>
                <a:latin typeface="+mn-lt"/>
                <a:ea typeface="+mn-ea"/>
                <a:cs typeface="+mn-cs"/>
              </a:rPr>
              <a:t>gegen irreführenden Werbeaussagen (https://www.vzbv.de/greenwashing). Bis wir solche regeln und Gesetze haben, und sie auch tatsächlich von Unternehmen umgesetzt werden, hilft es, selbst informiert zu bleiben und sich auch mit anderen zum Thema auszutauschen.“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i="1"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0477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cap="none" dirty="0" smtClean="0"/>
              <a:t>Sprechtext (Vorschlag):</a:t>
            </a:r>
          </a:p>
          <a:p>
            <a:r>
              <a:rPr lang="de-DE" i="1" dirty="0" smtClean="0"/>
              <a:t>„Und wenn ihr euch gern noch weiter informieren möchtet, dass schaut gern wieder in den </a:t>
            </a:r>
            <a:r>
              <a:rPr lang="de-DE" i="1" dirty="0" err="1" smtClean="0"/>
              <a:t>Checker</a:t>
            </a:r>
            <a:r>
              <a:rPr lang="de-DE" i="1" dirty="0" smtClean="0"/>
              <a:t>-Space und auf verbraucherzentrale.de.“</a:t>
            </a:r>
            <a:endParaRPr lang="de-DE" i="0" dirty="0" smtClean="0"/>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16</a:t>
            </a:fld>
            <a:endParaRPr lang="de-DE"/>
          </a:p>
        </p:txBody>
      </p:sp>
    </p:spTree>
    <p:extLst>
      <p:ext uri="{BB962C8B-B14F-4D97-AF65-F5344CB8AC3E}">
        <p14:creationId xmlns:p14="http://schemas.microsoft.com/office/powerpoint/2010/main" val="153922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pPr>
              <a:lnSpc>
                <a:spcPct val="150000"/>
              </a:lnSpc>
            </a:pPr>
            <a:r>
              <a:rPr lang="de-DE" sz="1200" i="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a:t>
            </a:r>
            <a:r>
              <a:rPr lang="de-DE" sz="1200" i="1"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Stellt euch vor, ihr seid zum</a:t>
            </a:r>
            <a:r>
              <a:rPr lang="de-DE" sz="1200" i="1"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 Einkaufen von Produkt XY im Supermarkt oder in der Drogerie. Was ist euch bei der Produktauswahl wichtig? Nach welchen Eigenschaften eines Produkts entscheidet ihr, ob ihr es kauft oder nicht?</a:t>
            </a:r>
          </a:p>
          <a:p>
            <a:pPr>
              <a:lnSpc>
                <a:spcPct val="150000"/>
              </a:lnSpc>
            </a:pPr>
            <a:r>
              <a:rPr lang="de-DE" sz="1200" i="1"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Berichtet gern in der Runde.“</a:t>
            </a:r>
          </a:p>
          <a:p>
            <a:pPr>
              <a:lnSpc>
                <a:spcPct val="150000"/>
              </a:lnSpc>
            </a:pPr>
            <a:endParaRPr lang="de-DE" sz="1200" i="1"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de-DE" sz="1200" i="0"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Tipps zur Umsetzung:</a:t>
            </a:r>
          </a:p>
          <a:p>
            <a:pPr marL="171450" indent="-171450">
              <a:lnSpc>
                <a:spcPct val="150000"/>
              </a:lnSpc>
              <a:buFontTx/>
              <a:buChar char="-"/>
            </a:pPr>
            <a:r>
              <a:rPr lang="de-DE" sz="1200" i="0"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Eigenschaften können mündlich gesammelt, aber auch von den </a:t>
            </a:r>
            <a:r>
              <a:rPr lang="de-DE" sz="1200" i="0" baseline="0" dirty="0" err="1" smtClean="0">
                <a:solidFill>
                  <a:srgbClr val="DB007A"/>
                </a:solidFill>
                <a:effectLst/>
                <a:latin typeface="Arial" panose="020B0604020202020204" pitchFamily="34" charset="0"/>
                <a:ea typeface="Calibri" panose="020F0502020204030204" pitchFamily="34" charset="0"/>
                <a:cs typeface="Arial" panose="020B0604020202020204" pitchFamily="34" charset="0"/>
              </a:rPr>
              <a:t>Trainer:innen</a:t>
            </a:r>
            <a:r>
              <a:rPr lang="de-DE" sz="1200" i="0"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 an der Tafel oder von den Teilnehmenden auf Moderationskarten aufgeschrieben und anschließend vorgestellt werden. Die dritte </a:t>
            </a:r>
            <a:r>
              <a:rPr lang="de-DE" sz="1200" i="0" baseline="0" dirty="0" err="1" smtClean="0">
                <a:solidFill>
                  <a:srgbClr val="DB007A"/>
                </a:solidFill>
                <a:effectLst/>
                <a:latin typeface="Arial" panose="020B0604020202020204" pitchFamily="34" charset="0"/>
                <a:ea typeface="Calibri" panose="020F0502020204030204" pitchFamily="34" charset="0"/>
                <a:cs typeface="Arial" panose="020B0604020202020204" pitchFamily="34" charset="0"/>
              </a:rPr>
              <a:t>Variente</a:t>
            </a:r>
            <a:r>
              <a:rPr lang="de-DE" sz="1200" i="0"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 erleichtert das Zuordnen der Eigenschaften in Such-, Erfahrungs- und Vertrauenseigenschaften im nächsten Schritt (Folie 3), braucht aber mehr Zeit.</a:t>
            </a:r>
          </a:p>
          <a:p>
            <a:pPr marL="171450" marR="0" lvl="0" indent="-171450" algn="l" defTabSz="914400" rtl="0" eaLnBrk="1" fontAlgn="auto" latinLnBrk="0" hangingPunct="1">
              <a:lnSpc>
                <a:spcPct val="150000"/>
              </a:lnSpc>
              <a:spcBef>
                <a:spcPts val="0"/>
              </a:spcBef>
              <a:spcAft>
                <a:spcPts val="0"/>
              </a:spcAft>
              <a:buClrTx/>
              <a:buSzTx/>
              <a:buFontTx/>
              <a:buChar char="-"/>
              <a:tabLst/>
              <a:defRPr/>
            </a:pPr>
            <a:r>
              <a:rPr lang="de-DE" sz="1200" i="0"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Bei zurückhaltenden Gruppen können sich die Teilnehmenden auch erst zu zweit in Murmelgruppen austauschen und dann im Plenum zusammentragen.</a:t>
            </a:r>
          </a:p>
          <a:p>
            <a:pPr marL="171450" marR="0" lvl="0" indent="-171450" algn="l" defTabSz="914400" rtl="0" eaLnBrk="1" fontAlgn="auto" latinLnBrk="0" hangingPunct="1">
              <a:lnSpc>
                <a:spcPct val="150000"/>
              </a:lnSpc>
              <a:spcBef>
                <a:spcPts val="0"/>
              </a:spcBef>
              <a:spcAft>
                <a:spcPts val="0"/>
              </a:spcAft>
              <a:buClrTx/>
              <a:buSzTx/>
              <a:buFontTx/>
              <a:buChar char="-"/>
              <a:tabLst/>
              <a:defRPr/>
            </a:pPr>
            <a:r>
              <a:rPr lang="de-DE" sz="1200" i="0"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Ihr könnt zuerst bestimmte Lebensmittel vorschlagen, aber auch auf Kleidungsstücke, technische Geräte etc. ausweiten, wenn wenige Eigenschaften genannt werden.“</a:t>
            </a:r>
            <a:endParaRPr lang="de-DE" i="0" dirty="0" smtClean="0"/>
          </a:p>
        </p:txBody>
      </p:sp>
      <p:sp>
        <p:nvSpPr>
          <p:cNvPr id="4" name="Foliennummernplatzhalter 3"/>
          <p:cNvSpPr>
            <a:spLocks noGrp="1"/>
          </p:cNvSpPr>
          <p:nvPr>
            <p:ph type="sldNum" sz="quarter" idx="10"/>
          </p:nvPr>
        </p:nvSpPr>
        <p:spPr/>
        <p:txBody>
          <a:bodyPr/>
          <a:lstStyle/>
          <a:p>
            <a:fld id="{A13CF0C2-5947-4F99-BAC1-70BEDFF82D5A}" type="slidenum">
              <a:rPr lang="de-DE" smtClean="0"/>
              <a:t>2</a:t>
            </a:fld>
            <a:endParaRPr lang="de-DE"/>
          </a:p>
        </p:txBody>
      </p:sp>
    </p:spTree>
    <p:extLst>
      <p:ext uri="{BB962C8B-B14F-4D97-AF65-F5344CB8AC3E}">
        <p14:creationId xmlns:p14="http://schemas.microsoft.com/office/powerpoint/2010/main" val="39833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 zur Einordung der verschiedenen Eigenschaften:</a:t>
            </a:r>
          </a:p>
          <a:p>
            <a:pPr>
              <a:lnSpc>
                <a:spcPct val="150000"/>
              </a:lnSpc>
            </a:pPr>
            <a:r>
              <a:rPr lang="de-DE" sz="1200" i="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a:t>
            </a:r>
            <a:r>
              <a:rPr lang="de-DE" sz="1200" i="1"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Produkte haben</a:t>
            </a:r>
            <a:r>
              <a:rPr lang="de-DE" sz="1200" i="1"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 verschiedene Eigenschaften, die unseren Kauf beeinflussen. Links seht ihr ein Beispiele, die wir mit einer 11. Klasse gesammelt haben. Dazu gehören der Preis oder auch das Preis-Leistungsverhältnis, das Aussehen – also auch eine ansprechende Verpackung, die Marke, der wir vertrauen oder eben wie etwas hergestellt wurde.</a:t>
            </a:r>
          </a:p>
          <a:p>
            <a:pPr>
              <a:lnSpc>
                <a:spcPct val="150000"/>
              </a:lnSpc>
            </a:pPr>
            <a:endParaRPr lang="de-DE" sz="1200" i="1"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endParaRPr>
          </a:p>
          <a:p>
            <a:r>
              <a:rPr lang="de-DE" sz="1100" b="1" i="1" kern="1200" dirty="0" smtClean="0">
                <a:solidFill>
                  <a:schemeClr val="tx1"/>
                </a:solidFill>
                <a:effectLst/>
                <a:latin typeface="+mn-lt"/>
                <a:ea typeface="+mn-ea"/>
                <a:cs typeface="+mn-cs"/>
              </a:rPr>
              <a:t>Sucheigenschaften</a:t>
            </a:r>
            <a:r>
              <a:rPr lang="de-DE" sz="1100" b="0" i="1" kern="1200" dirty="0" smtClean="0">
                <a:solidFill>
                  <a:schemeClr val="tx1"/>
                </a:solidFill>
                <a:effectLst/>
                <a:latin typeface="+mn-lt"/>
                <a:ea typeface="+mn-ea"/>
                <a:cs typeface="+mn-cs"/>
              </a:rPr>
              <a:t>: Diese Eigenschaften können von den </a:t>
            </a:r>
            <a:r>
              <a:rPr lang="de-DE" sz="1100" b="0" i="1" kern="1200" dirty="0" err="1" smtClean="0">
                <a:solidFill>
                  <a:schemeClr val="tx1"/>
                </a:solidFill>
                <a:effectLst/>
                <a:latin typeface="+mn-lt"/>
                <a:ea typeface="+mn-ea"/>
                <a:cs typeface="+mn-cs"/>
              </a:rPr>
              <a:t>Konsument:innen</a:t>
            </a:r>
            <a:r>
              <a:rPr lang="de-DE" sz="1100" b="0" i="1" kern="1200" dirty="0" smtClean="0">
                <a:solidFill>
                  <a:schemeClr val="tx1"/>
                </a:solidFill>
                <a:effectLst/>
                <a:latin typeface="+mn-lt"/>
                <a:ea typeface="+mn-ea"/>
                <a:cs typeface="+mn-cs"/>
              </a:rPr>
              <a:t> vor dem Kauf eines Produkts oder einer Dienstleistung ermittelt werden. Beispiele sind Preis, Farbe, Inhaltsstoffe und Größe. </a:t>
            </a:r>
            <a:r>
              <a:rPr lang="de-DE" sz="1100" b="0" i="1" kern="1200" dirty="0" err="1" smtClean="0">
                <a:solidFill>
                  <a:schemeClr val="tx1"/>
                </a:solidFill>
                <a:effectLst/>
                <a:latin typeface="+mn-lt"/>
                <a:ea typeface="+mn-ea"/>
                <a:cs typeface="+mn-cs"/>
              </a:rPr>
              <a:t>Verbraucher:innen</a:t>
            </a:r>
            <a:r>
              <a:rPr lang="de-DE" sz="1100" b="0" i="1" kern="1200" dirty="0" smtClean="0">
                <a:solidFill>
                  <a:schemeClr val="tx1"/>
                </a:solidFill>
                <a:effectLst/>
                <a:latin typeface="+mn-lt"/>
                <a:ea typeface="+mn-ea"/>
                <a:cs typeface="+mn-cs"/>
              </a:rPr>
              <a:t> können diese Informationen durch Recherche oder direkt</a:t>
            </a:r>
            <a:r>
              <a:rPr lang="de-DE" sz="1100" b="0" i="1" kern="1200" baseline="0" dirty="0" smtClean="0">
                <a:solidFill>
                  <a:schemeClr val="tx1"/>
                </a:solidFill>
                <a:effectLst/>
                <a:latin typeface="+mn-lt"/>
                <a:ea typeface="+mn-ea"/>
                <a:cs typeface="+mn-cs"/>
              </a:rPr>
              <a:t> im Geschäft</a:t>
            </a:r>
            <a:r>
              <a:rPr lang="de-DE" sz="1100" b="0" i="1" kern="1200" dirty="0" smtClean="0">
                <a:solidFill>
                  <a:schemeClr val="tx1"/>
                </a:solidFill>
                <a:effectLst/>
                <a:latin typeface="+mn-lt"/>
                <a:ea typeface="+mn-ea"/>
                <a:cs typeface="+mn-cs"/>
              </a:rPr>
              <a:t> leicht herausfinden.</a:t>
            </a:r>
          </a:p>
          <a:p>
            <a:endParaRPr lang="de-DE" sz="1100" b="0" i="1" kern="1200" dirty="0" smtClean="0">
              <a:solidFill>
                <a:schemeClr val="tx1"/>
              </a:solidFill>
              <a:effectLst/>
              <a:latin typeface="+mn-lt"/>
              <a:ea typeface="+mn-ea"/>
              <a:cs typeface="+mn-cs"/>
            </a:endParaRPr>
          </a:p>
          <a:p>
            <a:r>
              <a:rPr lang="de-DE" sz="1100" b="1" i="1" kern="1200" dirty="0" smtClean="0">
                <a:solidFill>
                  <a:schemeClr val="tx1"/>
                </a:solidFill>
                <a:effectLst/>
                <a:latin typeface="+mn-lt"/>
                <a:ea typeface="+mn-ea"/>
                <a:cs typeface="+mn-cs"/>
              </a:rPr>
              <a:t>Erfahrungseigenschaften</a:t>
            </a:r>
            <a:r>
              <a:rPr lang="de-DE" sz="1100" b="0" i="1" kern="1200" dirty="0" smtClean="0">
                <a:solidFill>
                  <a:schemeClr val="tx1"/>
                </a:solidFill>
                <a:effectLst/>
                <a:latin typeface="+mn-lt"/>
                <a:ea typeface="+mn-ea"/>
                <a:cs typeface="+mn-cs"/>
              </a:rPr>
              <a:t>: Diese Eigenschaften können erst nach dem Kauf und der Nutzung des Produkts oder der Dienstleistung bewertet werden. Beispiele sind der Geschmack eines Lebensmittels oder die Haltbarkeit eines Lebensmittels über das Mindesthaltbarkeitsdatum hinaus. </a:t>
            </a:r>
            <a:r>
              <a:rPr lang="de-DE" sz="1100" b="0" i="1" kern="1200" dirty="0" err="1" smtClean="0">
                <a:solidFill>
                  <a:schemeClr val="tx1"/>
                </a:solidFill>
                <a:effectLst/>
                <a:latin typeface="+mn-lt"/>
                <a:ea typeface="+mn-ea"/>
                <a:cs typeface="+mn-cs"/>
              </a:rPr>
              <a:t>Verbraucher:innen</a:t>
            </a:r>
            <a:r>
              <a:rPr lang="de-DE" sz="1100" b="0" i="1" kern="1200" dirty="0" smtClean="0">
                <a:solidFill>
                  <a:schemeClr val="tx1"/>
                </a:solidFill>
                <a:effectLst/>
                <a:latin typeface="+mn-lt"/>
                <a:ea typeface="+mn-ea"/>
                <a:cs typeface="+mn-cs"/>
              </a:rPr>
              <a:t> müssen das Produkt ausprobieren, um diese Eigenschaften zu beurteilen.</a:t>
            </a:r>
          </a:p>
          <a:p>
            <a:endParaRPr lang="de-DE" sz="1100" b="0" i="1" kern="1200" dirty="0" smtClean="0">
              <a:solidFill>
                <a:schemeClr val="tx1"/>
              </a:solidFill>
              <a:effectLst/>
              <a:latin typeface="+mn-lt"/>
              <a:ea typeface="+mn-ea"/>
              <a:cs typeface="+mn-cs"/>
            </a:endParaRPr>
          </a:p>
          <a:p>
            <a:r>
              <a:rPr lang="de-DE" sz="1100" b="1" i="1" kern="1200" dirty="0" smtClean="0">
                <a:solidFill>
                  <a:schemeClr val="tx1"/>
                </a:solidFill>
                <a:effectLst/>
                <a:latin typeface="+mn-lt"/>
                <a:ea typeface="+mn-ea"/>
                <a:cs typeface="+mn-cs"/>
              </a:rPr>
              <a:t>Vertrauenseigenschaften</a:t>
            </a:r>
            <a:r>
              <a:rPr lang="de-DE" sz="1100" b="0" i="1" kern="1200" dirty="0" smtClean="0">
                <a:solidFill>
                  <a:schemeClr val="tx1"/>
                </a:solidFill>
                <a:effectLst/>
                <a:latin typeface="+mn-lt"/>
                <a:ea typeface="+mn-ea"/>
                <a:cs typeface="+mn-cs"/>
              </a:rPr>
              <a:t>: Diese Eigenschaften können weder vor noch nach dem Kauf vollständig bewertet werden. </a:t>
            </a:r>
            <a:r>
              <a:rPr lang="de-DE" sz="1100" b="0" i="1" kern="1200" dirty="0" err="1" smtClean="0">
                <a:solidFill>
                  <a:schemeClr val="tx1"/>
                </a:solidFill>
                <a:effectLst/>
                <a:latin typeface="+mn-lt"/>
                <a:ea typeface="+mn-ea"/>
                <a:cs typeface="+mn-cs"/>
              </a:rPr>
              <a:t>Verbraucher:innen</a:t>
            </a:r>
            <a:r>
              <a:rPr lang="de-DE" sz="1100" b="0" i="1" kern="1200" dirty="0" smtClean="0">
                <a:solidFill>
                  <a:schemeClr val="tx1"/>
                </a:solidFill>
                <a:effectLst/>
                <a:latin typeface="+mn-lt"/>
                <a:ea typeface="+mn-ea"/>
                <a:cs typeface="+mn-cs"/>
              </a:rPr>
              <a:t> müssen auf die Glaubwürdigkeit und das Vertrauen in den Anbieter setzen. Beispiele sind die gesundheitlichen Vorteile von Nahrungsergänzungsmitteln oder die ethische Herstellung von Kleidung und</a:t>
            </a:r>
            <a:r>
              <a:rPr lang="de-DE" sz="1100" b="0" i="1" kern="1200" baseline="0" dirty="0" smtClean="0">
                <a:solidFill>
                  <a:schemeClr val="tx1"/>
                </a:solidFill>
                <a:effectLst/>
                <a:latin typeface="+mn-lt"/>
                <a:ea typeface="+mn-ea"/>
                <a:cs typeface="+mn-cs"/>
              </a:rPr>
              <a:t> Lebensmitteln</a:t>
            </a:r>
            <a:r>
              <a:rPr lang="de-DE" sz="1100" b="0" i="1" kern="1200" dirty="0" smtClean="0">
                <a:solidFill>
                  <a:schemeClr val="tx1"/>
                </a:solidFill>
                <a:effectLst/>
                <a:latin typeface="+mn-lt"/>
                <a:ea typeface="+mn-ea"/>
                <a:cs typeface="+mn-cs"/>
              </a:rPr>
              <a:t>. Hier spielen Produktsiegel und Markenvertrauen eine wichtige Rolle.“</a:t>
            </a:r>
          </a:p>
        </p:txBody>
      </p:sp>
      <p:sp>
        <p:nvSpPr>
          <p:cNvPr id="4" name="Foliennummernplatzhalter 3"/>
          <p:cNvSpPr>
            <a:spLocks noGrp="1"/>
          </p:cNvSpPr>
          <p:nvPr>
            <p:ph type="sldNum" sz="quarter" idx="10"/>
          </p:nvPr>
        </p:nvSpPr>
        <p:spPr/>
        <p:txBody>
          <a:bodyPr/>
          <a:lstStyle/>
          <a:p>
            <a:fld id="{A13CF0C2-5947-4F99-BAC1-70BEDFF82D5A}" type="slidenum">
              <a:rPr lang="de-DE" smtClean="0"/>
              <a:t>3</a:t>
            </a:fld>
            <a:endParaRPr lang="de-DE"/>
          </a:p>
        </p:txBody>
      </p:sp>
    </p:spTree>
    <p:extLst>
      <p:ext uri="{BB962C8B-B14F-4D97-AF65-F5344CB8AC3E}">
        <p14:creationId xmlns:p14="http://schemas.microsoft.com/office/powerpoint/2010/main" val="2372724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pPr>
              <a:lnSpc>
                <a:spcPct val="150000"/>
              </a:lnSpc>
            </a:pPr>
            <a:r>
              <a:rPr lang="de-DE" sz="1200" i="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a:t>
            </a:r>
            <a:r>
              <a:rPr lang="de-DE" sz="1200" i="1"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Warum</a:t>
            </a:r>
            <a:r>
              <a:rPr lang="de-DE" sz="1200" i="1"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 gibt es auf Produkten Siegel? </a:t>
            </a:r>
            <a:r>
              <a:rPr lang="de-DE" i="1" dirty="0" smtClean="0">
                <a:solidFill>
                  <a:srgbClr val="000000"/>
                </a:solidFill>
                <a:latin typeface="Arial" panose="020B0604020202020204" pitchFamily="34" charset="0"/>
              </a:rPr>
              <a:t>Siegel</a:t>
            </a:r>
            <a:r>
              <a:rPr lang="de-DE" i="1" baseline="0" dirty="0" smtClean="0">
                <a:solidFill>
                  <a:srgbClr val="000000"/>
                </a:solidFill>
                <a:latin typeface="Arial" panose="020B0604020202020204" pitchFamily="34" charset="0"/>
              </a:rPr>
              <a:t> stehen für bestimmte Eigenschaften eines Produkts, die wir dem Produkt selbst nicht direkt ansehen können. Den Preis oder die Farbe können wir direkt sehen. Den Geschmack kennen wir nach dem ersten Probieren. Aber bei vielen Eigenschaften müssen wir den Angaben der Hersteller vertrauen, zum Beispiel bei den Arbeitsbedingungen oder den Inhaltsstoffen. Siegel sollen eine schnelle Orientierung bieten.</a:t>
            </a:r>
          </a:p>
          <a:p>
            <a:pPr>
              <a:lnSpc>
                <a:spcPct val="150000"/>
              </a:lnSpc>
            </a:pPr>
            <a:r>
              <a:rPr lang="de-DE" i="1" dirty="0" smtClean="0">
                <a:solidFill>
                  <a:srgbClr val="000000"/>
                </a:solidFill>
                <a:latin typeface="Arial" panose="020B0604020202020204" pitchFamily="34" charset="0"/>
              </a:rPr>
              <a:t>Aber können sie das wirklich? </a:t>
            </a:r>
          </a:p>
          <a:p>
            <a:pPr>
              <a:lnSpc>
                <a:spcPct val="150000"/>
              </a:lnSpc>
            </a:pPr>
            <a:r>
              <a:rPr lang="de-DE" i="1" dirty="0" smtClean="0">
                <a:solidFill>
                  <a:srgbClr val="000000"/>
                </a:solidFill>
                <a:latin typeface="Arial" panose="020B0604020202020204" pitchFamily="34" charset="0"/>
              </a:rPr>
              <a:t>Der Comic zeigt eine Szene,</a:t>
            </a:r>
            <a:r>
              <a:rPr lang="de-DE" i="1" baseline="0" dirty="0" smtClean="0">
                <a:solidFill>
                  <a:srgbClr val="000000"/>
                </a:solidFill>
                <a:latin typeface="Arial" panose="020B0604020202020204" pitchFamily="34" charset="0"/>
              </a:rPr>
              <a:t> die viele Personen aus ihrem Alltag kennen: </a:t>
            </a:r>
            <a:r>
              <a:rPr lang="de-DE" i="1" dirty="0" smtClean="0">
                <a:solidFill>
                  <a:srgbClr val="000000"/>
                </a:solidFill>
                <a:latin typeface="Arial" panose="020B0604020202020204" pitchFamily="34" charset="0"/>
              </a:rPr>
              <a:t>Anna fühlt sich überfordert von den vielen Informationen</a:t>
            </a:r>
            <a:r>
              <a:rPr lang="de-DE" i="1" baseline="0" dirty="0" smtClean="0">
                <a:solidFill>
                  <a:srgbClr val="000000"/>
                </a:solidFill>
                <a:latin typeface="Arial" panose="020B0604020202020204" pitchFamily="34" charset="0"/>
              </a:rPr>
              <a:t> auf einer Verpackung</a:t>
            </a:r>
            <a:r>
              <a:rPr lang="de-DE" i="1" dirty="0" smtClean="0">
                <a:solidFill>
                  <a:srgbClr val="000000"/>
                </a:solidFill>
                <a:latin typeface="Arial" panose="020B0604020202020204" pitchFamily="34" charset="0"/>
              </a:rPr>
              <a:t>. Sie kennt</a:t>
            </a:r>
            <a:r>
              <a:rPr lang="de-DE" i="1" baseline="0" dirty="0" smtClean="0">
                <a:solidFill>
                  <a:srgbClr val="000000"/>
                </a:solidFill>
                <a:latin typeface="Arial" panose="020B0604020202020204" pitchFamily="34" charset="0"/>
              </a:rPr>
              <a:t> gar nicht alle Gütesiegel darauf. Wart ihr auch schon mal in so einer Situation?“</a:t>
            </a:r>
            <a:endParaRPr lang="de-DE" dirty="0" smtClean="0"/>
          </a:p>
        </p:txBody>
      </p:sp>
      <p:sp>
        <p:nvSpPr>
          <p:cNvPr id="4" name="Foliennummernplatzhalter 3"/>
          <p:cNvSpPr>
            <a:spLocks noGrp="1"/>
          </p:cNvSpPr>
          <p:nvPr>
            <p:ph type="sldNum" sz="quarter" idx="10"/>
          </p:nvPr>
        </p:nvSpPr>
        <p:spPr/>
        <p:txBody>
          <a:bodyPr/>
          <a:lstStyle/>
          <a:p>
            <a:fld id="{A13CF0C2-5947-4F99-BAC1-70BEDFF82D5A}" type="slidenum">
              <a:rPr lang="de-DE" smtClean="0"/>
              <a:t>4</a:t>
            </a:fld>
            <a:endParaRPr lang="de-DE"/>
          </a:p>
        </p:txBody>
      </p:sp>
    </p:spTree>
    <p:extLst>
      <p:ext uri="{BB962C8B-B14F-4D97-AF65-F5344CB8AC3E}">
        <p14:creationId xmlns:p14="http://schemas.microsoft.com/office/powerpoint/2010/main" val="327997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pPr algn="just">
              <a:lnSpc>
                <a:spcPct val="150000"/>
              </a:lnSpc>
              <a:spcBef>
                <a:spcPts val="720"/>
              </a:spcBef>
              <a:spcAft>
                <a:spcPts val="720"/>
              </a:spcAft>
            </a:pPr>
            <a:r>
              <a:rPr lang="de-DE" sz="1200" i="1"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„Wie realistisch ist die Comic-Szene mit</a:t>
            </a:r>
            <a:r>
              <a:rPr lang="de-DE" sz="1200" i="1"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 Anna? </a:t>
            </a:r>
            <a:r>
              <a:rPr lang="de-DE" sz="1200" i="1"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Hier seht ihr ein Beispiel,</a:t>
            </a:r>
            <a:r>
              <a:rPr lang="de-DE" sz="1200" i="1"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 wie viele Siegel oder Kennzeichnungen man auf einer einzigen Verpackung so finden kann. </a:t>
            </a:r>
          </a:p>
          <a:p>
            <a:pPr algn="just">
              <a:lnSpc>
                <a:spcPct val="150000"/>
              </a:lnSpc>
              <a:spcBef>
                <a:spcPts val="720"/>
              </a:spcBef>
              <a:spcAft>
                <a:spcPts val="720"/>
              </a:spcAft>
            </a:pPr>
            <a:r>
              <a:rPr lang="de-DE" sz="1200" i="1"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Wie viele verschiedene Siegel und Kennzeichnungen erkennt ihr auf der Verpackung? Für welche Eigenschaften des Produkts stehen die Siegel?“</a:t>
            </a:r>
          </a:p>
        </p:txBody>
      </p:sp>
      <p:sp>
        <p:nvSpPr>
          <p:cNvPr id="4" name="Foliennummernplatzhalter 3"/>
          <p:cNvSpPr>
            <a:spLocks noGrp="1"/>
          </p:cNvSpPr>
          <p:nvPr>
            <p:ph type="sldNum" sz="quarter" idx="10"/>
          </p:nvPr>
        </p:nvSpPr>
        <p:spPr/>
        <p:txBody>
          <a:bodyPr/>
          <a:lstStyle/>
          <a:p>
            <a:fld id="{A13CF0C2-5947-4F99-BAC1-70BEDFF82D5A}" type="slidenum">
              <a:rPr lang="de-DE" smtClean="0"/>
              <a:t>5</a:t>
            </a:fld>
            <a:endParaRPr lang="de-DE"/>
          </a:p>
        </p:txBody>
      </p:sp>
    </p:spTree>
    <p:extLst>
      <p:ext uri="{BB962C8B-B14F-4D97-AF65-F5344CB8AC3E}">
        <p14:creationId xmlns:p14="http://schemas.microsoft.com/office/powerpoint/2010/main" val="338287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sz="1200" i="1" kern="1200" dirty="0" smtClean="0">
                <a:solidFill>
                  <a:schemeClr val="tx1"/>
                </a:solidFill>
                <a:effectLst/>
                <a:latin typeface="+mn-lt"/>
                <a:ea typeface="+mn-ea"/>
                <a:cs typeface="+mn-cs"/>
              </a:rPr>
              <a:t>„Lasst</a:t>
            </a:r>
            <a:r>
              <a:rPr lang="de-DE" sz="1200" i="1" kern="1200" baseline="0" dirty="0" smtClean="0">
                <a:solidFill>
                  <a:schemeClr val="tx1"/>
                </a:solidFill>
                <a:effectLst/>
                <a:latin typeface="+mn-lt"/>
                <a:ea typeface="+mn-ea"/>
                <a:cs typeface="+mn-cs"/>
              </a:rPr>
              <a:t> uns mal sehen, wie gut ihr euch schon mit Siegeln auskennt. </a:t>
            </a:r>
          </a:p>
          <a:p>
            <a:r>
              <a:rPr lang="de-DE" sz="1200" i="1" kern="1200" dirty="0" smtClean="0">
                <a:solidFill>
                  <a:schemeClr val="tx1"/>
                </a:solidFill>
                <a:effectLst/>
                <a:latin typeface="+mn-lt"/>
                <a:ea typeface="+mn-ea"/>
                <a:cs typeface="+mn-cs"/>
              </a:rPr>
              <a:t>Hier ist eine Tabelle mit Bildern, auf denen ihr vier verschiedene</a:t>
            </a:r>
            <a:r>
              <a:rPr lang="de-DE" sz="1200" i="1" kern="1200" baseline="0" dirty="0" smtClean="0">
                <a:solidFill>
                  <a:schemeClr val="tx1"/>
                </a:solidFill>
                <a:effectLst/>
                <a:latin typeface="+mn-lt"/>
                <a:ea typeface="+mn-ea"/>
                <a:cs typeface="+mn-cs"/>
              </a:rPr>
              <a:t> </a:t>
            </a:r>
            <a:r>
              <a:rPr lang="de-DE" sz="1200" i="1" kern="1200" dirty="0" smtClean="0">
                <a:solidFill>
                  <a:schemeClr val="tx1"/>
                </a:solidFill>
                <a:effectLst/>
                <a:latin typeface="+mn-lt"/>
                <a:ea typeface="+mn-ea"/>
                <a:cs typeface="+mn-cs"/>
              </a:rPr>
              <a:t>Gütesiegel und Kennzeichnungen findet. Nehmt euch jetzt bitte alle einen Stift zur Hand.</a:t>
            </a:r>
          </a:p>
          <a:p>
            <a:endParaRPr lang="de-DE" sz="1200" i="1"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a) Die erste Spalte: Kreuzt in der ersten Spalte alle Gütesiegel und Lebensmittelkennzeichnungen an, die ihr schon mal gesehen habt. </a:t>
            </a:r>
          </a:p>
          <a:p>
            <a:r>
              <a:rPr lang="de-DE" sz="1200" i="1" kern="1200" dirty="0" smtClean="0">
                <a:solidFill>
                  <a:schemeClr val="tx1"/>
                </a:solidFill>
                <a:effectLst/>
                <a:latin typeface="+mn-lt"/>
                <a:ea typeface="+mn-ea"/>
                <a:cs typeface="+mn-cs"/>
              </a:rPr>
              <a:t>b) Zweite Spalte: Kreuzt nun in der zweiten Spalte alle Gütesiegel und Kennzeichnungen an, die ihr vertrauenswürdig findet. </a:t>
            </a:r>
          </a:p>
          <a:p>
            <a:r>
              <a:rPr lang="de-DE" sz="1200" i="1" kern="1200" dirty="0" smtClean="0">
                <a:solidFill>
                  <a:schemeClr val="tx1"/>
                </a:solidFill>
                <a:effectLst/>
                <a:latin typeface="+mn-lt"/>
                <a:ea typeface="+mn-ea"/>
                <a:cs typeface="+mn-cs"/>
              </a:rPr>
              <a:t>d) Dritte Spalte: Kreuzt jetzt in der dritten Spalte alle Gütesiegel und Kennzeichnungen an, von denen ihr die Gütekriterien kennt.“</a:t>
            </a:r>
          </a:p>
          <a:p>
            <a:endParaRPr lang="de-DE" dirty="0" smtClean="0"/>
          </a:p>
          <a:p>
            <a:r>
              <a:rPr lang="de-DE" dirty="0" smtClean="0"/>
              <a:t>Tipp</a:t>
            </a:r>
            <a:r>
              <a:rPr lang="de-DE" baseline="0" dirty="0" smtClean="0"/>
              <a:t> zur Umsetzung: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Die Übung kann analog im </a:t>
            </a:r>
            <a:r>
              <a:rPr lang="de-DE" dirty="0" err="1" smtClean="0"/>
              <a:t>Lernraum</a:t>
            </a:r>
            <a:r>
              <a:rPr lang="de-DE" dirty="0" smtClean="0"/>
              <a:t> an der Tafel, auf einem Flipchart oder digital</a:t>
            </a:r>
            <a:r>
              <a:rPr lang="de-DE" baseline="0" dirty="0" smtClean="0"/>
              <a:t> auf einem Smartboard durchgeführt werden.</a:t>
            </a:r>
            <a:endParaRPr lang="de-DE" dirty="0" smtClean="0"/>
          </a:p>
          <a:p>
            <a:endParaRPr lang="de-DE" dirty="0" smtClean="0"/>
          </a:p>
          <a:p>
            <a:r>
              <a:rPr lang="de-DE" dirty="0" smtClean="0"/>
              <a:t>Info für </a:t>
            </a:r>
            <a:r>
              <a:rPr lang="de-DE" dirty="0" err="1" smtClean="0"/>
              <a:t>Trainer:innen</a:t>
            </a:r>
            <a:r>
              <a:rPr lang="de-DE" baseline="0" dirty="0" smtClean="0"/>
              <a:t> zur </a:t>
            </a:r>
            <a:r>
              <a:rPr lang="de-DE" dirty="0" smtClean="0"/>
              <a:t>Auswertung: </a:t>
            </a:r>
          </a:p>
          <a:p>
            <a:r>
              <a:rPr lang="de-DE" dirty="0" smtClean="0"/>
              <a:t>Bei dieser Aufgabe wird auf einen „aha“-Effekt abgezielt: Die Teilnehmenden kennen womöglich viele Gütesiegel und Kennzeichnungen aus ihrem Alltag und einigen vertrauen sie. Aber kennen sie die zugrundeliegenden Gütekriterien? Die Überschriften der Spalten 2 bis 4 werden daher nach und nach aufgedeckt.</a:t>
            </a:r>
          </a:p>
          <a:p>
            <a:endParaRPr lang="de-DE" dirty="0" smtClean="0"/>
          </a:p>
        </p:txBody>
      </p:sp>
      <p:sp>
        <p:nvSpPr>
          <p:cNvPr id="4" name="Foliennummernplatzhalter 3"/>
          <p:cNvSpPr>
            <a:spLocks noGrp="1"/>
          </p:cNvSpPr>
          <p:nvPr>
            <p:ph type="sldNum" sz="quarter" idx="10"/>
          </p:nvPr>
        </p:nvSpPr>
        <p:spPr/>
        <p:txBody>
          <a:bodyPr/>
          <a:lstStyle/>
          <a:p>
            <a:fld id="{A13CF0C2-5947-4F99-BAC1-70BEDFF82D5A}" type="slidenum">
              <a:rPr lang="de-DE" smtClean="0"/>
              <a:t>6</a:t>
            </a:fld>
            <a:endParaRPr lang="de-DE"/>
          </a:p>
        </p:txBody>
      </p:sp>
    </p:spTree>
    <p:extLst>
      <p:ext uri="{BB962C8B-B14F-4D97-AF65-F5344CB8AC3E}">
        <p14:creationId xmlns:p14="http://schemas.microsoft.com/office/powerpoint/2010/main" val="2738825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pPr algn="l">
              <a:lnSpc>
                <a:spcPct val="150000"/>
              </a:lnSpc>
            </a:pPr>
            <a:r>
              <a:rPr lang="de-DE" b="0" i="1" cap="none" dirty="0" smtClean="0"/>
              <a:t>„Findet euch bitte in gleich großen Kleingruppen zusammen </a:t>
            </a:r>
          </a:p>
          <a:p>
            <a:pPr algn="l">
              <a:lnSpc>
                <a:spcPct val="150000"/>
              </a:lnSpc>
            </a:pPr>
            <a:r>
              <a:rPr lang="de-DE" b="0" i="1" cap="none" dirty="0" smtClean="0"/>
              <a:t>Jede Gruppe beschäftigt sich mit einem Gütesiegel bzw. einer Lebensmittelkennzeichnung. </a:t>
            </a:r>
          </a:p>
          <a:p>
            <a:pPr algn="l">
              <a:lnSpc>
                <a:spcPct val="150000"/>
              </a:lnSpc>
            </a:pPr>
            <a:r>
              <a:rPr lang="de-DE" b="0" i="1" cap="none" dirty="0" smtClean="0"/>
              <a:t>Nutz für eure Recherche das jeweilige Arbeitsblatt zu </a:t>
            </a:r>
            <a:r>
              <a:rPr lang="de-DE" b="0" i="1" cap="none" dirty="0" err="1" smtClean="0"/>
              <a:t>Fairtade</a:t>
            </a:r>
            <a:r>
              <a:rPr lang="de-DE" b="0" i="1" cap="none" dirty="0" smtClean="0"/>
              <a:t>, EU-Bio-Siegel, Nutri-Score bzw.  Initiative </a:t>
            </a:r>
            <a:r>
              <a:rPr lang="de-DE" b="0" i="1" cap="none" dirty="0" err="1" smtClean="0"/>
              <a:t>Tierwohl</a:t>
            </a:r>
            <a:r>
              <a:rPr lang="de-DE" b="0" i="1" cap="none" dirty="0" smtClean="0"/>
              <a:t>. </a:t>
            </a:r>
          </a:p>
          <a:p>
            <a:pPr algn="l">
              <a:lnSpc>
                <a:spcPct val="150000"/>
              </a:lnSpc>
            </a:pPr>
            <a:r>
              <a:rPr lang="de-DE" b="0" i="1" cap="none" dirty="0" smtClean="0"/>
              <a:t>Für die Gütesiegel und Kennzeichnungen stehen euch </a:t>
            </a:r>
            <a:r>
              <a:rPr lang="de-DE" i="1" cap="none" dirty="0" smtClean="0">
                <a:solidFill>
                  <a:srgbClr val="019BA5"/>
                </a:solidFill>
              </a:rPr>
              <a:t>Informationsmaterialien</a:t>
            </a:r>
            <a:r>
              <a:rPr lang="de-DE" b="0" i="1" cap="none" dirty="0" smtClean="0"/>
              <a:t> auf dem </a:t>
            </a:r>
            <a:r>
              <a:rPr lang="de-DE" b="0" i="1" cap="none" dirty="0" err="1" smtClean="0"/>
              <a:t>Checker</a:t>
            </a:r>
            <a:r>
              <a:rPr lang="de-DE" b="0" i="1" cap="none" dirty="0" smtClean="0"/>
              <a:t>-Space zur Verfügung. Nutzt diese, um euch genauer über euer gewähltes Siegel bzw. eure Kennzeichnung zu informieren. </a:t>
            </a:r>
          </a:p>
          <a:p>
            <a:pPr algn="l">
              <a:lnSpc>
                <a:spcPct val="150000"/>
              </a:lnSpc>
            </a:pPr>
            <a:r>
              <a:rPr lang="de-DE" b="0" i="1" cap="none" dirty="0" smtClean="0"/>
              <a:t>Auf dem </a:t>
            </a:r>
            <a:r>
              <a:rPr lang="de-DE" i="1" cap="none" dirty="0" smtClean="0">
                <a:solidFill>
                  <a:srgbClr val="019BA5"/>
                </a:solidFill>
              </a:rPr>
              <a:t>Arbeitsblatt</a:t>
            </a:r>
            <a:r>
              <a:rPr lang="de-DE" b="0" i="1" cap="none" dirty="0" smtClean="0"/>
              <a:t> „Gütesiegel und Lebensmittelkennzeichnungen – Merkmale und Kriterien“ findet ihr eine Übersicht an Fragen, zu denen ihr euch </a:t>
            </a:r>
            <a:r>
              <a:rPr lang="de-DE" i="1" cap="none" dirty="0" smtClean="0">
                <a:solidFill>
                  <a:srgbClr val="019BA5"/>
                </a:solidFill>
              </a:rPr>
              <a:t>Notizen</a:t>
            </a:r>
            <a:r>
              <a:rPr lang="de-DE" b="0" i="1" cap="none" dirty="0" smtClean="0"/>
              <a:t> machen könnt.“</a:t>
            </a:r>
            <a:endParaRPr lang="de-DE" b="0" i="1" cap="none" dirty="0"/>
          </a:p>
        </p:txBody>
      </p:sp>
      <p:sp>
        <p:nvSpPr>
          <p:cNvPr id="4" name="Foliennummernplatzhalter 3"/>
          <p:cNvSpPr>
            <a:spLocks noGrp="1"/>
          </p:cNvSpPr>
          <p:nvPr>
            <p:ph type="sldNum" sz="quarter" idx="10"/>
          </p:nvPr>
        </p:nvSpPr>
        <p:spPr/>
        <p:txBody>
          <a:bodyPr/>
          <a:lstStyle/>
          <a:p>
            <a:fld id="{A13CF0C2-5947-4F99-BAC1-70BEDFF82D5A}" type="slidenum">
              <a:rPr lang="de-DE" smtClean="0"/>
              <a:t>7</a:t>
            </a:fld>
            <a:endParaRPr lang="de-DE"/>
          </a:p>
        </p:txBody>
      </p:sp>
    </p:spTree>
    <p:extLst>
      <p:ext uri="{BB962C8B-B14F-4D97-AF65-F5344CB8AC3E}">
        <p14:creationId xmlns:p14="http://schemas.microsoft.com/office/powerpoint/2010/main" val="23172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Sprechtext (Vorschlag):</a:t>
            </a:r>
          </a:p>
          <a:p>
            <a:r>
              <a:rPr lang="de-DE" i="1" dirty="0" smtClean="0"/>
              <a:t>„Wir tauschen jetzt</a:t>
            </a:r>
            <a:r>
              <a:rPr lang="de-DE" i="1" baseline="0" dirty="0" smtClean="0"/>
              <a:t> unsere Ergebnisse im zweiten Teil der Gruppenarbeit aus.</a:t>
            </a:r>
          </a:p>
          <a:p>
            <a:r>
              <a:rPr lang="de-DE" i="1" dirty="0" smtClean="0"/>
              <a:t>Findet euch jetzt in</a:t>
            </a:r>
            <a:r>
              <a:rPr lang="de-DE" i="1" baseline="0" dirty="0" smtClean="0"/>
              <a:t> neuen Gruppen zusammen. Achtet dabei darauf, dass in jeder neuen Gruppe jeweils eine Person pro Siegel und Kennzeichnung dabei ist. Tauscht euch in den neuen Gruppen aus und berichtet euch gegenseitig, was ihr über die verschiedenen Gütesiegel und Kennzeichnungen herausgefunden habt. Haltet die aus eurer Sicht wichtigen Erkenntnisse auf der Rückseite eures Arbeitsblattes, auf dem Ergebnisblatt, fest.“</a:t>
            </a:r>
            <a:endParaRPr lang="de-DE" i="1" dirty="0"/>
          </a:p>
        </p:txBody>
      </p:sp>
      <p:sp>
        <p:nvSpPr>
          <p:cNvPr id="4" name="Foliennummernplatzhalter 3"/>
          <p:cNvSpPr>
            <a:spLocks noGrp="1"/>
          </p:cNvSpPr>
          <p:nvPr>
            <p:ph type="sldNum" sz="quarter" idx="10"/>
          </p:nvPr>
        </p:nvSpPr>
        <p:spPr/>
        <p:txBody>
          <a:bodyPr/>
          <a:lstStyle/>
          <a:p>
            <a:fld id="{A13CF0C2-5947-4F99-BAC1-70BEDFF82D5A}" type="slidenum">
              <a:rPr lang="de-DE" smtClean="0"/>
              <a:t>8</a:t>
            </a:fld>
            <a:endParaRPr lang="de-DE"/>
          </a:p>
        </p:txBody>
      </p:sp>
    </p:spTree>
    <p:extLst>
      <p:ext uri="{BB962C8B-B14F-4D97-AF65-F5344CB8AC3E}">
        <p14:creationId xmlns:p14="http://schemas.microsoft.com/office/powerpoint/2010/main" val="178765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Sprechtext (Vorschlag):</a:t>
            </a:r>
          </a:p>
          <a:p>
            <a:pPr algn="l">
              <a:lnSpc>
                <a:spcPct val="150000"/>
              </a:lnSpc>
            </a:pPr>
            <a:r>
              <a:rPr lang="de-DE" b="0" i="1" cap="none" dirty="0" smtClean="0"/>
              <a:t>„Nachdem</a:t>
            </a:r>
            <a:r>
              <a:rPr lang="de-DE" b="0" i="1" cap="none" baseline="0" dirty="0" smtClean="0"/>
              <a:t> ihr euch bereits in den Gruppen ausgetauscht habt, möchten wir sehr gern noch einmal die wichtigsten Ergebnisse festhalten.“</a:t>
            </a:r>
            <a:endParaRPr lang="de-DE"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0" dirty="0" smtClean="0"/>
              <a:t>Hinweis für Trainer:innen:</a:t>
            </a:r>
            <a:r>
              <a:rPr lang="de-DE" sz="1200" i="0" baseline="0" dirty="0" smtClean="0"/>
              <a:t> Die Lösungsblätter können als Ergänzung zum Ergebnisblatt, auf dem die Teilnehmenden ihre wichtigsten Erkenntnisse zu den einzelnen Siegeln festhalten, ausgedruckt ausgeteilt oder nur mündlich besprochen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Wichtig: Die</a:t>
            </a:r>
            <a:r>
              <a:rPr lang="de-DE" sz="1200" baseline="0" dirty="0" smtClean="0"/>
              <a:t> Teilnehmenden filtern für sich selbst die relevanten Infos mit Aha-Effekt heraus. Eine gemeinsame Erkenntnis für alle geben wir nicht vor. </a:t>
            </a:r>
            <a:endParaRPr lang="de-DE" sz="1200" i="1" dirty="0" smtClean="0"/>
          </a:p>
          <a:p>
            <a:pPr algn="l"/>
            <a:endParaRPr lang="de-DE" dirty="0" smtClean="0"/>
          </a:p>
          <a:p>
            <a:pPr algn="l"/>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7713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vmlDrawing" Target="../drawings/vmlDrawing9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3.xml"/><Relationship Id="rId1" Type="http://schemas.openxmlformats.org/officeDocument/2006/relationships/vmlDrawing" Target="../drawings/vmlDrawing9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4.xml"/><Relationship Id="rId1" Type="http://schemas.openxmlformats.org/officeDocument/2006/relationships/vmlDrawing" Target="../drawings/vmlDrawing9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vmlDrawing" Target="../drawings/vmlDrawing9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6.xml"/><Relationship Id="rId1" Type="http://schemas.openxmlformats.org/officeDocument/2006/relationships/vmlDrawing" Target="../drawings/vmlDrawing9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vmlDrawing" Target="../drawings/vmlDrawing9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vmlDrawing" Target="../drawings/vmlDrawing9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0.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9.xml"/><Relationship Id="rId1" Type="http://schemas.openxmlformats.org/officeDocument/2006/relationships/vmlDrawing" Target="../drawings/vmlDrawing9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0.xml"/><Relationship Id="rId1" Type="http://schemas.openxmlformats.org/officeDocument/2006/relationships/vmlDrawing" Target="../drawings/vmlDrawing9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vmlDrawing" Target="../drawings/vmlDrawing10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2.xml"/><Relationship Id="rId1" Type="http://schemas.openxmlformats.org/officeDocument/2006/relationships/vmlDrawing" Target="../drawings/vmlDrawing10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0.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vmlDrawing" Target="../drawings/vmlDrawing10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4.xml"/><Relationship Id="rId1" Type="http://schemas.openxmlformats.org/officeDocument/2006/relationships/vmlDrawing" Target="../drawings/vmlDrawing10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5.xml"/><Relationship Id="rId1" Type="http://schemas.openxmlformats.org/officeDocument/2006/relationships/vmlDrawing" Target="../drawings/vmlDrawing10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6.xml"/><Relationship Id="rId1" Type="http://schemas.openxmlformats.org/officeDocument/2006/relationships/vmlDrawing" Target="../drawings/vmlDrawing10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7.xml"/><Relationship Id="rId1" Type="http://schemas.openxmlformats.org/officeDocument/2006/relationships/vmlDrawing" Target="../drawings/vmlDrawing10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8.xml"/><Relationship Id="rId1" Type="http://schemas.openxmlformats.org/officeDocument/2006/relationships/vmlDrawing" Target="../drawings/vmlDrawing10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9.xml"/><Relationship Id="rId1" Type="http://schemas.openxmlformats.org/officeDocument/2006/relationships/vmlDrawing" Target="../drawings/vmlDrawing10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0.xml"/><Relationship Id="rId1" Type="http://schemas.openxmlformats.org/officeDocument/2006/relationships/vmlDrawing" Target="../drawings/vmlDrawing10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2.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vmlDrawing" Target="../drawings/vmlDrawing11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2.xml"/><Relationship Id="rId1" Type="http://schemas.openxmlformats.org/officeDocument/2006/relationships/vmlDrawing" Target="../drawings/vmlDrawing11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3.xml"/><Relationship Id="rId1" Type="http://schemas.openxmlformats.org/officeDocument/2006/relationships/vmlDrawing" Target="../drawings/vmlDrawing11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4.xml"/><Relationship Id="rId1" Type="http://schemas.openxmlformats.org/officeDocument/2006/relationships/vmlDrawing" Target="../drawings/vmlDrawing11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5.xml"/><Relationship Id="rId1" Type="http://schemas.openxmlformats.org/officeDocument/2006/relationships/vmlDrawing" Target="../drawings/vmlDrawing11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6.xml"/><Relationship Id="rId1" Type="http://schemas.openxmlformats.org/officeDocument/2006/relationships/vmlDrawing" Target="../drawings/vmlDrawing11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4.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7.xml"/><Relationship Id="rId1" Type="http://schemas.openxmlformats.org/officeDocument/2006/relationships/vmlDrawing" Target="../drawings/vmlDrawing11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8.xml"/><Relationship Id="rId1" Type="http://schemas.openxmlformats.org/officeDocument/2006/relationships/vmlDrawing" Target="../drawings/vmlDrawing11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6.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9.xml"/><Relationship Id="rId1" Type="http://schemas.openxmlformats.org/officeDocument/2006/relationships/vmlDrawing" Target="../drawings/vmlDrawing11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vmlDrawing" Target="../drawings/vmlDrawing11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1.xml"/><Relationship Id="rId1" Type="http://schemas.openxmlformats.org/officeDocument/2006/relationships/vmlDrawing" Target="../drawings/vmlDrawing12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6.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2.xml"/><Relationship Id="rId1" Type="http://schemas.openxmlformats.org/officeDocument/2006/relationships/vmlDrawing" Target="../drawings/vmlDrawing12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3.xml"/><Relationship Id="rId1" Type="http://schemas.openxmlformats.org/officeDocument/2006/relationships/vmlDrawing" Target="../drawings/vmlDrawing12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4.xml"/><Relationship Id="rId1" Type="http://schemas.openxmlformats.org/officeDocument/2006/relationships/vmlDrawing" Target="../drawings/vmlDrawing12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6.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5.xml"/><Relationship Id="rId1" Type="http://schemas.openxmlformats.org/officeDocument/2006/relationships/vmlDrawing" Target="../drawings/vmlDrawing12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4.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6.xml"/><Relationship Id="rId1" Type="http://schemas.openxmlformats.org/officeDocument/2006/relationships/vmlDrawing" Target="../drawings/vmlDrawing12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7.xml"/><Relationship Id="rId1" Type="http://schemas.openxmlformats.org/officeDocument/2006/relationships/vmlDrawing" Target="../drawings/vmlDrawing12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8.xml"/><Relationship Id="rId1" Type="http://schemas.openxmlformats.org/officeDocument/2006/relationships/vmlDrawing" Target="../drawings/vmlDrawing12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9.xml"/><Relationship Id="rId1" Type="http://schemas.openxmlformats.org/officeDocument/2006/relationships/vmlDrawing" Target="../drawings/vmlDrawing12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0.xml"/><Relationship Id="rId1" Type="http://schemas.openxmlformats.org/officeDocument/2006/relationships/vmlDrawing" Target="../drawings/vmlDrawing12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1.xml"/><Relationship Id="rId1" Type="http://schemas.openxmlformats.org/officeDocument/2006/relationships/vmlDrawing" Target="../drawings/vmlDrawing13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2.xml"/><Relationship Id="rId1" Type="http://schemas.openxmlformats.org/officeDocument/2006/relationships/vmlDrawing" Target="../drawings/vmlDrawing13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6.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3.xml"/><Relationship Id="rId1" Type="http://schemas.openxmlformats.org/officeDocument/2006/relationships/vmlDrawing" Target="../drawings/vmlDrawing13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4.xml"/><Relationship Id="rId1" Type="http://schemas.openxmlformats.org/officeDocument/2006/relationships/vmlDrawing" Target="../drawings/vmlDrawing13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7.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5.xml"/><Relationship Id="rId1" Type="http://schemas.openxmlformats.org/officeDocument/2006/relationships/vmlDrawing" Target="../drawings/vmlDrawing13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6.xml"/><Relationship Id="rId1" Type="http://schemas.openxmlformats.org/officeDocument/2006/relationships/vmlDrawing" Target="../drawings/vmlDrawing13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9.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7.xml"/><Relationship Id="rId1" Type="http://schemas.openxmlformats.org/officeDocument/2006/relationships/vmlDrawing" Target="../drawings/vmlDrawing13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8.xml"/><Relationship Id="rId1" Type="http://schemas.openxmlformats.org/officeDocument/2006/relationships/vmlDrawing" Target="../drawings/vmlDrawing13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0.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9.xml"/><Relationship Id="rId1" Type="http://schemas.openxmlformats.org/officeDocument/2006/relationships/vmlDrawing" Target="../drawings/vmlDrawing13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0.xml"/><Relationship Id="rId1" Type="http://schemas.openxmlformats.org/officeDocument/2006/relationships/vmlDrawing" Target="../drawings/vmlDrawing13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9.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1.xml"/><Relationship Id="rId1" Type="http://schemas.openxmlformats.org/officeDocument/2006/relationships/vmlDrawing" Target="../drawings/vmlDrawing14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2.xml"/><Relationship Id="rId1" Type="http://schemas.openxmlformats.org/officeDocument/2006/relationships/vmlDrawing" Target="../drawings/vmlDrawing14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3.xml"/><Relationship Id="rId1" Type="http://schemas.openxmlformats.org/officeDocument/2006/relationships/vmlDrawing" Target="../drawings/vmlDrawing14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4.xml"/><Relationship Id="rId1" Type="http://schemas.openxmlformats.org/officeDocument/2006/relationships/vmlDrawing" Target="../drawings/vmlDrawing14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5.xml"/><Relationship Id="rId1" Type="http://schemas.openxmlformats.org/officeDocument/2006/relationships/vmlDrawing" Target="../drawings/vmlDrawing14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6.xml"/><Relationship Id="rId1" Type="http://schemas.openxmlformats.org/officeDocument/2006/relationships/vmlDrawing" Target="../drawings/vmlDrawing14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7.xml"/><Relationship Id="rId1" Type="http://schemas.openxmlformats.org/officeDocument/2006/relationships/vmlDrawing" Target="../drawings/vmlDrawing14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8.xml"/><Relationship Id="rId1" Type="http://schemas.openxmlformats.org/officeDocument/2006/relationships/vmlDrawing" Target="../drawings/vmlDrawing14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9.xml"/><Relationship Id="rId1" Type="http://schemas.openxmlformats.org/officeDocument/2006/relationships/vmlDrawing" Target="../drawings/vmlDrawing14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0.xml"/><Relationship Id="rId1" Type="http://schemas.openxmlformats.org/officeDocument/2006/relationships/vmlDrawing" Target="../drawings/vmlDrawing14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vmlDrawing" Target="../drawings/vmlDrawing15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2.xml"/><Relationship Id="rId1" Type="http://schemas.openxmlformats.org/officeDocument/2006/relationships/vmlDrawing" Target="../drawings/vmlDrawing15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3.xml"/><Relationship Id="rId1" Type="http://schemas.openxmlformats.org/officeDocument/2006/relationships/vmlDrawing" Target="../drawings/vmlDrawing15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4.xml"/><Relationship Id="rId1" Type="http://schemas.openxmlformats.org/officeDocument/2006/relationships/vmlDrawing" Target="../drawings/vmlDrawing15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5.xml"/><Relationship Id="rId1" Type="http://schemas.openxmlformats.org/officeDocument/2006/relationships/vmlDrawing" Target="../drawings/vmlDrawing15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6.xml"/><Relationship Id="rId1" Type="http://schemas.openxmlformats.org/officeDocument/2006/relationships/vmlDrawing" Target="../drawings/vmlDrawing15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9.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7.xml"/><Relationship Id="rId1" Type="http://schemas.openxmlformats.org/officeDocument/2006/relationships/vmlDrawing" Target="../drawings/vmlDrawing15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7.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8.xml"/><Relationship Id="rId1" Type="http://schemas.openxmlformats.org/officeDocument/2006/relationships/vmlDrawing" Target="../drawings/vmlDrawing15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9.xml"/><Relationship Id="rId1" Type="http://schemas.openxmlformats.org/officeDocument/2006/relationships/vmlDrawing" Target="../drawings/vmlDrawing15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0.xml"/><Relationship Id="rId1" Type="http://schemas.openxmlformats.org/officeDocument/2006/relationships/vmlDrawing" Target="../drawings/vmlDrawing15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9.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1.xml"/><Relationship Id="rId1" Type="http://schemas.openxmlformats.org/officeDocument/2006/relationships/vmlDrawing" Target="../drawings/vmlDrawing16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2.xml"/><Relationship Id="rId1" Type="http://schemas.openxmlformats.org/officeDocument/2006/relationships/vmlDrawing" Target="../drawings/vmlDrawing16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3.xml"/><Relationship Id="rId1" Type="http://schemas.openxmlformats.org/officeDocument/2006/relationships/vmlDrawing" Target="../drawings/vmlDrawing16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2.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4.xml"/><Relationship Id="rId1" Type="http://schemas.openxmlformats.org/officeDocument/2006/relationships/vmlDrawing" Target="../drawings/vmlDrawing16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5.xml"/><Relationship Id="rId1" Type="http://schemas.openxmlformats.org/officeDocument/2006/relationships/vmlDrawing" Target="../drawings/vmlDrawing16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6.xml"/><Relationship Id="rId1" Type="http://schemas.openxmlformats.org/officeDocument/2006/relationships/vmlDrawing" Target="../drawings/vmlDrawing16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7.xml"/><Relationship Id="rId1" Type="http://schemas.openxmlformats.org/officeDocument/2006/relationships/vmlDrawing" Target="../drawings/vmlDrawing16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8.xml"/><Relationship Id="rId1" Type="http://schemas.openxmlformats.org/officeDocument/2006/relationships/vmlDrawing" Target="../drawings/vmlDrawing16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9.xml"/><Relationship Id="rId1" Type="http://schemas.openxmlformats.org/officeDocument/2006/relationships/vmlDrawing" Target="../drawings/vmlDrawing16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0.xml"/><Relationship Id="rId1" Type="http://schemas.openxmlformats.org/officeDocument/2006/relationships/vmlDrawing" Target="../drawings/vmlDrawing16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1.xml"/><Relationship Id="rId1" Type="http://schemas.openxmlformats.org/officeDocument/2006/relationships/vmlDrawing" Target="../drawings/vmlDrawing17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2.xml"/><Relationship Id="rId1" Type="http://schemas.openxmlformats.org/officeDocument/2006/relationships/vmlDrawing" Target="../drawings/vmlDrawing17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3.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3.xml"/><Relationship Id="rId1" Type="http://schemas.openxmlformats.org/officeDocument/2006/relationships/vmlDrawing" Target="../drawings/vmlDrawing17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3.bin"/></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5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5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vmlDrawing" Target="../drawings/vmlDrawing6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6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vmlDrawing" Target="../drawings/vmlDrawing6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vmlDrawing" Target="../drawings/vmlDrawing6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vmlDrawing" Target="../drawings/vmlDrawing6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vmlDrawing" Target="../drawings/vmlDrawing6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vmlDrawing" Target="../drawings/vmlDrawing6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vmlDrawing" Target="../drawings/vmlDrawing6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vmlDrawing" Target="../drawings/vmlDrawing7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vmlDrawing" Target="../drawings/vmlDrawing7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vmlDrawing" Target="../drawings/vmlDrawing7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vmlDrawing" Target="../drawings/vmlDrawing7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vmlDrawing" Target="../drawings/vmlDrawing7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6.xml"/><Relationship Id="rId1" Type="http://schemas.openxmlformats.org/officeDocument/2006/relationships/vmlDrawing" Target="../drawings/vmlDrawing7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8.xml"/><Relationship Id="rId1" Type="http://schemas.openxmlformats.org/officeDocument/2006/relationships/vmlDrawing" Target="../drawings/vmlDrawing7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vmlDrawing" Target="../drawings/vmlDrawing7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vmlDrawing" Target="../drawings/vmlDrawing8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vmlDrawing" Target="../drawings/vmlDrawing8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7.xml"/><Relationship Id="rId1" Type="http://schemas.openxmlformats.org/officeDocument/2006/relationships/vmlDrawing" Target="../drawings/vmlDrawing8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8.xml"/><Relationship Id="rId1" Type="http://schemas.openxmlformats.org/officeDocument/2006/relationships/vmlDrawing" Target="../drawings/vmlDrawing8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9.xml"/><Relationship Id="rId1" Type="http://schemas.openxmlformats.org/officeDocument/2006/relationships/vmlDrawing" Target="../drawings/vmlDrawing8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0.xml"/><Relationship Id="rId1" Type="http://schemas.openxmlformats.org/officeDocument/2006/relationships/vmlDrawing" Target="../drawings/vmlDrawing8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1.xml"/><Relationship Id="rId1" Type="http://schemas.openxmlformats.org/officeDocument/2006/relationships/vmlDrawing" Target="../drawings/vmlDrawing9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2" name="Bildplatzhalter 16">
            <a:extLst>
              <a:ext uri="{FF2B5EF4-FFF2-40B4-BE49-F238E27FC236}">
                <a16:creationId xmlns:a16="http://schemas.microsoft.com/office/drawing/2014/main" id="{56AA53A7-279C-452D-AC85-D9C93E4C7CE0}"/>
              </a:ext>
            </a:extLst>
          </p:cNvPr>
          <p:cNvSpPr>
            <a:spLocks noGrp="1"/>
          </p:cNvSpPr>
          <p:nvPr>
            <p:ph type="pic" sz="quarter" idx="27"/>
          </p:nvPr>
        </p:nvSpPr>
        <p:spPr>
          <a:xfrm>
            <a:off x="-11267" y="3178"/>
            <a:ext cx="12207501" cy="6854822"/>
          </a:xfrm>
          <a:custGeom>
            <a:avLst/>
            <a:gdLst>
              <a:gd name="connsiteX0" fmla="*/ 1 w 12199033"/>
              <a:gd name="connsiteY0" fmla="*/ 0 h 6854822"/>
              <a:gd name="connsiteX1" fmla="*/ 12195858 w 12199033"/>
              <a:gd name="connsiteY1" fmla="*/ 0 h 6854822"/>
              <a:gd name="connsiteX2" fmla="*/ 12195858 w 12199033"/>
              <a:gd name="connsiteY2" fmla="*/ 3824285 h 6854822"/>
              <a:gd name="connsiteX3" fmla="*/ 9682239 w 12199033"/>
              <a:gd name="connsiteY3" fmla="*/ 3824285 h 6854822"/>
              <a:gd name="connsiteX4" fmla="*/ 9682239 w 12199033"/>
              <a:gd name="connsiteY4" fmla="*/ 4264022 h 6854822"/>
              <a:gd name="connsiteX5" fmla="*/ 12199033 w 12199033"/>
              <a:gd name="connsiteY5" fmla="*/ 4264022 h 6854822"/>
              <a:gd name="connsiteX6" fmla="*/ 12199033 w 12199033"/>
              <a:gd name="connsiteY6" fmla="*/ 6854822 h 6854822"/>
              <a:gd name="connsiteX7" fmla="*/ 12195333 w 12199033"/>
              <a:gd name="connsiteY7" fmla="*/ 6854822 h 6854822"/>
              <a:gd name="connsiteX8" fmla="*/ 9682239 w 12199033"/>
              <a:gd name="connsiteY8" fmla="*/ 6854822 h 6854822"/>
              <a:gd name="connsiteX9" fmla="*/ 9593281 w 12199033"/>
              <a:gd name="connsiteY9" fmla="*/ 6854822 h 6854822"/>
              <a:gd name="connsiteX10" fmla="*/ 3858 w 12199033"/>
              <a:gd name="connsiteY10" fmla="*/ 6854822 h 6854822"/>
              <a:gd name="connsiteX11" fmla="*/ 0 w 12199033"/>
              <a:gd name="connsiteY11" fmla="*/ 6854822 h 6854822"/>
              <a:gd name="connsiteX12" fmla="*/ 0 w 12199033"/>
              <a:gd name="connsiteY12" fmla="*/ 3817935 h 6854822"/>
              <a:gd name="connsiteX13" fmla="*/ 1 w 12199033"/>
              <a:gd name="connsiteY13" fmla="*/ 3817935 h 685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9033" h="6854822">
                <a:moveTo>
                  <a:pt x="1" y="0"/>
                </a:moveTo>
                <a:lnTo>
                  <a:pt x="12195858" y="0"/>
                </a:lnTo>
                <a:lnTo>
                  <a:pt x="12195858" y="3824285"/>
                </a:lnTo>
                <a:lnTo>
                  <a:pt x="9682239" y="3824285"/>
                </a:lnTo>
                <a:lnTo>
                  <a:pt x="9682239" y="4264022"/>
                </a:lnTo>
                <a:lnTo>
                  <a:pt x="12199033" y="4264022"/>
                </a:lnTo>
                <a:lnTo>
                  <a:pt x="12199033" y="6854822"/>
                </a:lnTo>
                <a:lnTo>
                  <a:pt x="12195333" y="6854822"/>
                </a:lnTo>
                <a:lnTo>
                  <a:pt x="9682239" y="6854822"/>
                </a:lnTo>
                <a:lnTo>
                  <a:pt x="9593281" y="6854822"/>
                </a:lnTo>
                <a:lnTo>
                  <a:pt x="3858" y="6854822"/>
                </a:lnTo>
                <a:lnTo>
                  <a:pt x="0" y="6854822"/>
                </a:lnTo>
                <a:lnTo>
                  <a:pt x="0" y="3817935"/>
                </a:lnTo>
                <a:lnTo>
                  <a:pt x="1" y="3817935"/>
                </a:lnTo>
                <a:close/>
              </a:path>
            </a:pathLst>
          </a:custGeom>
        </p:spPr>
        <p:txBody>
          <a:bodyPr wrap="square">
            <a:noAutofit/>
          </a:bodyPr>
          <a:lstStyle/>
          <a:p>
            <a:r>
              <a:rPr lang="de-DE" smtClean="0"/>
              <a:t>Bild durch Klicken auf Symbol hinzufügen</a:t>
            </a:r>
            <a:endParaRPr lang="de-DE" dirty="0"/>
          </a:p>
        </p:txBody>
      </p:sp>
      <p:sp>
        <p:nvSpPr>
          <p:cNvPr id="13" name="Textplatzhalter 32">
            <a:extLst>
              <a:ext uri="{FF2B5EF4-FFF2-40B4-BE49-F238E27FC236}">
                <a16:creationId xmlns:a16="http://schemas.microsoft.com/office/drawing/2014/main" id="{06E4DE93-451C-4BC2-BA5E-396D64540D64}"/>
              </a:ext>
            </a:extLst>
          </p:cNvPr>
          <p:cNvSpPr>
            <a:spLocks noGrp="1"/>
          </p:cNvSpPr>
          <p:nvPr>
            <p:ph type="body" sz="quarter" idx="28" hasCustomPrompt="1"/>
          </p:nvPr>
        </p:nvSpPr>
        <p:spPr>
          <a:xfrm>
            <a:off x="4234" y="4267200"/>
            <a:ext cx="12192000" cy="2590800"/>
          </a:xfrm>
          <a:prstGeom prst="rect">
            <a:avLst/>
          </a:prstGeom>
          <a:solidFill>
            <a:schemeClr val="accent1">
              <a:alpha val="76000"/>
            </a:schemeClr>
          </a:solidFill>
        </p:spPr>
        <p:txBody>
          <a:bodyPr vert="horz"/>
          <a:lstStyle>
            <a:lvl1pPr>
              <a:defRPr b="0" i="0">
                <a:latin typeface="Arial"/>
              </a:defRPr>
            </a:lvl1pPr>
          </a:lstStyle>
          <a:p>
            <a:pPr lvl="0"/>
            <a:r>
              <a:rPr lang="de-DE" dirty="0"/>
              <a:t> </a:t>
            </a:r>
          </a:p>
        </p:txBody>
      </p:sp>
      <p:pic>
        <p:nvPicPr>
          <p:cNvPr id="14" name="Grafik 13">
            <a:extLst>
              <a:ext uri="{FF2B5EF4-FFF2-40B4-BE49-F238E27FC236}">
                <a16:creationId xmlns:a16="http://schemas.microsoft.com/office/drawing/2014/main" id="{000F3ABE-4C1A-42AC-94C1-2AE70246A221}"/>
              </a:ext>
            </a:extLst>
          </p:cNvPr>
          <p:cNvPicPr>
            <a:picLocks noChangeAspect="1"/>
          </p:cNvPicPr>
          <p:nvPr userDrawn="1"/>
        </p:nvPicPr>
        <p:blipFill>
          <a:blip r:embed="rId2"/>
          <a:stretch>
            <a:fillRect/>
          </a:stretch>
        </p:blipFill>
        <p:spPr>
          <a:xfrm>
            <a:off x="9674547" y="3821314"/>
            <a:ext cx="2520000" cy="446336"/>
          </a:xfrm>
          <a:prstGeom prst="rect">
            <a:avLst/>
          </a:prstGeom>
        </p:spPr>
      </p:pic>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p:cNvSpPr>
            <a:spLocks noGrp="1"/>
          </p:cNvSpPr>
          <p:nvPr>
            <p:ph type="dt" sz="half" idx="10"/>
          </p:nvPr>
        </p:nvSpPr>
        <p:spPr>
          <a:xfrm>
            <a:off x="10436719" y="6516001"/>
            <a:ext cx="1223999" cy="138499"/>
          </a:xfrm>
        </p:spPr>
        <p:txBody>
          <a:bodyPr/>
          <a:lstStyle>
            <a:lvl1pPr>
              <a:defRPr>
                <a:solidFill>
                  <a:schemeClr val="bg1"/>
                </a:solidFill>
              </a:defRPr>
            </a:lvl1pPr>
          </a:lstStyle>
          <a:p>
            <a:r>
              <a:rPr lang="de-DE" smtClean="0"/>
              <a:t>Stand: Februar 2025</a:t>
            </a:r>
            <a:endParaRPr lang="de-DE" dirty="0"/>
          </a:p>
        </p:txBody>
      </p:sp>
    </p:spTree>
    <p:extLst>
      <p:ext uri="{BB962C8B-B14F-4D97-AF65-F5344CB8AC3E}">
        <p14:creationId xmlns:p14="http://schemas.microsoft.com/office/powerpoint/2010/main" val="25005378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31"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Bildplatzhalter 28"/>
          <p:cNvSpPr>
            <a:spLocks noGrp="1"/>
          </p:cNvSpPr>
          <p:nvPr>
            <p:ph type="pic" sz="quarter" idx="14" hasCustomPrompt="1"/>
          </p:nvPr>
        </p:nvSpPr>
        <p:spPr>
          <a:xfrm>
            <a:off x="0" y="1"/>
            <a:ext cx="12200467" cy="6854825"/>
          </a:xfrm>
          <a:prstGeom prst="rect">
            <a:avLst/>
          </a:prstGeom>
        </p:spPr>
        <p:txBody>
          <a:bodyPr vert="horz" anchor="ctr">
            <a:noAutofit/>
          </a:bodyPr>
          <a:lstStyle>
            <a:lvl1pPr algn="ctr">
              <a:defRPr b="0" cap="none" baseline="0">
                <a:solidFill>
                  <a:schemeClr val="bg2"/>
                </a:solidFill>
              </a:defRPr>
            </a:lvl1pPr>
          </a:lstStyle>
          <a:p>
            <a:pPr lvl="0"/>
            <a:r>
              <a:rPr lang="de-DE" noProof="0" dirty="0" smtClean="0"/>
              <a:t>Bild durch Klicken auf Symbol hinzufügen</a:t>
            </a:r>
            <a:br>
              <a:rPr lang="de-DE" noProof="0" dirty="0" smtClean="0"/>
            </a:br>
            <a:r>
              <a:rPr lang="de-DE" noProof="0" dirty="0" smtClean="0"/>
              <a:t/>
            </a:r>
            <a:br>
              <a:rPr lang="de-DE" noProof="0" dirty="0" smtClean="0"/>
            </a:br>
            <a:r>
              <a:rPr lang="de-DE" noProof="0" dirty="0" smtClean="0"/>
              <a:t/>
            </a:r>
            <a:br>
              <a:rPr lang="de-DE" noProof="0" dirty="0" smtClean="0"/>
            </a:br>
            <a:r>
              <a:rPr lang="de-DE" noProof="0" dirty="0" smtClean="0"/>
              <a:t/>
            </a:r>
            <a:br>
              <a:rPr lang="de-DE" noProof="0" dirty="0" smtClean="0"/>
            </a:br>
            <a:endParaRPr lang="de-DE" noProof="0" dirty="0" smtClean="0"/>
          </a:p>
        </p:txBody>
      </p:sp>
      <p:sp>
        <p:nvSpPr>
          <p:cNvPr id="8" name="Textplatzhalter 32"/>
          <p:cNvSpPr>
            <a:spLocks noGrp="1"/>
          </p:cNvSpPr>
          <p:nvPr>
            <p:ph type="body" sz="quarter" idx="15" hasCustomPrompt="1"/>
          </p:nvPr>
        </p:nvSpPr>
        <p:spPr>
          <a:xfrm>
            <a:off x="0" y="4267200"/>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9" name="ClipArt-Platzhalter 34"/>
          <p:cNvSpPr>
            <a:spLocks noGrp="1"/>
          </p:cNvSpPr>
          <p:nvPr>
            <p:ph type="clipArt" sz="quarter" idx="17" hasCustomPrompt="1"/>
          </p:nvPr>
        </p:nvSpPr>
        <p:spPr>
          <a:xfrm>
            <a:off x="8832000" y="3824287"/>
            <a:ext cx="3360000"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
        <p:nvSpPr>
          <p:cNvPr id="2" name="Titel 1"/>
          <p:cNvSpPr>
            <a:spLocks noGrp="1"/>
          </p:cNvSpPr>
          <p:nvPr>
            <p:ph type="ctrTitle" hasCustomPrompt="1"/>
          </p:nvPr>
        </p:nvSpPr>
        <p:spPr>
          <a:xfrm>
            <a:off x="527051" y="4835838"/>
            <a:ext cx="8064000" cy="923330"/>
          </a:xfrm>
        </p:spPr>
        <p:txBody>
          <a:bodyPr/>
          <a:lstStyle>
            <a:lvl1pPr algn="l">
              <a:defRPr>
                <a:solidFill>
                  <a:schemeClr val="bg1"/>
                </a:solidFill>
              </a:defRPr>
            </a:lvl1pPr>
          </a:lstStyle>
          <a:p>
            <a:r>
              <a:rPr lang="de-DE" dirty="0" err="1" smtClean="0"/>
              <a:t>PräsentationsTitel</a:t>
            </a:r>
            <a:r>
              <a:rPr lang="de-DE" dirty="0" smtClean="0"/>
              <a:t> durch Klicken bearbeiten</a:t>
            </a:r>
            <a:endParaRPr lang="de-DE" dirty="0"/>
          </a:p>
        </p:txBody>
      </p:sp>
      <p:sp>
        <p:nvSpPr>
          <p:cNvPr id="3" name="Untertitel 2"/>
          <p:cNvSpPr>
            <a:spLocks noGrp="1"/>
          </p:cNvSpPr>
          <p:nvPr>
            <p:ph type="subTitle" idx="1" hasCustomPrompt="1"/>
          </p:nvPr>
        </p:nvSpPr>
        <p:spPr>
          <a:xfrm>
            <a:off x="527051" y="5817567"/>
            <a:ext cx="8064000" cy="270843"/>
          </a:xfrm>
        </p:spPr>
        <p:txBody>
          <a:bodyPr anchor="t"/>
          <a:lstStyle>
            <a:lvl1pPr marL="0" indent="0" algn="l">
              <a:spcAft>
                <a:spcPts val="0"/>
              </a:spcAft>
              <a:buNone/>
              <a:defRPr lang="de-DE" sz="1600" b="0" kern="1200" cap="none" baseline="0" dirty="0">
                <a:solidFill>
                  <a:schemeClr val="bg1"/>
                </a:solidFill>
                <a:latin typeface="Arial" pitchFamily="34" charset="0"/>
                <a:ea typeface="MS PGothic" pitchFamily="34" charset="-128"/>
                <a:cs typeface="ＭＳ Ｐゴシック"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Subline durch Klicken bearbeiten</a:t>
            </a:r>
            <a:endParaRPr lang="de-DE" dirty="0"/>
          </a:p>
        </p:txBody>
      </p:sp>
      <p:sp>
        <p:nvSpPr>
          <p:cNvPr id="4" name="Datumsplatzhalter 3"/>
          <p:cNvSpPr>
            <a:spLocks noGrp="1"/>
          </p:cNvSpPr>
          <p:nvPr>
            <p:ph type="dt" sz="half" idx="10"/>
          </p:nvPr>
        </p:nvSpPr>
        <p:spPr>
          <a:xfrm>
            <a:off x="10294375" y="6516001"/>
            <a:ext cx="1366343"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smtClean="0"/>
              <a:t>© 2024 Verbraucherzentrale Bundesverband e.V.</a:t>
            </a:r>
            <a:endParaRPr lang="de-DE" dirty="0"/>
          </a:p>
        </p:txBody>
      </p:sp>
    </p:spTree>
    <p:extLst>
      <p:ext uri="{BB962C8B-B14F-4D97-AF65-F5344CB8AC3E}">
        <p14:creationId xmlns:p14="http://schemas.microsoft.com/office/powerpoint/2010/main" val="82677712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8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069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130423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8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171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61253770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273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58608002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9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375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93080184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9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476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7117599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9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680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85748000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9879"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4461210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9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090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14766512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9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192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23097969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9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295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7508601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5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31292585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3975"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59390638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9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499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48869503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9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602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79950932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9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704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59179850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0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807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13134585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0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909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64473976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0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011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198199711"/>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5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1135"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26296392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Titel">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2159"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Bildplatzhalter 28"/>
          <p:cNvSpPr>
            <a:spLocks noGrp="1"/>
          </p:cNvSpPr>
          <p:nvPr>
            <p:ph type="pic" sz="quarter" idx="14" hasCustomPrompt="1"/>
          </p:nvPr>
        </p:nvSpPr>
        <p:spPr>
          <a:xfrm>
            <a:off x="0" y="1"/>
            <a:ext cx="12200467" cy="6854825"/>
          </a:xfrm>
          <a:prstGeom prst="rect">
            <a:avLst/>
          </a:prstGeom>
        </p:spPr>
        <p:txBody>
          <a:bodyPr vert="horz" anchor="ctr">
            <a:noAutofit/>
          </a:bodyPr>
          <a:lstStyle>
            <a:lvl1pPr algn="ctr">
              <a:defRPr b="0" cap="none" baseline="0">
                <a:solidFill>
                  <a:schemeClr val="bg2"/>
                </a:solidFill>
              </a:defRPr>
            </a:lvl1pPr>
          </a:lstStyle>
          <a:p>
            <a:pPr lvl="0"/>
            <a:r>
              <a:rPr lang="de-DE" noProof="0" dirty="0" smtClean="0"/>
              <a:t>Bild durch Klicken auf Symbol hinzufügen</a:t>
            </a:r>
            <a:br>
              <a:rPr lang="de-DE" noProof="0" dirty="0" smtClean="0"/>
            </a:br>
            <a:r>
              <a:rPr lang="de-DE" noProof="0" dirty="0" smtClean="0"/>
              <a:t/>
            </a:r>
            <a:br>
              <a:rPr lang="de-DE" noProof="0" dirty="0" smtClean="0"/>
            </a:br>
            <a:r>
              <a:rPr lang="de-DE" noProof="0" dirty="0" smtClean="0"/>
              <a:t/>
            </a:r>
            <a:br>
              <a:rPr lang="de-DE" noProof="0" dirty="0" smtClean="0"/>
            </a:br>
            <a:r>
              <a:rPr lang="de-DE" noProof="0" dirty="0" smtClean="0"/>
              <a:t/>
            </a:r>
            <a:br>
              <a:rPr lang="de-DE" noProof="0" dirty="0" smtClean="0"/>
            </a:br>
            <a:endParaRPr lang="de-DE" noProof="0" dirty="0" smtClean="0"/>
          </a:p>
        </p:txBody>
      </p:sp>
      <p:sp>
        <p:nvSpPr>
          <p:cNvPr id="8" name="Textplatzhalter 32"/>
          <p:cNvSpPr>
            <a:spLocks noGrp="1"/>
          </p:cNvSpPr>
          <p:nvPr>
            <p:ph type="body" sz="quarter" idx="15" hasCustomPrompt="1"/>
          </p:nvPr>
        </p:nvSpPr>
        <p:spPr>
          <a:xfrm>
            <a:off x="0" y="4267200"/>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9" name="ClipArt-Platzhalter 34"/>
          <p:cNvSpPr>
            <a:spLocks noGrp="1"/>
          </p:cNvSpPr>
          <p:nvPr>
            <p:ph type="clipArt" sz="quarter" idx="17" hasCustomPrompt="1"/>
          </p:nvPr>
        </p:nvSpPr>
        <p:spPr>
          <a:xfrm>
            <a:off x="8832000" y="3824287"/>
            <a:ext cx="3360000"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
        <p:nvSpPr>
          <p:cNvPr id="2" name="Titel 1"/>
          <p:cNvSpPr>
            <a:spLocks noGrp="1"/>
          </p:cNvSpPr>
          <p:nvPr>
            <p:ph type="ctrTitle" hasCustomPrompt="1"/>
          </p:nvPr>
        </p:nvSpPr>
        <p:spPr>
          <a:xfrm>
            <a:off x="527051" y="4835838"/>
            <a:ext cx="8064000" cy="923330"/>
          </a:xfrm>
        </p:spPr>
        <p:txBody>
          <a:bodyPr/>
          <a:lstStyle>
            <a:lvl1pPr algn="l">
              <a:defRPr>
                <a:solidFill>
                  <a:schemeClr val="bg1"/>
                </a:solidFill>
              </a:defRPr>
            </a:lvl1pPr>
          </a:lstStyle>
          <a:p>
            <a:r>
              <a:rPr lang="de-DE" dirty="0" err="1" smtClean="0"/>
              <a:t>PräsentationsTitel</a:t>
            </a:r>
            <a:r>
              <a:rPr lang="de-DE" dirty="0" smtClean="0"/>
              <a:t> durch Klicken bearbeiten</a:t>
            </a:r>
            <a:endParaRPr lang="de-DE" dirty="0"/>
          </a:p>
        </p:txBody>
      </p:sp>
      <p:sp>
        <p:nvSpPr>
          <p:cNvPr id="3" name="Untertitel 2"/>
          <p:cNvSpPr>
            <a:spLocks noGrp="1"/>
          </p:cNvSpPr>
          <p:nvPr>
            <p:ph type="subTitle" idx="1" hasCustomPrompt="1"/>
          </p:nvPr>
        </p:nvSpPr>
        <p:spPr>
          <a:xfrm>
            <a:off x="527051" y="5817567"/>
            <a:ext cx="8064000" cy="270843"/>
          </a:xfrm>
        </p:spPr>
        <p:txBody>
          <a:bodyPr anchor="t"/>
          <a:lstStyle>
            <a:lvl1pPr marL="0" indent="0" algn="l">
              <a:spcAft>
                <a:spcPts val="0"/>
              </a:spcAft>
              <a:buNone/>
              <a:defRPr lang="de-DE" sz="1600" b="0" kern="1200" cap="none" baseline="0" dirty="0">
                <a:solidFill>
                  <a:schemeClr val="bg1"/>
                </a:solidFill>
                <a:latin typeface="Arial" pitchFamily="34" charset="0"/>
                <a:ea typeface="MS PGothic" pitchFamily="34" charset="-128"/>
                <a:cs typeface="ＭＳ Ｐゴシック"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Subline durch Klicken bearbeiten</a:t>
            </a:r>
            <a:endParaRPr lang="de-DE" dirty="0"/>
          </a:p>
        </p:txBody>
      </p:sp>
      <p:sp>
        <p:nvSpPr>
          <p:cNvPr id="4" name="Datumsplatzhalter 3"/>
          <p:cNvSpPr>
            <a:spLocks noGrp="1"/>
          </p:cNvSpPr>
          <p:nvPr>
            <p:ph type="dt" sz="half" idx="10"/>
          </p:nvPr>
        </p:nvSpPr>
        <p:spPr>
          <a:xfrm>
            <a:off x="10294375" y="6516001"/>
            <a:ext cx="1366343"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smtClean="0"/>
              <a:t>© 2024 Verbraucherzentrale Bundesverband e.V.</a:t>
            </a:r>
            <a:endParaRPr lang="de-DE" dirty="0"/>
          </a:p>
        </p:txBody>
      </p:sp>
    </p:spTree>
    <p:extLst>
      <p:ext uri="{BB962C8B-B14F-4D97-AF65-F5344CB8AC3E}">
        <p14:creationId xmlns:p14="http://schemas.microsoft.com/office/powerpoint/2010/main" val="310518296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0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318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8469636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20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85077878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0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420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19218486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0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523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34718339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6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6255"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13028441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0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727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125522876"/>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3_Titel">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8301"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Bildplatzhalter 28"/>
          <p:cNvSpPr>
            <a:spLocks noGrp="1"/>
          </p:cNvSpPr>
          <p:nvPr>
            <p:ph type="pic" sz="quarter" idx="14" hasCustomPrompt="1"/>
          </p:nvPr>
        </p:nvSpPr>
        <p:spPr>
          <a:xfrm>
            <a:off x="0" y="1"/>
            <a:ext cx="12200467" cy="6854825"/>
          </a:xfrm>
          <a:prstGeom prst="rect">
            <a:avLst/>
          </a:prstGeom>
        </p:spPr>
        <p:txBody>
          <a:bodyPr vert="horz" anchor="ctr">
            <a:noAutofit/>
          </a:bodyPr>
          <a:lstStyle>
            <a:lvl1pPr algn="ctr">
              <a:defRPr b="0" cap="none" baseline="0">
                <a:solidFill>
                  <a:schemeClr val="bg2"/>
                </a:solidFill>
              </a:defRPr>
            </a:lvl1pPr>
          </a:lstStyle>
          <a:p>
            <a:pPr lvl="0"/>
            <a:r>
              <a:rPr lang="de-DE" noProof="0" dirty="0" smtClean="0"/>
              <a:t>Bild durch Klicken auf Symbol hinzufügen</a:t>
            </a:r>
            <a:br>
              <a:rPr lang="de-DE" noProof="0" dirty="0" smtClean="0"/>
            </a:br>
            <a:r>
              <a:rPr lang="de-DE" noProof="0" dirty="0" smtClean="0"/>
              <a:t/>
            </a:r>
            <a:br>
              <a:rPr lang="de-DE" noProof="0" dirty="0" smtClean="0"/>
            </a:br>
            <a:r>
              <a:rPr lang="de-DE" noProof="0" dirty="0" smtClean="0"/>
              <a:t/>
            </a:r>
            <a:br>
              <a:rPr lang="de-DE" noProof="0" dirty="0" smtClean="0"/>
            </a:br>
            <a:r>
              <a:rPr lang="de-DE" noProof="0" dirty="0" smtClean="0"/>
              <a:t/>
            </a:r>
            <a:br>
              <a:rPr lang="de-DE" noProof="0" dirty="0" smtClean="0"/>
            </a:br>
            <a:endParaRPr lang="de-DE" noProof="0" dirty="0" smtClean="0"/>
          </a:p>
        </p:txBody>
      </p:sp>
      <p:sp>
        <p:nvSpPr>
          <p:cNvPr id="8" name="Textplatzhalter 32"/>
          <p:cNvSpPr>
            <a:spLocks noGrp="1"/>
          </p:cNvSpPr>
          <p:nvPr>
            <p:ph type="body" sz="quarter" idx="15" hasCustomPrompt="1"/>
          </p:nvPr>
        </p:nvSpPr>
        <p:spPr>
          <a:xfrm>
            <a:off x="0" y="4267200"/>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9" name="ClipArt-Platzhalter 34"/>
          <p:cNvSpPr>
            <a:spLocks noGrp="1"/>
          </p:cNvSpPr>
          <p:nvPr>
            <p:ph type="clipArt" sz="quarter" idx="17" hasCustomPrompt="1"/>
          </p:nvPr>
        </p:nvSpPr>
        <p:spPr>
          <a:xfrm>
            <a:off x="8832000" y="3824287"/>
            <a:ext cx="3360000"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
        <p:nvSpPr>
          <p:cNvPr id="2" name="Titel 1"/>
          <p:cNvSpPr>
            <a:spLocks noGrp="1"/>
          </p:cNvSpPr>
          <p:nvPr>
            <p:ph type="ctrTitle" hasCustomPrompt="1"/>
          </p:nvPr>
        </p:nvSpPr>
        <p:spPr>
          <a:xfrm>
            <a:off x="527051" y="4835838"/>
            <a:ext cx="8064000" cy="923330"/>
          </a:xfrm>
        </p:spPr>
        <p:txBody>
          <a:bodyPr/>
          <a:lstStyle>
            <a:lvl1pPr algn="l">
              <a:defRPr>
                <a:solidFill>
                  <a:schemeClr val="bg1"/>
                </a:solidFill>
              </a:defRPr>
            </a:lvl1pPr>
          </a:lstStyle>
          <a:p>
            <a:r>
              <a:rPr lang="de-DE" dirty="0" err="1" smtClean="0"/>
              <a:t>PräsentationsTitel</a:t>
            </a:r>
            <a:r>
              <a:rPr lang="de-DE" dirty="0" smtClean="0"/>
              <a:t> durch Klicken bearbeiten</a:t>
            </a:r>
            <a:endParaRPr lang="de-DE" dirty="0"/>
          </a:p>
        </p:txBody>
      </p:sp>
      <p:sp>
        <p:nvSpPr>
          <p:cNvPr id="3" name="Untertitel 2"/>
          <p:cNvSpPr>
            <a:spLocks noGrp="1"/>
          </p:cNvSpPr>
          <p:nvPr>
            <p:ph type="subTitle" idx="1" hasCustomPrompt="1"/>
          </p:nvPr>
        </p:nvSpPr>
        <p:spPr>
          <a:xfrm>
            <a:off x="527051" y="5817567"/>
            <a:ext cx="8064000" cy="270843"/>
          </a:xfrm>
        </p:spPr>
        <p:txBody>
          <a:bodyPr anchor="t"/>
          <a:lstStyle>
            <a:lvl1pPr marL="0" indent="0" algn="l">
              <a:spcAft>
                <a:spcPts val="0"/>
              </a:spcAft>
              <a:buNone/>
              <a:defRPr lang="de-DE" sz="1600" b="0" kern="1200" cap="none" baseline="0" dirty="0">
                <a:solidFill>
                  <a:schemeClr val="bg1"/>
                </a:solidFill>
                <a:latin typeface="Arial" pitchFamily="34" charset="0"/>
                <a:ea typeface="MS PGothic" pitchFamily="34" charset="-128"/>
                <a:cs typeface="ＭＳ Ｐゴシック"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Subline durch Klicken bearbeiten</a:t>
            </a:r>
            <a:endParaRPr lang="de-DE" dirty="0"/>
          </a:p>
        </p:txBody>
      </p:sp>
      <p:sp>
        <p:nvSpPr>
          <p:cNvPr id="4" name="Datumsplatzhalter 3"/>
          <p:cNvSpPr>
            <a:spLocks noGrp="1"/>
          </p:cNvSpPr>
          <p:nvPr>
            <p:ph type="dt" sz="half" idx="10"/>
          </p:nvPr>
        </p:nvSpPr>
        <p:spPr>
          <a:xfrm>
            <a:off x="10294375" y="6516001"/>
            <a:ext cx="1366343"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smtClean="0"/>
              <a:t>© 2024 Verbraucherzentrale Bundesverband e.V.</a:t>
            </a:r>
            <a:endParaRPr lang="de-DE" dirty="0"/>
          </a:p>
        </p:txBody>
      </p:sp>
    </p:spTree>
    <p:extLst>
      <p:ext uri="{BB962C8B-B14F-4D97-AF65-F5344CB8AC3E}">
        <p14:creationId xmlns:p14="http://schemas.microsoft.com/office/powerpoint/2010/main" val="7572557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0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932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67947013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7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0349"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289785430"/>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0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137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852173635"/>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0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342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73679647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8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4445"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27050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22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18416436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1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546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65006770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1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649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03688554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9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7517"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86196739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4_Titel">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8541"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Bildplatzhalter 28"/>
          <p:cNvSpPr>
            <a:spLocks noGrp="1"/>
          </p:cNvSpPr>
          <p:nvPr>
            <p:ph type="pic" sz="quarter" idx="14" hasCustomPrompt="1"/>
          </p:nvPr>
        </p:nvSpPr>
        <p:spPr>
          <a:xfrm>
            <a:off x="0" y="1"/>
            <a:ext cx="12200467" cy="6854825"/>
          </a:xfrm>
          <a:prstGeom prst="rect">
            <a:avLst/>
          </a:prstGeom>
        </p:spPr>
        <p:txBody>
          <a:bodyPr vert="horz" anchor="ctr">
            <a:noAutofit/>
          </a:bodyPr>
          <a:lstStyle>
            <a:lvl1pPr algn="ctr">
              <a:defRPr b="0" cap="none" baseline="0">
                <a:solidFill>
                  <a:schemeClr val="bg2"/>
                </a:solidFill>
              </a:defRPr>
            </a:lvl1pPr>
          </a:lstStyle>
          <a:p>
            <a:pPr lvl="0"/>
            <a:r>
              <a:rPr lang="de-DE" noProof="0" dirty="0" smtClean="0"/>
              <a:t>Bild durch Klicken auf Symbol hinzufügen</a:t>
            </a:r>
            <a:br>
              <a:rPr lang="de-DE" noProof="0" dirty="0" smtClean="0"/>
            </a:br>
            <a:r>
              <a:rPr lang="de-DE" noProof="0" dirty="0" smtClean="0"/>
              <a:t/>
            </a:r>
            <a:br>
              <a:rPr lang="de-DE" noProof="0" dirty="0" smtClean="0"/>
            </a:br>
            <a:r>
              <a:rPr lang="de-DE" noProof="0" dirty="0" smtClean="0"/>
              <a:t/>
            </a:r>
            <a:br>
              <a:rPr lang="de-DE" noProof="0" dirty="0" smtClean="0"/>
            </a:br>
            <a:r>
              <a:rPr lang="de-DE" noProof="0" dirty="0" smtClean="0"/>
              <a:t/>
            </a:r>
            <a:br>
              <a:rPr lang="de-DE" noProof="0" dirty="0" smtClean="0"/>
            </a:br>
            <a:endParaRPr lang="de-DE" noProof="0" dirty="0" smtClean="0"/>
          </a:p>
        </p:txBody>
      </p:sp>
      <p:sp>
        <p:nvSpPr>
          <p:cNvPr id="8" name="Textplatzhalter 32"/>
          <p:cNvSpPr>
            <a:spLocks noGrp="1"/>
          </p:cNvSpPr>
          <p:nvPr>
            <p:ph type="body" sz="quarter" idx="15" hasCustomPrompt="1"/>
          </p:nvPr>
        </p:nvSpPr>
        <p:spPr>
          <a:xfrm>
            <a:off x="0" y="4267200"/>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9" name="ClipArt-Platzhalter 34"/>
          <p:cNvSpPr>
            <a:spLocks noGrp="1"/>
          </p:cNvSpPr>
          <p:nvPr>
            <p:ph type="clipArt" sz="quarter" idx="17" hasCustomPrompt="1"/>
          </p:nvPr>
        </p:nvSpPr>
        <p:spPr>
          <a:xfrm>
            <a:off x="8832000" y="3824287"/>
            <a:ext cx="3360000"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
        <p:nvSpPr>
          <p:cNvPr id="2" name="Titel 1"/>
          <p:cNvSpPr>
            <a:spLocks noGrp="1"/>
          </p:cNvSpPr>
          <p:nvPr>
            <p:ph type="ctrTitle" hasCustomPrompt="1"/>
          </p:nvPr>
        </p:nvSpPr>
        <p:spPr>
          <a:xfrm>
            <a:off x="527051" y="4835838"/>
            <a:ext cx="8064000" cy="923330"/>
          </a:xfrm>
        </p:spPr>
        <p:txBody>
          <a:bodyPr/>
          <a:lstStyle>
            <a:lvl1pPr algn="l">
              <a:defRPr>
                <a:solidFill>
                  <a:schemeClr val="bg1"/>
                </a:solidFill>
              </a:defRPr>
            </a:lvl1pPr>
          </a:lstStyle>
          <a:p>
            <a:r>
              <a:rPr lang="de-DE" dirty="0" err="1" smtClean="0"/>
              <a:t>PräsentationsTitel</a:t>
            </a:r>
            <a:r>
              <a:rPr lang="de-DE" dirty="0" smtClean="0"/>
              <a:t> durch Klicken bearbeiten</a:t>
            </a:r>
            <a:endParaRPr lang="de-DE" dirty="0"/>
          </a:p>
        </p:txBody>
      </p:sp>
      <p:sp>
        <p:nvSpPr>
          <p:cNvPr id="3" name="Untertitel 2"/>
          <p:cNvSpPr>
            <a:spLocks noGrp="1"/>
          </p:cNvSpPr>
          <p:nvPr>
            <p:ph type="subTitle" idx="1" hasCustomPrompt="1"/>
          </p:nvPr>
        </p:nvSpPr>
        <p:spPr>
          <a:xfrm>
            <a:off x="527051" y="5817567"/>
            <a:ext cx="8064000" cy="270843"/>
          </a:xfrm>
        </p:spPr>
        <p:txBody>
          <a:bodyPr anchor="t"/>
          <a:lstStyle>
            <a:lvl1pPr marL="0" indent="0" algn="l">
              <a:spcAft>
                <a:spcPts val="0"/>
              </a:spcAft>
              <a:buNone/>
              <a:defRPr lang="de-DE" sz="1600" b="0" kern="1200" cap="none" baseline="0" dirty="0">
                <a:solidFill>
                  <a:schemeClr val="bg1"/>
                </a:solidFill>
                <a:latin typeface="Arial" pitchFamily="34" charset="0"/>
                <a:ea typeface="MS PGothic" pitchFamily="34" charset="-128"/>
                <a:cs typeface="ＭＳ Ｐゴシック"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Subline durch Klicken bearbeiten</a:t>
            </a:r>
            <a:endParaRPr lang="de-DE" dirty="0"/>
          </a:p>
        </p:txBody>
      </p:sp>
      <p:sp>
        <p:nvSpPr>
          <p:cNvPr id="4" name="Datumsplatzhalter 3"/>
          <p:cNvSpPr>
            <a:spLocks noGrp="1"/>
          </p:cNvSpPr>
          <p:nvPr>
            <p:ph type="dt" sz="half" idx="10"/>
          </p:nvPr>
        </p:nvSpPr>
        <p:spPr>
          <a:xfrm>
            <a:off x="10294375" y="6516001"/>
            <a:ext cx="1366343"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smtClean="0"/>
              <a:t>© 2024 Verbraucherzentrale Bundesverband e.V.</a:t>
            </a:r>
            <a:endParaRPr lang="de-DE" dirty="0"/>
          </a:p>
        </p:txBody>
      </p:sp>
    </p:spTree>
    <p:extLst>
      <p:ext uri="{BB962C8B-B14F-4D97-AF65-F5344CB8AC3E}">
        <p14:creationId xmlns:p14="http://schemas.microsoft.com/office/powerpoint/2010/main" val="3955915294"/>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1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956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617739157"/>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1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058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84804690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1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161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77199604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1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263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782607996"/>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1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366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690947208"/>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1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468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612267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29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121641562"/>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0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5709"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49622438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1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673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207174905"/>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5_Titel">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7757"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Bildplatzhalter 28"/>
          <p:cNvSpPr>
            <a:spLocks noGrp="1"/>
          </p:cNvSpPr>
          <p:nvPr>
            <p:ph type="pic" sz="quarter" idx="14" hasCustomPrompt="1"/>
          </p:nvPr>
        </p:nvSpPr>
        <p:spPr>
          <a:xfrm>
            <a:off x="0" y="1"/>
            <a:ext cx="12200467" cy="6854825"/>
          </a:xfrm>
          <a:prstGeom prst="rect">
            <a:avLst/>
          </a:prstGeom>
        </p:spPr>
        <p:txBody>
          <a:bodyPr vert="horz" anchor="ctr">
            <a:noAutofit/>
          </a:bodyPr>
          <a:lstStyle>
            <a:lvl1pPr algn="ctr">
              <a:defRPr b="0" cap="none" baseline="0">
                <a:solidFill>
                  <a:schemeClr val="bg2"/>
                </a:solidFill>
              </a:defRPr>
            </a:lvl1pPr>
          </a:lstStyle>
          <a:p>
            <a:pPr lvl="0"/>
            <a:r>
              <a:rPr lang="de-DE" noProof="0" dirty="0" smtClean="0"/>
              <a:t>Bild durch Klicken auf Symbol hinzufügen</a:t>
            </a:r>
            <a:br>
              <a:rPr lang="de-DE" noProof="0" dirty="0" smtClean="0"/>
            </a:br>
            <a:r>
              <a:rPr lang="de-DE" noProof="0" dirty="0" smtClean="0"/>
              <a:t/>
            </a:r>
            <a:br>
              <a:rPr lang="de-DE" noProof="0" dirty="0" smtClean="0"/>
            </a:br>
            <a:r>
              <a:rPr lang="de-DE" noProof="0" dirty="0" smtClean="0"/>
              <a:t/>
            </a:r>
            <a:br>
              <a:rPr lang="de-DE" noProof="0" dirty="0" smtClean="0"/>
            </a:br>
            <a:r>
              <a:rPr lang="de-DE" noProof="0" dirty="0" smtClean="0"/>
              <a:t/>
            </a:r>
            <a:br>
              <a:rPr lang="de-DE" noProof="0" dirty="0" smtClean="0"/>
            </a:br>
            <a:endParaRPr lang="de-DE" noProof="0" dirty="0" smtClean="0"/>
          </a:p>
        </p:txBody>
      </p:sp>
      <p:sp>
        <p:nvSpPr>
          <p:cNvPr id="8" name="Textplatzhalter 32"/>
          <p:cNvSpPr>
            <a:spLocks noGrp="1"/>
          </p:cNvSpPr>
          <p:nvPr>
            <p:ph type="body" sz="quarter" idx="15" hasCustomPrompt="1"/>
          </p:nvPr>
        </p:nvSpPr>
        <p:spPr>
          <a:xfrm>
            <a:off x="0" y="4267200"/>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9" name="ClipArt-Platzhalter 34"/>
          <p:cNvSpPr>
            <a:spLocks noGrp="1"/>
          </p:cNvSpPr>
          <p:nvPr>
            <p:ph type="clipArt" sz="quarter" idx="17" hasCustomPrompt="1"/>
          </p:nvPr>
        </p:nvSpPr>
        <p:spPr>
          <a:xfrm>
            <a:off x="8832000" y="3824287"/>
            <a:ext cx="3360000"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
        <p:nvSpPr>
          <p:cNvPr id="2" name="Titel 1"/>
          <p:cNvSpPr>
            <a:spLocks noGrp="1"/>
          </p:cNvSpPr>
          <p:nvPr>
            <p:ph type="ctrTitle" hasCustomPrompt="1"/>
          </p:nvPr>
        </p:nvSpPr>
        <p:spPr>
          <a:xfrm>
            <a:off x="527051" y="4835838"/>
            <a:ext cx="8064000" cy="923330"/>
          </a:xfrm>
        </p:spPr>
        <p:txBody>
          <a:bodyPr/>
          <a:lstStyle>
            <a:lvl1pPr algn="l">
              <a:defRPr>
                <a:solidFill>
                  <a:schemeClr val="bg1"/>
                </a:solidFill>
              </a:defRPr>
            </a:lvl1pPr>
          </a:lstStyle>
          <a:p>
            <a:r>
              <a:rPr lang="de-DE" dirty="0" err="1" smtClean="0"/>
              <a:t>PräsentationsTitel</a:t>
            </a:r>
            <a:r>
              <a:rPr lang="de-DE" dirty="0" smtClean="0"/>
              <a:t> durch Klicken bearbeiten</a:t>
            </a:r>
            <a:endParaRPr lang="de-DE" dirty="0"/>
          </a:p>
        </p:txBody>
      </p:sp>
      <p:sp>
        <p:nvSpPr>
          <p:cNvPr id="3" name="Untertitel 2"/>
          <p:cNvSpPr>
            <a:spLocks noGrp="1"/>
          </p:cNvSpPr>
          <p:nvPr>
            <p:ph type="subTitle" idx="1" hasCustomPrompt="1"/>
          </p:nvPr>
        </p:nvSpPr>
        <p:spPr>
          <a:xfrm>
            <a:off x="527051" y="5817567"/>
            <a:ext cx="8064000" cy="270843"/>
          </a:xfrm>
        </p:spPr>
        <p:txBody>
          <a:bodyPr anchor="t"/>
          <a:lstStyle>
            <a:lvl1pPr marL="0" indent="0" algn="l">
              <a:spcAft>
                <a:spcPts val="0"/>
              </a:spcAft>
              <a:buNone/>
              <a:defRPr lang="de-DE" sz="1600" b="0" kern="1200" cap="none" baseline="0" dirty="0">
                <a:solidFill>
                  <a:schemeClr val="bg1"/>
                </a:solidFill>
                <a:latin typeface="Arial" pitchFamily="34" charset="0"/>
                <a:ea typeface="MS PGothic" pitchFamily="34" charset="-128"/>
                <a:cs typeface="ＭＳ Ｐゴシック"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Subline durch Klicken bearbeiten</a:t>
            </a:r>
            <a:endParaRPr lang="de-DE" dirty="0"/>
          </a:p>
        </p:txBody>
      </p:sp>
      <p:sp>
        <p:nvSpPr>
          <p:cNvPr id="4" name="Datumsplatzhalter 3"/>
          <p:cNvSpPr>
            <a:spLocks noGrp="1"/>
          </p:cNvSpPr>
          <p:nvPr>
            <p:ph type="dt" sz="half" idx="10"/>
          </p:nvPr>
        </p:nvSpPr>
        <p:spPr>
          <a:xfrm>
            <a:off x="10294375" y="6516001"/>
            <a:ext cx="1366343"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smtClean="0"/>
              <a:t>© 2024 Verbraucherzentrale Bundesverband e.V.</a:t>
            </a:r>
            <a:endParaRPr lang="de-DE" dirty="0"/>
          </a:p>
        </p:txBody>
      </p:sp>
    </p:spTree>
    <p:extLst>
      <p:ext uri="{BB962C8B-B14F-4D97-AF65-F5344CB8AC3E}">
        <p14:creationId xmlns:p14="http://schemas.microsoft.com/office/powerpoint/2010/main" val="3349359233"/>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1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878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467399557"/>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1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9805"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511003458"/>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2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082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272008491"/>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4_Text + Grafik, zwei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185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1" y="1243966"/>
            <a:ext cx="5428300"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4" name="Inhaltsplatzhalter 13"/>
          <p:cNvSpPr>
            <a:spLocks noGrp="1"/>
          </p:cNvSpPr>
          <p:nvPr>
            <p:ph sz="quarter" idx="19" hasCustomPrompt="1"/>
          </p:nvPr>
        </p:nvSpPr>
        <p:spPr>
          <a:xfrm>
            <a:off x="6242051" y="1247776"/>
            <a:ext cx="5418667" cy="4708524"/>
          </a:xfrm>
        </p:spPr>
        <p:txBody>
          <a:bodyPr anchor="ctr">
            <a:noAutofit/>
          </a:bodyPr>
          <a:lstStyle>
            <a:lvl1pPr algn="ctr">
              <a:defRPr b="0" cap="none" baseline="0">
                <a:solidFill>
                  <a:schemeClr val="bg2"/>
                </a:solidFill>
              </a:defRPr>
            </a:lvl1pPr>
          </a:lstStyle>
          <a:p>
            <a:pPr lvl="0"/>
            <a:r>
              <a:rPr lang="de-DE" dirty="0" smtClean="0"/>
              <a:t>Bild oder Grafik durch Klicken auf das entsprechende Symbol einfügen</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a:p>
        </p:txBody>
      </p:sp>
      <p:sp>
        <p:nvSpPr>
          <p:cNvPr id="11"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260901823"/>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2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287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02462936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2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3901"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52927740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2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492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1689623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32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752328284"/>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2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594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55461776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2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697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056528137"/>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2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799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04341018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2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902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881119698"/>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2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004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191385792"/>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2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106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7381389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2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209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89276092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3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311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6089335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3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414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638808570"/>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3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516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532318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4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688106009"/>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3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618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689312227"/>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3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721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94535694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3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823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853390835"/>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3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926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536868803"/>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3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80285"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826919745"/>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6_Titel">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81309"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Bildplatzhalter 28"/>
          <p:cNvSpPr>
            <a:spLocks noGrp="1"/>
          </p:cNvSpPr>
          <p:nvPr>
            <p:ph type="pic" sz="quarter" idx="14" hasCustomPrompt="1"/>
          </p:nvPr>
        </p:nvSpPr>
        <p:spPr>
          <a:xfrm>
            <a:off x="0" y="1"/>
            <a:ext cx="12200467" cy="6854825"/>
          </a:xfrm>
          <a:prstGeom prst="rect">
            <a:avLst/>
          </a:prstGeom>
        </p:spPr>
        <p:txBody>
          <a:bodyPr vert="horz" anchor="ctr">
            <a:noAutofit/>
          </a:bodyPr>
          <a:lstStyle>
            <a:lvl1pPr algn="ctr">
              <a:defRPr b="0" cap="none" baseline="0">
                <a:solidFill>
                  <a:schemeClr val="bg2"/>
                </a:solidFill>
              </a:defRPr>
            </a:lvl1pPr>
          </a:lstStyle>
          <a:p>
            <a:pPr lvl="0"/>
            <a:r>
              <a:rPr lang="de-DE" noProof="0" dirty="0" smtClean="0"/>
              <a:t>Bild durch Klicken auf Symbol hinzufügen</a:t>
            </a:r>
            <a:br>
              <a:rPr lang="de-DE" noProof="0" dirty="0" smtClean="0"/>
            </a:br>
            <a:r>
              <a:rPr lang="de-DE" noProof="0" dirty="0" smtClean="0"/>
              <a:t/>
            </a:r>
            <a:br>
              <a:rPr lang="de-DE" noProof="0" dirty="0" smtClean="0"/>
            </a:br>
            <a:r>
              <a:rPr lang="de-DE" noProof="0" dirty="0" smtClean="0"/>
              <a:t/>
            </a:r>
            <a:br>
              <a:rPr lang="de-DE" noProof="0" dirty="0" smtClean="0"/>
            </a:br>
            <a:r>
              <a:rPr lang="de-DE" noProof="0" dirty="0" smtClean="0"/>
              <a:t/>
            </a:r>
            <a:br>
              <a:rPr lang="de-DE" noProof="0" dirty="0" smtClean="0"/>
            </a:br>
            <a:endParaRPr lang="de-DE" noProof="0" dirty="0" smtClean="0"/>
          </a:p>
        </p:txBody>
      </p:sp>
      <p:sp>
        <p:nvSpPr>
          <p:cNvPr id="8" name="Textplatzhalter 32"/>
          <p:cNvSpPr>
            <a:spLocks noGrp="1"/>
          </p:cNvSpPr>
          <p:nvPr>
            <p:ph type="body" sz="quarter" idx="15" hasCustomPrompt="1"/>
          </p:nvPr>
        </p:nvSpPr>
        <p:spPr>
          <a:xfrm>
            <a:off x="0" y="4267200"/>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9" name="ClipArt-Platzhalter 34"/>
          <p:cNvSpPr>
            <a:spLocks noGrp="1"/>
          </p:cNvSpPr>
          <p:nvPr>
            <p:ph type="clipArt" sz="quarter" idx="17" hasCustomPrompt="1"/>
          </p:nvPr>
        </p:nvSpPr>
        <p:spPr>
          <a:xfrm>
            <a:off x="8832000" y="3824287"/>
            <a:ext cx="3360000"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
        <p:nvSpPr>
          <p:cNvPr id="2" name="Titel 1"/>
          <p:cNvSpPr>
            <a:spLocks noGrp="1"/>
          </p:cNvSpPr>
          <p:nvPr>
            <p:ph type="ctrTitle" hasCustomPrompt="1"/>
          </p:nvPr>
        </p:nvSpPr>
        <p:spPr>
          <a:xfrm>
            <a:off x="527051" y="4835838"/>
            <a:ext cx="8064000" cy="923330"/>
          </a:xfrm>
        </p:spPr>
        <p:txBody>
          <a:bodyPr/>
          <a:lstStyle>
            <a:lvl1pPr algn="l">
              <a:defRPr>
                <a:solidFill>
                  <a:schemeClr val="bg1"/>
                </a:solidFill>
              </a:defRPr>
            </a:lvl1pPr>
          </a:lstStyle>
          <a:p>
            <a:r>
              <a:rPr lang="de-DE" dirty="0" err="1" smtClean="0"/>
              <a:t>PräsentationsTitel</a:t>
            </a:r>
            <a:r>
              <a:rPr lang="de-DE" dirty="0" smtClean="0"/>
              <a:t> durch Klicken bearbeiten</a:t>
            </a:r>
            <a:endParaRPr lang="de-DE" dirty="0"/>
          </a:p>
        </p:txBody>
      </p:sp>
      <p:sp>
        <p:nvSpPr>
          <p:cNvPr id="3" name="Untertitel 2"/>
          <p:cNvSpPr>
            <a:spLocks noGrp="1"/>
          </p:cNvSpPr>
          <p:nvPr>
            <p:ph type="subTitle" idx="1" hasCustomPrompt="1"/>
          </p:nvPr>
        </p:nvSpPr>
        <p:spPr>
          <a:xfrm>
            <a:off x="527051" y="5817567"/>
            <a:ext cx="8064000" cy="270843"/>
          </a:xfrm>
        </p:spPr>
        <p:txBody>
          <a:bodyPr anchor="t"/>
          <a:lstStyle>
            <a:lvl1pPr marL="0" indent="0" algn="l">
              <a:spcAft>
                <a:spcPts val="0"/>
              </a:spcAft>
              <a:buNone/>
              <a:defRPr lang="de-DE" sz="1600" b="0" kern="1200" cap="none" baseline="0" dirty="0">
                <a:solidFill>
                  <a:schemeClr val="bg1"/>
                </a:solidFill>
                <a:latin typeface="Arial" pitchFamily="34" charset="0"/>
                <a:ea typeface="MS PGothic" pitchFamily="34" charset="-128"/>
                <a:cs typeface="ＭＳ Ｐゴシック"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Subline durch Klicken bearbeiten</a:t>
            </a:r>
            <a:endParaRPr lang="de-DE" dirty="0"/>
          </a:p>
        </p:txBody>
      </p:sp>
      <p:sp>
        <p:nvSpPr>
          <p:cNvPr id="4" name="Datumsplatzhalter 3"/>
          <p:cNvSpPr>
            <a:spLocks noGrp="1"/>
          </p:cNvSpPr>
          <p:nvPr>
            <p:ph type="dt" sz="half" idx="10"/>
          </p:nvPr>
        </p:nvSpPr>
        <p:spPr>
          <a:xfrm>
            <a:off x="10294375" y="6516001"/>
            <a:ext cx="1366343"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smtClean="0"/>
              <a:t>© 2024 Verbraucherzentrale Bundesverband e.V.</a:t>
            </a:r>
            <a:endParaRPr lang="de-DE" dirty="0"/>
          </a:p>
        </p:txBody>
      </p:sp>
    </p:spTree>
    <p:extLst>
      <p:ext uri="{BB962C8B-B14F-4D97-AF65-F5344CB8AC3E}">
        <p14:creationId xmlns:p14="http://schemas.microsoft.com/office/powerpoint/2010/main" val="846503160"/>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3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8233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016948012"/>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4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8540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704698707"/>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4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86429"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20765916"/>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4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8745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2213181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37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66258413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3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892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226645298"/>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5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9949"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657850760"/>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3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097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494146418"/>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4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199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741561034"/>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4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302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95593026"/>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4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404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396759983"/>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4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506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83615499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4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609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363658061"/>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4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711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63838811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4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814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237624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39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169814376"/>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_Text + Grafik, zwei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916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1" y="1243966"/>
            <a:ext cx="5428300"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4" name="Inhaltsplatzhalter 13"/>
          <p:cNvSpPr>
            <a:spLocks noGrp="1"/>
          </p:cNvSpPr>
          <p:nvPr>
            <p:ph sz="quarter" idx="19" hasCustomPrompt="1"/>
          </p:nvPr>
        </p:nvSpPr>
        <p:spPr>
          <a:xfrm>
            <a:off x="6242051" y="1247776"/>
            <a:ext cx="5418667" cy="4708524"/>
          </a:xfrm>
        </p:spPr>
        <p:txBody>
          <a:bodyPr anchor="ctr">
            <a:noAutofit/>
          </a:bodyPr>
          <a:lstStyle>
            <a:lvl1pPr algn="ctr">
              <a:defRPr b="0" cap="none" baseline="0">
                <a:solidFill>
                  <a:schemeClr val="bg2"/>
                </a:solidFill>
              </a:defRPr>
            </a:lvl1pPr>
          </a:lstStyle>
          <a:p>
            <a:pPr lvl="0"/>
            <a:r>
              <a:rPr lang="de-DE" dirty="0" smtClean="0"/>
              <a:t>Bild oder Grafik durch Klicken auf das entsprechende Symbol einfügen</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a:p>
        </p:txBody>
      </p:sp>
      <p:sp>
        <p:nvSpPr>
          <p:cNvPr id="11"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85323939"/>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5_Text + Grafik, zwei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018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1" y="1243966"/>
            <a:ext cx="5428300"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4" name="Inhaltsplatzhalter 13"/>
          <p:cNvSpPr>
            <a:spLocks noGrp="1"/>
          </p:cNvSpPr>
          <p:nvPr>
            <p:ph sz="quarter" idx="19" hasCustomPrompt="1"/>
          </p:nvPr>
        </p:nvSpPr>
        <p:spPr>
          <a:xfrm>
            <a:off x="6242051" y="1247776"/>
            <a:ext cx="5418667" cy="4708524"/>
          </a:xfrm>
        </p:spPr>
        <p:txBody>
          <a:bodyPr anchor="ctr">
            <a:noAutofit/>
          </a:bodyPr>
          <a:lstStyle>
            <a:lvl1pPr algn="ctr">
              <a:defRPr b="0" cap="none" baseline="0">
                <a:solidFill>
                  <a:schemeClr val="bg2"/>
                </a:solidFill>
              </a:defRPr>
            </a:lvl1pPr>
          </a:lstStyle>
          <a:p>
            <a:pPr lvl="0"/>
            <a:r>
              <a:rPr lang="de-DE" dirty="0" smtClean="0"/>
              <a:t>Bild oder Grafik durch Klicken auf das entsprechende Symbol einfügen</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a:p>
        </p:txBody>
      </p:sp>
      <p:sp>
        <p:nvSpPr>
          <p:cNvPr id="11"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370268975"/>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2" name="Bildplatzhalter 16">
            <a:extLst>
              <a:ext uri="{FF2B5EF4-FFF2-40B4-BE49-F238E27FC236}">
                <a16:creationId xmlns:a16="http://schemas.microsoft.com/office/drawing/2014/main" id="{56AA53A7-279C-452D-AC85-D9C93E4C7CE0}"/>
              </a:ext>
            </a:extLst>
          </p:cNvPr>
          <p:cNvSpPr>
            <a:spLocks noGrp="1"/>
          </p:cNvSpPr>
          <p:nvPr>
            <p:ph type="pic" sz="quarter" idx="27"/>
          </p:nvPr>
        </p:nvSpPr>
        <p:spPr>
          <a:xfrm>
            <a:off x="-11267" y="3178"/>
            <a:ext cx="12207501" cy="6854822"/>
          </a:xfrm>
          <a:custGeom>
            <a:avLst/>
            <a:gdLst>
              <a:gd name="connsiteX0" fmla="*/ 1 w 12199033"/>
              <a:gd name="connsiteY0" fmla="*/ 0 h 6854822"/>
              <a:gd name="connsiteX1" fmla="*/ 12195858 w 12199033"/>
              <a:gd name="connsiteY1" fmla="*/ 0 h 6854822"/>
              <a:gd name="connsiteX2" fmla="*/ 12195858 w 12199033"/>
              <a:gd name="connsiteY2" fmla="*/ 3824285 h 6854822"/>
              <a:gd name="connsiteX3" fmla="*/ 9682239 w 12199033"/>
              <a:gd name="connsiteY3" fmla="*/ 3824285 h 6854822"/>
              <a:gd name="connsiteX4" fmla="*/ 9682239 w 12199033"/>
              <a:gd name="connsiteY4" fmla="*/ 4264022 h 6854822"/>
              <a:gd name="connsiteX5" fmla="*/ 12199033 w 12199033"/>
              <a:gd name="connsiteY5" fmla="*/ 4264022 h 6854822"/>
              <a:gd name="connsiteX6" fmla="*/ 12199033 w 12199033"/>
              <a:gd name="connsiteY6" fmla="*/ 6854822 h 6854822"/>
              <a:gd name="connsiteX7" fmla="*/ 12195333 w 12199033"/>
              <a:gd name="connsiteY7" fmla="*/ 6854822 h 6854822"/>
              <a:gd name="connsiteX8" fmla="*/ 9682239 w 12199033"/>
              <a:gd name="connsiteY8" fmla="*/ 6854822 h 6854822"/>
              <a:gd name="connsiteX9" fmla="*/ 9593281 w 12199033"/>
              <a:gd name="connsiteY9" fmla="*/ 6854822 h 6854822"/>
              <a:gd name="connsiteX10" fmla="*/ 3858 w 12199033"/>
              <a:gd name="connsiteY10" fmla="*/ 6854822 h 6854822"/>
              <a:gd name="connsiteX11" fmla="*/ 0 w 12199033"/>
              <a:gd name="connsiteY11" fmla="*/ 6854822 h 6854822"/>
              <a:gd name="connsiteX12" fmla="*/ 0 w 12199033"/>
              <a:gd name="connsiteY12" fmla="*/ 3817935 h 6854822"/>
              <a:gd name="connsiteX13" fmla="*/ 1 w 12199033"/>
              <a:gd name="connsiteY13" fmla="*/ 3817935 h 685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9033" h="6854822">
                <a:moveTo>
                  <a:pt x="1" y="0"/>
                </a:moveTo>
                <a:lnTo>
                  <a:pt x="12195858" y="0"/>
                </a:lnTo>
                <a:lnTo>
                  <a:pt x="12195858" y="3824285"/>
                </a:lnTo>
                <a:lnTo>
                  <a:pt x="9682239" y="3824285"/>
                </a:lnTo>
                <a:lnTo>
                  <a:pt x="9682239" y="4264022"/>
                </a:lnTo>
                <a:lnTo>
                  <a:pt x="12199033" y="4264022"/>
                </a:lnTo>
                <a:lnTo>
                  <a:pt x="12199033" y="6854822"/>
                </a:lnTo>
                <a:lnTo>
                  <a:pt x="12195333" y="6854822"/>
                </a:lnTo>
                <a:lnTo>
                  <a:pt x="9682239" y="6854822"/>
                </a:lnTo>
                <a:lnTo>
                  <a:pt x="9593281" y="6854822"/>
                </a:lnTo>
                <a:lnTo>
                  <a:pt x="3858" y="6854822"/>
                </a:lnTo>
                <a:lnTo>
                  <a:pt x="0" y="6854822"/>
                </a:lnTo>
                <a:lnTo>
                  <a:pt x="0" y="3817935"/>
                </a:lnTo>
                <a:lnTo>
                  <a:pt x="1" y="3817935"/>
                </a:lnTo>
                <a:close/>
              </a:path>
            </a:pathLst>
          </a:custGeom>
        </p:spPr>
        <p:txBody>
          <a:bodyPr wrap="square">
            <a:noAutofit/>
          </a:bodyPr>
          <a:lstStyle/>
          <a:p>
            <a:r>
              <a:rPr lang="de-DE" dirty="0" smtClean="0"/>
              <a:t>Bild durch Klicken auf Symbol hinzufügen</a:t>
            </a:r>
            <a:endParaRPr lang="de-DE" dirty="0"/>
          </a:p>
        </p:txBody>
      </p:sp>
      <p:sp>
        <p:nvSpPr>
          <p:cNvPr id="13" name="Textplatzhalter 32">
            <a:extLst>
              <a:ext uri="{FF2B5EF4-FFF2-40B4-BE49-F238E27FC236}">
                <a16:creationId xmlns:a16="http://schemas.microsoft.com/office/drawing/2014/main" id="{06E4DE93-451C-4BC2-BA5E-396D64540D64}"/>
              </a:ext>
            </a:extLst>
          </p:cNvPr>
          <p:cNvSpPr>
            <a:spLocks noGrp="1"/>
          </p:cNvSpPr>
          <p:nvPr>
            <p:ph type="body" sz="quarter" idx="28" hasCustomPrompt="1"/>
          </p:nvPr>
        </p:nvSpPr>
        <p:spPr>
          <a:xfrm>
            <a:off x="4234" y="4267200"/>
            <a:ext cx="12192000" cy="2590800"/>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pic>
        <p:nvPicPr>
          <p:cNvPr id="14" name="Grafik 13">
            <a:extLst>
              <a:ext uri="{FF2B5EF4-FFF2-40B4-BE49-F238E27FC236}">
                <a16:creationId xmlns:a16="http://schemas.microsoft.com/office/drawing/2014/main" id="{000F3ABE-4C1A-42AC-94C1-2AE70246A221}"/>
              </a:ext>
            </a:extLst>
          </p:cNvPr>
          <p:cNvPicPr>
            <a:picLocks noChangeAspect="1"/>
          </p:cNvPicPr>
          <p:nvPr userDrawn="1"/>
        </p:nvPicPr>
        <p:blipFill>
          <a:blip r:embed="rId2"/>
          <a:stretch>
            <a:fillRect/>
          </a:stretch>
        </p:blipFill>
        <p:spPr>
          <a:xfrm>
            <a:off x="9674547" y="3821314"/>
            <a:ext cx="2520000" cy="446336"/>
          </a:xfrm>
          <a:prstGeom prst="rect">
            <a:avLst/>
          </a:prstGeom>
        </p:spPr>
      </p:pic>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p:cNvSpPr>
            <a:spLocks noGrp="1"/>
          </p:cNvSpPr>
          <p:nvPr>
            <p:ph type="dt" sz="half" idx="10"/>
          </p:nvPr>
        </p:nvSpPr>
        <p:spPr>
          <a:xfrm>
            <a:off x="10436719" y="6516001"/>
            <a:ext cx="1223999" cy="138499"/>
          </a:xfrm>
        </p:spPr>
        <p:txBody>
          <a:bodyPr/>
          <a:lstStyle>
            <a:lvl1pPr>
              <a:defRPr>
                <a:solidFill>
                  <a:schemeClr val="bg1"/>
                </a:solidFill>
              </a:defRPr>
            </a:lvl1pPr>
          </a:lstStyle>
          <a:p>
            <a:r>
              <a:rPr lang="de-DE" smtClean="0"/>
              <a:t>Stand: Februar 2025</a:t>
            </a:r>
            <a:endParaRPr lang="de-DE" dirty="0"/>
          </a:p>
        </p:txBody>
      </p:sp>
    </p:spTree>
    <p:extLst>
      <p:ext uri="{BB962C8B-B14F-4D97-AF65-F5344CB8AC3E}">
        <p14:creationId xmlns:p14="http://schemas.microsoft.com/office/powerpoint/2010/main" val="376435683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el (benutzerdefiniert)">
    <p:spTree>
      <p:nvGrpSpPr>
        <p:cNvPr id="1" name=""/>
        <p:cNvGrpSpPr/>
        <p:nvPr/>
      </p:nvGrpSpPr>
      <p:grpSpPr>
        <a:xfrm>
          <a:off x="0" y="0"/>
          <a:ext cx="0" cy="0"/>
          <a:chOff x="0" y="0"/>
          <a:chExt cx="0" cy="0"/>
        </a:xfrm>
      </p:grpSpPr>
      <p:sp>
        <p:nvSpPr>
          <p:cNvPr id="7" name="Bildplatzhalter 7">
            <a:extLst>
              <a:ext uri="{FF2B5EF4-FFF2-40B4-BE49-F238E27FC236}">
                <a16:creationId xmlns:a16="http://schemas.microsoft.com/office/drawing/2014/main" id="{1FD0EE4C-6FF8-8188-AA02-1625E0978DC8}"/>
              </a:ext>
              <a:ext uri="{C183D7F6-B498-43B3-948B-1728B52AA6E4}">
                <adec:decorative xmlns="" xmlns:adec="http://schemas.microsoft.com/office/drawing/2017/decorative" val="1"/>
              </a:ext>
            </a:extLst>
          </p:cNvPr>
          <p:cNvSpPr>
            <a:spLocks noGrp="1"/>
          </p:cNvSpPr>
          <p:nvPr>
            <p:ph type="pic" sz="quarter" idx="16"/>
          </p:nvPr>
        </p:nvSpPr>
        <p:spPr>
          <a:xfrm>
            <a:off x="0" y="0"/>
            <a:ext cx="12192000" cy="6858000"/>
          </a:xfrm>
        </p:spPr>
        <p:txBody>
          <a:bodyPr/>
          <a:lstStyle/>
          <a:p>
            <a:r>
              <a:rPr lang="de-DE" dirty="0"/>
              <a:t>Bild durch Klicken auf Symbol hinzufügen</a:t>
            </a:r>
          </a:p>
        </p:txBody>
      </p:sp>
      <p:sp>
        <p:nvSpPr>
          <p:cNvPr id="10" name="Textplatzhalter 32">
            <a:extLst>
              <a:ext uri="{FF2B5EF4-FFF2-40B4-BE49-F238E27FC236}">
                <a16:creationId xmlns:a16="http://schemas.microsoft.com/office/drawing/2014/main" id="{5253C309-8218-A6E5-680A-9D56AD7042E9}"/>
              </a:ext>
              <a:ext uri="{C183D7F6-B498-43B3-948B-1728B52AA6E4}">
                <adec:decorative xmlns="" xmlns:adec="http://schemas.microsoft.com/office/drawing/2017/decorative" val="1"/>
              </a:ext>
            </a:extLst>
          </p:cNvPr>
          <p:cNvSpPr>
            <a:spLocks noGrp="1"/>
          </p:cNvSpPr>
          <p:nvPr>
            <p:ph type="body" sz="quarter" idx="15" hasCustomPrompt="1"/>
          </p:nvPr>
        </p:nvSpPr>
        <p:spPr>
          <a:xfrm>
            <a:off x="0" y="6390000"/>
            <a:ext cx="12193200" cy="468000"/>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p:cNvSpPr>
            <a:spLocks noGrp="1"/>
          </p:cNvSpPr>
          <p:nvPr>
            <p:ph type="dt" sz="half" idx="10"/>
          </p:nvPr>
        </p:nvSpPr>
        <p:spPr>
          <a:xfrm>
            <a:off x="9378000" y="6516001"/>
            <a:ext cx="1223999" cy="138499"/>
          </a:xfrm>
        </p:spPr>
        <p:txBody>
          <a:bodyPr/>
          <a:lstStyle>
            <a:lvl1pPr>
              <a:defRPr>
                <a:solidFill>
                  <a:schemeClr val="bg1"/>
                </a:solidFill>
              </a:defRPr>
            </a:lvl1pPr>
          </a:lstStyle>
          <a:p>
            <a:r>
              <a:rPr lang="de-DE" smtClean="0"/>
              <a:t>Stand: Februar 2025</a:t>
            </a:r>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3595464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10" name="Textplatzhalter 32">
            <a:extLst>
              <a:ext uri="{FF2B5EF4-FFF2-40B4-BE49-F238E27FC236}">
                <a16:creationId xmlns:a16="http://schemas.microsoft.com/office/drawing/2014/main" id="{B5A35FC5-E1E9-4DF1-99EA-08CD0DDA3E52}"/>
              </a:ext>
            </a:extLst>
          </p:cNvPr>
          <p:cNvSpPr>
            <a:spLocks noGrp="1"/>
          </p:cNvSpPr>
          <p:nvPr>
            <p:ph type="body" sz="quarter" idx="15" hasCustomPrompt="1"/>
          </p:nvPr>
        </p:nvSpPr>
        <p:spPr>
          <a:xfrm>
            <a:off x="-1" y="6391275"/>
            <a:ext cx="12193200" cy="466725"/>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sp>
        <p:nvSpPr>
          <p:cNvPr id="9" name="Bildplatzhalter 8"/>
          <p:cNvSpPr>
            <a:spLocks noGrp="1"/>
          </p:cNvSpPr>
          <p:nvPr>
            <p:ph type="pic" sz="quarter" idx="26"/>
          </p:nvPr>
        </p:nvSpPr>
        <p:spPr>
          <a:xfrm>
            <a:off x="0" y="1252538"/>
            <a:ext cx="12193520" cy="5605462"/>
          </a:xfrm>
        </p:spPr>
        <p:txBody>
          <a:bodyPr/>
          <a:lstStyle/>
          <a:p>
            <a:endParaRPr lang="de-DE"/>
          </a:p>
        </p:txBody>
      </p:sp>
      <p:sp>
        <p:nvSpPr>
          <p:cNvPr id="2" name="Titel 1"/>
          <p:cNvSpPr>
            <a:spLocks noGrp="1"/>
          </p:cNvSpPr>
          <p:nvPr>
            <p:ph type="title" hasCustomPrompt="1"/>
          </p:nvPr>
        </p:nvSpPr>
        <p:spPr>
          <a:xfrm>
            <a:off x="528000" y="632082"/>
            <a:ext cx="11132717" cy="461665"/>
          </a:xfrm>
        </p:spPr>
        <p:txBody>
          <a:bodyPr/>
          <a:lstStyle>
            <a:lvl1pPr>
              <a:defRPr/>
            </a:lvl1pPr>
          </a:lstStyle>
          <a:p>
            <a:r>
              <a:rPr lang="de-DE" dirty="0" err="1"/>
              <a:t>KapitelTitel</a:t>
            </a:r>
            <a:r>
              <a:rPr lang="de-DE" dirty="0"/>
              <a:t> durch Klicken bearbeiten</a:t>
            </a:r>
          </a:p>
        </p:txBody>
      </p:sp>
      <p:sp>
        <p:nvSpPr>
          <p:cNvPr id="3" name="Textplatzhalter 7">
            <a:extLst>
              <a:ext uri="{FF2B5EF4-FFF2-40B4-BE49-F238E27FC236}">
                <a16:creationId xmlns:a16="http://schemas.microsoft.com/office/drawing/2014/main" id="{8D1A00FE-E112-E6C0-1C99-062BE1A7CDB2}"/>
              </a:ext>
            </a:extLst>
          </p:cNvPr>
          <p:cNvSpPr>
            <a:spLocks noGrp="1"/>
          </p:cNvSpPr>
          <p:nvPr>
            <p:ph type="body" sz="quarter" idx="25" hasCustomPrompt="1"/>
          </p:nvPr>
        </p:nvSpPr>
        <p:spPr>
          <a:xfrm>
            <a:off x="10558245" y="1539041"/>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74809" y="6516002"/>
            <a:ext cx="1173199" cy="138499"/>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1" name="Grafik 10" descr="Ein Bild, das Text, draußen, rot, Geschirr enthält.&#10;&#10;Automatisch generierte Beschreibung">
            <a:extLst>
              <a:ext uri="{FF2B5EF4-FFF2-40B4-BE49-F238E27FC236}">
                <a16:creationId xmlns:a16="http://schemas.microsoft.com/office/drawing/2014/main" id="{B5BC686B-B836-4979-A33B-1AA2266ABA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3120" y="6172608"/>
            <a:ext cx="1220400" cy="218667"/>
          </a:xfrm>
          <a:prstGeom prst="rect">
            <a:avLst/>
          </a:prstGeom>
        </p:spPr>
      </p:pic>
    </p:spTree>
    <p:extLst>
      <p:ext uri="{BB962C8B-B14F-4D97-AF65-F5344CB8AC3E}">
        <p14:creationId xmlns:p14="http://schemas.microsoft.com/office/powerpoint/2010/main" val="23634100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Kapitel: Farbe ">
    <p:spTree>
      <p:nvGrpSpPr>
        <p:cNvPr id="1" name=""/>
        <p:cNvGrpSpPr/>
        <p:nvPr/>
      </p:nvGrpSpPr>
      <p:grpSpPr>
        <a:xfrm>
          <a:off x="0" y="0"/>
          <a:ext cx="0" cy="0"/>
          <a:chOff x="0" y="0"/>
          <a:chExt cx="0" cy="0"/>
        </a:xfrm>
      </p:grpSpPr>
      <p:sp>
        <p:nvSpPr>
          <p:cNvPr id="3" name="Rechteck 2">
            <a:extLst>
              <a:ext uri="{C183D7F6-B498-43B3-948B-1728B52AA6E4}">
                <adec:decorative xmlns="" xmlns:adec="http://schemas.microsoft.com/office/drawing/2017/decorative" val="1"/>
              </a:ext>
            </a:extLst>
          </p:cNvPr>
          <p:cNvSpPr/>
          <p:nvPr userDrawn="1"/>
        </p:nvSpPr>
        <p:spPr>
          <a:xfrm>
            <a:off x="0" y="0"/>
            <a:ext cx="12189169" cy="6389528"/>
          </a:xfrm>
          <a:prstGeom prst="rect">
            <a:avLst/>
          </a:prstGeom>
          <a:solidFill>
            <a:srgbClr val="006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66B807E-194B-FCB9-995F-18035DC6D05D}"/>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err="1"/>
              <a:t>KapitelTitel</a:t>
            </a:r>
            <a:r>
              <a:rPr lang="de-DE" dirty="0"/>
              <a:t> durch Klicken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85201" y="6514953"/>
            <a:ext cx="1173199" cy="138499"/>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116976789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einspalti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C57ABAC-F15D-F807-A243-F06E94F85066}"/>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14" name="Inhaltsplatzhalter 13">
            <a:extLst>
              <a:ext uri="{FF2B5EF4-FFF2-40B4-BE49-F238E27FC236}">
                <a16:creationId xmlns:a16="http://schemas.microsoft.com/office/drawing/2014/main" id="{DC5EF196-4DD9-4AD8-84E4-FE234C58E97C}"/>
              </a:ext>
            </a:extLst>
          </p:cNvPr>
          <p:cNvSpPr>
            <a:spLocks noGrp="1"/>
          </p:cNvSpPr>
          <p:nvPr>
            <p:ph idx="1" hasCustomPrompt="1"/>
          </p:nvPr>
        </p:nvSpPr>
        <p:spPr>
          <a:xfrm>
            <a:off x="528000" y="1238479"/>
            <a:ext cx="11132717" cy="4931122"/>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wrap="square">
            <a:noAutofit/>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6605743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F058A3B-17BF-B092-B2B1-EA02AD8DBD1E}"/>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marL="0" indent="0">
              <a:buNone/>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2" name="Inhaltsplatzhalter 11"/>
          <p:cNvSpPr>
            <a:spLocks noGrp="1"/>
          </p:cNvSpPr>
          <p:nvPr>
            <p:ph sz="quarter" idx="19" hasCustomPrompt="1"/>
          </p:nvPr>
        </p:nvSpPr>
        <p:spPr>
          <a:xfrm>
            <a:off x="6242051" y="1243966"/>
            <a:ext cx="5418667" cy="2189317"/>
          </a:xfrm>
        </p:spPr>
        <p:txBody>
          <a:bodyPr/>
          <a:lstStyle>
            <a:lvl1pPr>
              <a:defRPr/>
            </a:lvl1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85201" y="6516001"/>
            <a:ext cx="1173199" cy="138499"/>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7337909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ext + Grafik,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4B840D3-F7C3-89C0-E8D0-BCEE625C9C33}"/>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4" name="Inhaltsplatzhalter 13"/>
          <p:cNvSpPr>
            <a:spLocks noGrp="1"/>
          </p:cNvSpPr>
          <p:nvPr>
            <p:ph sz="quarter" idx="19" hasCustomPrompt="1"/>
          </p:nvPr>
        </p:nvSpPr>
        <p:spPr>
          <a:xfrm>
            <a:off x="6242051" y="1247776"/>
            <a:ext cx="5418667" cy="4708524"/>
          </a:xfrm>
        </p:spPr>
        <p:txBody>
          <a:bodyPr anchor="ctr">
            <a:noAutofit/>
          </a:bodyPr>
          <a:lstStyle>
            <a:lvl1pPr algn="ctr">
              <a:defRPr b="0" cap="none" baseline="0">
                <a:solidFill>
                  <a:schemeClr val="bg2"/>
                </a:solidFill>
              </a:defRPr>
            </a:lvl1pPr>
          </a:lstStyle>
          <a:p>
            <a:pPr lvl="0"/>
            <a:r>
              <a:rPr lang="de-DE" dirty="0"/>
              <a:t>Bild oder Grafik durch Klicken auf das entsprechende Symbol einfügen</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endParaRPr lang="de-DE" dirty="0"/>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22656011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lanko + Headlin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2F4A90C-48D4-F28B-88C3-F005C28217C4}"/>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a:xfrm>
            <a:off x="528000" y="6516001"/>
            <a:ext cx="7847651" cy="138500"/>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85201" y="6516001"/>
            <a:ext cx="1173199" cy="138500"/>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a:xfrm>
            <a:off x="9758400" y="6516001"/>
            <a:ext cx="507200" cy="138500"/>
          </a:xfrm>
        </p:spPr>
        <p:txBody>
          <a:bodyPr/>
          <a:lstStyle>
            <a:lvl1pPr>
              <a:defRPr>
                <a:solidFill>
                  <a:schemeClr val="bg1"/>
                </a:solidFill>
              </a:defRPr>
            </a:lvl1pPr>
          </a:lstStyle>
          <a:p>
            <a:fld id="{D8777AF0-6F9E-4FA1-95B5-C7A94C1869B6}" type="slidenum">
              <a:rPr lang="de-DE" smtClean="0"/>
              <a:pPr/>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967902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46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31364189"/>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3CF00C-E711-9FB6-97EF-EE0A82BC5EFF}"/>
              </a:ext>
              <a:ext uri="{C183D7F6-B498-43B3-948B-1728B52AA6E4}">
                <adec:decorative xmlns="" xmlns:adec="http://schemas.microsoft.com/office/drawing/2017/decorative" val="1"/>
              </a:ext>
            </a:extLst>
          </p:cNvPr>
          <p:cNvSpPr/>
          <p:nvPr userDrawn="1"/>
        </p:nvSpPr>
        <p:spPr>
          <a:xfrm>
            <a:off x="0" y="0"/>
            <a:ext cx="12189169" cy="4267199"/>
          </a:xfrm>
          <a:prstGeom prst="rect">
            <a:avLst/>
          </a:prstGeom>
          <a:solidFill>
            <a:srgbClr val="006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E7240C6-F013-FADF-00A4-C150D0691FA3}"/>
              </a:ext>
              <a:ext uri="{C183D7F6-B498-43B3-948B-1728B52AA6E4}">
                <adec:decorative xmlns="" xmlns:adec="http://schemas.microsoft.com/office/drawing/2017/decorative" val="1"/>
              </a:ext>
            </a:extLst>
          </p:cNvPr>
          <p:cNvSpPr/>
          <p:nvPr userDrawn="1"/>
        </p:nvSpPr>
        <p:spPr>
          <a:xfrm>
            <a:off x="6433" y="4267199"/>
            <a:ext cx="12189169" cy="2590801"/>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4485275"/>
            <a:ext cx="8064000" cy="215444"/>
          </a:xfrm>
        </p:spPr>
        <p:txBody>
          <a:bodyPr/>
          <a:lstStyle>
            <a:lvl1pPr>
              <a:defRPr sz="1400" cap="none" baseline="0">
                <a:solidFill>
                  <a:schemeClr val="bg1"/>
                </a:solidFill>
              </a:defRPr>
            </a:lvl1pPr>
          </a:lstStyle>
          <a:p>
            <a:r>
              <a:rPr lang="de-DE" dirty="0"/>
              <a:t>Titel durch Klicken bearbeiten</a:t>
            </a:r>
          </a:p>
        </p:txBody>
      </p:sp>
      <p:sp>
        <p:nvSpPr>
          <p:cNvPr id="3" name="Inhaltsplatzhalter 2"/>
          <p:cNvSpPr>
            <a:spLocks noGrp="1"/>
          </p:cNvSpPr>
          <p:nvPr>
            <p:ph idx="1" hasCustomPrompt="1"/>
          </p:nvPr>
        </p:nvSpPr>
        <p:spPr>
          <a:xfrm>
            <a:off x="528000" y="4795067"/>
            <a:ext cx="8064000" cy="218586"/>
          </a:xfrm>
        </p:spPr>
        <p:txBody>
          <a:bodyPr/>
          <a:lstStyle>
            <a:lvl1pPr>
              <a:defRPr sz="1400" b="0" cap="none" baseline="0">
                <a:solidFill>
                  <a:schemeClr val="bg1"/>
                </a:solidFill>
              </a:defRPr>
            </a:lvl1pPr>
            <a:lvl2pPr>
              <a:defRPr baseline="0"/>
            </a:lvl2pPr>
            <a:lvl3pPr>
              <a:defRPr baseline="0"/>
            </a:lvl3pPr>
            <a:lvl4pPr>
              <a:defRPr/>
            </a:lvl4pPr>
            <a:lvl5pPr>
              <a:defRPr baseline="0"/>
            </a:lvl5pPr>
          </a:lstStyle>
          <a:p>
            <a:pPr lvl="0"/>
            <a:r>
              <a:rPr lang="de-DE" dirty="0"/>
              <a:t>Informationen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10487519" y="6516001"/>
            <a:ext cx="1173199" cy="138499"/>
          </a:xfrm>
        </p:spPr>
        <p:txBody>
          <a:bodyPr/>
          <a:lstStyle>
            <a:lvl1pPr>
              <a:defRPr>
                <a:solidFill>
                  <a:schemeClr val="bg1"/>
                </a:solidFill>
              </a:defRPr>
            </a:lvl1pPr>
          </a:lstStyle>
          <a:p>
            <a:r>
              <a:rPr lang="de-DE" smtClean="0"/>
              <a:t>Stand: Februar 2025</a:t>
            </a:r>
            <a:endParaRPr lang="de-DE"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9169" y="3821759"/>
            <a:ext cx="2520000" cy="445418"/>
          </a:xfrm>
          <a:prstGeom prst="rect">
            <a:avLst/>
          </a:prstGeom>
        </p:spPr>
      </p:pic>
    </p:spTree>
    <p:extLst>
      <p:ext uri="{BB962C8B-B14F-4D97-AF65-F5344CB8AC3E}">
        <p14:creationId xmlns:p14="http://schemas.microsoft.com/office/powerpoint/2010/main" val="12578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benutzerdefiniert)">
    <p:spTree>
      <p:nvGrpSpPr>
        <p:cNvPr id="1" name=""/>
        <p:cNvGrpSpPr/>
        <p:nvPr/>
      </p:nvGrpSpPr>
      <p:grpSpPr>
        <a:xfrm>
          <a:off x="0" y="0"/>
          <a:ext cx="0" cy="0"/>
          <a:chOff x="0" y="0"/>
          <a:chExt cx="0" cy="0"/>
        </a:xfrm>
      </p:grpSpPr>
      <p:sp>
        <p:nvSpPr>
          <p:cNvPr id="7" name="Bildplatzhalter 7">
            <a:extLst>
              <a:ext uri="{FF2B5EF4-FFF2-40B4-BE49-F238E27FC236}">
                <a16:creationId xmlns:a16="http://schemas.microsoft.com/office/drawing/2014/main" id="{1FD0EE4C-6FF8-8188-AA02-1625E0978DC8}"/>
              </a:ext>
              <a:ext uri="{C183D7F6-B498-43B3-948B-1728B52AA6E4}">
                <adec:decorative xmlns="" xmlns:adec="http://schemas.microsoft.com/office/drawing/2017/decorative" val="1"/>
              </a:ext>
            </a:extLst>
          </p:cNvPr>
          <p:cNvSpPr>
            <a:spLocks noGrp="1"/>
          </p:cNvSpPr>
          <p:nvPr>
            <p:ph type="pic" sz="quarter" idx="16"/>
          </p:nvPr>
        </p:nvSpPr>
        <p:spPr>
          <a:xfrm>
            <a:off x="0" y="0"/>
            <a:ext cx="12192000" cy="6858000"/>
          </a:xfrm>
        </p:spPr>
        <p:txBody>
          <a:bodyPr/>
          <a:lstStyle/>
          <a:p>
            <a:r>
              <a:rPr lang="de-DE" smtClean="0"/>
              <a:t>Bild durch Klicken auf Symbol hinzufügen</a:t>
            </a:r>
            <a:endParaRPr lang="de-DE" dirty="0"/>
          </a:p>
        </p:txBody>
      </p:sp>
      <p:sp>
        <p:nvSpPr>
          <p:cNvPr id="10" name="Textplatzhalter 32">
            <a:extLst>
              <a:ext uri="{FF2B5EF4-FFF2-40B4-BE49-F238E27FC236}">
                <a16:creationId xmlns:a16="http://schemas.microsoft.com/office/drawing/2014/main" id="{5253C309-8218-A6E5-680A-9D56AD7042E9}"/>
              </a:ext>
              <a:ext uri="{C183D7F6-B498-43B3-948B-1728B52AA6E4}">
                <adec:decorative xmlns="" xmlns:adec="http://schemas.microsoft.com/office/drawing/2017/decorative" val="1"/>
              </a:ext>
            </a:extLst>
          </p:cNvPr>
          <p:cNvSpPr>
            <a:spLocks noGrp="1"/>
          </p:cNvSpPr>
          <p:nvPr>
            <p:ph type="body" sz="quarter" idx="15" hasCustomPrompt="1"/>
          </p:nvPr>
        </p:nvSpPr>
        <p:spPr>
          <a:xfrm>
            <a:off x="0" y="6390000"/>
            <a:ext cx="12193200" cy="468000"/>
          </a:xfrm>
          <a:prstGeom prst="rect">
            <a:avLst/>
          </a:prstGeom>
          <a:solidFill>
            <a:schemeClr val="accent1">
              <a:alpha val="76000"/>
            </a:schemeClr>
          </a:solidFill>
        </p:spPr>
        <p:txBody>
          <a:bodyPr vert="horz"/>
          <a:lstStyle>
            <a:lvl1pPr>
              <a:defRPr b="0" i="0">
                <a:latin typeface="Arial"/>
              </a:defRPr>
            </a:lvl1pPr>
          </a:lstStyle>
          <a:p>
            <a:pPr lvl="0"/>
            <a:r>
              <a:rPr lang="de-DE" dirty="0"/>
              <a:t> </a:t>
            </a:r>
          </a:p>
        </p:txBody>
      </p:sp>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p:cNvSpPr>
            <a:spLocks noGrp="1"/>
          </p:cNvSpPr>
          <p:nvPr>
            <p:ph type="dt" sz="half" idx="10"/>
          </p:nvPr>
        </p:nvSpPr>
        <p:spPr>
          <a:xfrm>
            <a:off x="9378000" y="6516001"/>
            <a:ext cx="1223999" cy="138499"/>
          </a:xfrm>
        </p:spPr>
        <p:txBody>
          <a:bodyPr/>
          <a:lstStyle>
            <a:lvl1pPr>
              <a:defRPr>
                <a:solidFill>
                  <a:schemeClr val="bg1"/>
                </a:solidFill>
              </a:defRPr>
            </a:lvl1pPr>
          </a:lstStyle>
          <a:p>
            <a:r>
              <a:rPr lang="de-DE" smtClean="0"/>
              <a:t>Stand: Februar 2025</a:t>
            </a:r>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517016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49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6459306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51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0149704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853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4475022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956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95741525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58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7984894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63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7276734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570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281516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775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9074895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877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8339308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980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9965463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Bildplatzhalter 8"/>
          <p:cNvSpPr>
            <a:spLocks noGrp="1"/>
          </p:cNvSpPr>
          <p:nvPr>
            <p:ph type="pic" sz="quarter" idx="26"/>
          </p:nvPr>
        </p:nvSpPr>
        <p:spPr>
          <a:xfrm>
            <a:off x="0" y="1252538"/>
            <a:ext cx="12193520" cy="5605462"/>
          </a:xfrm>
        </p:spPr>
        <p:txBody>
          <a:bodyPr/>
          <a:lstStyle/>
          <a:p>
            <a:r>
              <a:rPr lang="de-DE" smtClean="0"/>
              <a:t>Bild durch Klicken auf Symbol hinzufügen</a:t>
            </a:r>
            <a:endParaRPr lang="de-DE"/>
          </a:p>
        </p:txBody>
      </p:sp>
      <p:sp>
        <p:nvSpPr>
          <p:cNvPr id="2" name="Titel 1"/>
          <p:cNvSpPr>
            <a:spLocks noGrp="1"/>
          </p:cNvSpPr>
          <p:nvPr>
            <p:ph type="title" hasCustomPrompt="1"/>
          </p:nvPr>
        </p:nvSpPr>
        <p:spPr>
          <a:xfrm>
            <a:off x="528000" y="632082"/>
            <a:ext cx="11132717" cy="461665"/>
          </a:xfrm>
        </p:spPr>
        <p:txBody>
          <a:bodyPr/>
          <a:lstStyle>
            <a:lvl1pPr>
              <a:defRPr/>
            </a:lvl1pPr>
          </a:lstStyle>
          <a:p>
            <a:r>
              <a:rPr lang="de-DE" dirty="0" err="1"/>
              <a:t>KapitelTitel</a:t>
            </a:r>
            <a:r>
              <a:rPr lang="de-DE" dirty="0"/>
              <a:t> durch Klicken bearbeiten</a:t>
            </a:r>
          </a:p>
        </p:txBody>
      </p:sp>
      <p:sp>
        <p:nvSpPr>
          <p:cNvPr id="3" name="Textplatzhalter 7">
            <a:extLst>
              <a:ext uri="{FF2B5EF4-FFF2-40B4-BE49-F238E27FC236}">
                <a16:creationId xmlns:a16="http://schemas.microsoft.com/office/drawing/2014/main" id="{8D1A00FE-E112-E6C0-1C99-062BE1A7CDB2}"/>
              </a:ext>
            </a:extLst>
          </p:cNvPr>
          <p:cNvSpPr>
            <a:spLocks noGrp="1"/>
          </p:cNvSpPr>
          <p:nvPr>
            <p:ph type="body" sz="quarter" idx="25" hasCustomPrompt="1"/>
          </p:nvPr>
        </p:nvSpPr>
        <p:spPr>
          <a:xfrm>
            <a:off x="10558245" y="1539041"/>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74809" y="6516002"/>
            <a:ext cx="1173199" cy="138499"/>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10" name="Textplatzhalter 32">
            <a:extLst>
              <a:ext uri="{FF2B5EF4-FFF2-40B4-BE49-F238E27FC236}">
                <a16:creationId xmlns:a16="http://schemas.microsoft.com/office/drawing/2014/main" id="{B5A35FC5-E1E9-4DF1-99EA-08CD0DDA3E52}"/>
              </a:ext>
            </a:extLst>
          </p:cNvPr>
          <p:cNvSpPr>
            <a:spLocks noGrp="1"/>
          </p:cNvSpPr>
          <p:nvPr>
            <p:ph type="body" sz="quarter" idx="15" hasCustomPrompt="1"/>
          </p:nvPr>
        </p:nvSpPr>
        <p:spPr>
          <a:xfrm>
            <a:off x="-1" y="6391275"/>
            <a:ext cx="12193200" cy="466725"/>
          </a:xfrm>
          <a:prstGeom prst="rect">
            <a:avLst/>
          </a:prstGeom>
          <a:solidFill>
            <a:srgbClr val="78787A"/>
          </a:solidFill>
        </p:spPr>
        <p:txBody>
          <a:bodyPr vert="horz"/>
          <a:lstStyle>
            <a:lvl1pPr>
              <a:defRPr b="0" i="0">
                <a:latin typeface="Arial"/>
              </a:defRPr>
            </a:lvl1pPr>
          </a:lstStyle>
          <a:p>
            <a:pPr lvl="0"/>
            <a:r>
              <a:rPr lang="de-DE" dirty="0"/>
              <a:t> </a:t>
            </a:r>
          </a:p>
        </p:txBody>
      </p:sp>
      <p:pic>
        <p:nvPicPr>
          <p:cNvPr id="11" name="Grafik 10" descr="Ein Bild, das Text, draußen, rot, Geschirr enthält.&#10;&#10;Automatisch generierte Beschreibung">
            <a:extLst>
              <a:ext uri="{FF2B5EF4-FFF2-40B4-BE49-F238E27FC236}">
                <a16:creationId xmlns:a16="http://schemas.microsoft.com/office/drawing/2014/main" id="{B5BC686B-B836-4979-A33B-1AA2266ABA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3120" y="6172608"/>
            <a:ext cx="1220400" cy="218667"/>
          </a:xfrm>
          <a:prstGeom prst="rect">
            <a:avLst/>
          </a:prstGeom>
        </p:spPr>
      </p:pic>
    </p:spTree>
    <p:extLst>
      <p:ext uri="{BB962C8B-B14F-4D97-AF65-F5344CB8AC3E}">
        <p14:creationId xmlns:p14="http://schemas.microsoft.com/office/powerpoint/2010/main" val="2891257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082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2739578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287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0316912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389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11750669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492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92735260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594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3129984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97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8363303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799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6188895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901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3775919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004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70921179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06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8560390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Farbe ">
    <p:spTree>
      <p:nvGrpSpPr>
        <p:cNvPr id="1" name=""/>
        <p:cNvGrpSpPr/>
        <p:nvPr/>
      </p:nvGrpSpPr>
      <p:grpSpPr>
        <a:xfrm>
          <a:off x="0" y="0"/>
          <a:ext cx="0" cy="0"/>
          <a:chOff x="0" y="0"/>
          <a:chExt cx="0" cy="0"/>
        </a:xfrm>
      </p:grpSpPr>
      <p:sp>
        <p:nvSpPr>
          <p:cNvPr id="3" name="Rechteck 2">
            <a:extLst>
              <a:ext uri="{C183D7F6-B498-43B3-948B-1728B52AA6E4}">
                <adec:decorative xmlns="" xmlns:adec="http://schemas.microsoft.com/office/drawing/2017/decorative" val="1"/>
              </a:ext>
            </a:extLst>
          </p:cNvPr>
          <p:cNvSpPr/>
          <p:nvPr userDrawn="1"/>
        </p:nvSpPr>
        <p:spPr>
          <a:xfrm>
            <a:off x="0" y="0"/>
            <a:ext cx="12189169" cy="6389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66B807E-194B-FCB9-995F-18035DC6D05D}"/>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err="1"/>
              <a:t>KapitelTitel</a:t>
            </a:r>
            <a:r>
              <a:rPr lang="de-DE" dirty="0"/>
              <a:t> durch Klicken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85201" y="6514953"/>
            <a:ext cx="1173199" cy="138499"/>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93623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209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44686005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311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4773378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413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5519709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516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46754577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618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35012349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721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68219393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823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91525051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925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2941223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028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26027762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335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6569872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einspalti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C57ABAC-F15D-F807-A243-F06E94F85066}"/>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14" name="Inhaltsplatzhalter 13">
            <a:extLst>
              <a:ext uri="{FF2B5EF4-FFF2-40B4-BE49-F238E27FC236}">
                <a16:creationId xmlns:a16="http://schemas.microsoft.com/office/drawing/2014/main" id="{DC5EF196-4DD9-4AD8-84E4-FE234C58E97C}"/>
              </a:ext>
            </a:extLst>
          </p:cNvPr>
          <p:cNvSpPr>
            <a:spLocks noGrp="1"/>
          </p:cNvSpPr>
          <p:nvPr>
            <p:ph idx="1" hasCustomPrompt="1"/>
          </p:nvPr>
        </p:nvSpPr>
        <p:spPr>
          <a:xfrm>
            <a:off x="528000" y="1238479"/>
            <a:ext cx="11132717" cy="4931122"/>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wrap="square">
            <a:noAutofit/>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102247380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437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1434819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540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046194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642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8810869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745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79880295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847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3090562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949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60380565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052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1725535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154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31946629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257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70487199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359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9632065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F058A3B-17BF-B092-B2B1-EA02AD8DBD1E}"/>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marL="0" indent="0">
              <a:buNone/>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2" name="Inhaltsplatzhalter 11"/>
          <p:cNvSpPr>
            <a:spLocks noGrp="1"/>
          </p:cNvSpPr>
          <p:nvPr>
            <p:ph sz="quarter" idx="19" hasCustomPrompt="1"/>
          </p:nvPr>
        </p:nvSpPr>
        <p:spPr>
          <a:xfrm>
            <a:off x="6242051" y="1243966"/>
            <a:ext cx="5418667" cy="2189317"/>
          </a:xfrm>
        </p:spPr>
        <p:txBody>
          <a:bodyPr/>
          <a:lstStyle>
            <a:lvl1pPr>
              <a:defRPr/>
            </a:lvl1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85201" y="6516001"/>
            <a:ext cx="1173199" cy="138499"/>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40614677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461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81013316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564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45318615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666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12184521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769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8187880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871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80871792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076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12195649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383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06250910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587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05387466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690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3751353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895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129523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Grafik,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4B840D3-F7C3-89C0-E8D0-BCEE625C9C33}"/>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4" name="Inhaltsplatzhalter 13"/>
          <p:cNvSpPr>
            <a:spLocks noGrp="1"/>
          </p:cNvSpPr>
          <p:nvPr>
            <p:ph sz="quarter" idx="19" hasCustomPrompt="1"/>
          </p:nvPr>
        </p:nvSpPr>
        <p:spPr>
          <a:xfrm>
            <a:off x="6242051" y="1247776"/>
            <a:ext cx="5418667" cy="4708524"/>
          </a:xfrm>
        </p:spPr>
        <p:txBody>
          <a:bodyPr anchor="ctr">
            <a:noAutofit/>
          </a:bodyPr>
          <a:lstStyle>
            <a:lvl1pPr algn="ctr">
              <a:defRPr b="0" cap="none" baseline="0">
                <a:solidFill>
                  <a:schemeClr val="bg2"/>
                </a:solidFill>
              </a:defRPr>
            </a:lvl1pPr>
          </a:lstStyle>
          <a:p>
            <a:pPr lvl="0"/>
            <a:r>
              <a:rPr lang="de-DE" dirty="0"/>
              <a:t>Bild oder Grafik durch Klicken auf das entsprechende Symbol einfügen</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endParaRPr lang="de-DE" dirty="0"/>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4514085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997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79441591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099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94058295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202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64772284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304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25207051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407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11099213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509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20619418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611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61945330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714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41192355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816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86735752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919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2052690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o + Headlin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2F4A90C-48D4-F28B-88C3-F005C28217C4}"/>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a:xfrm>
            <a:off x="528000" y="6516001"/>
            <a:ext cx="7847651" cy="138500"/>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85201" y="6516001"/>
            <a:ext cx="1173199" cy="138500"/>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a:xfrm>
            <a:off x="9758400" y="6516001"/>
            <a:ext cx="507200" cy="138500"/>
          </a:xfrm>
        </p:spPr>
        <p:txBody>
          <a:bodyPr/>
          <a:lstStyle>
            <a:lvl1pPr>
              <a:defRPr>
                <a:solidFill>
                  <a:schemeClr val="bg1"/>
                </a:solidFill>
              </a:defRPr>
            </a:lvl1pPr>
          </a:lstStyle>
          <a:p>
            <a:fld id="{D8777AF0-6F9E-4FA1-95B5-C7A94C1869B6}" type="slidenum">
              <a:rPr lang="de-DE" smtClean="0"/>
              <a:pPr/>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26389980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021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03316116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123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52108736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226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25759018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328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13837902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431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54587095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533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21960318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7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635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45821757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7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738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7957615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840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59528274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9431"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0639525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3CF00C-E711-9FB6-97EF-EE0A82BC5EFF}"/>
              </a:ext>
              <a:ext uri="{C183D7F6-B498-43B3-948B-1728B52AA6E4}">
                <adec:decorative xmlns="" xmlns:adec="http://schemas.microsoft.com/office/drawing/2017/decorative" val="1"/>
              </a:ext>
            </a:extLst>
          </p:cNvPr>
          <p:cNvSpPr/>
          <p:nvPr userDrawn="1"/>
        </p:nvSpPr>
        <p:spPr>
          <a:xfrm>
            <a:off x="0" y="0"/>
            <a:ext cx="12189169" cy="4267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E7240C6-F013-FADF-00A4-C150D0691FA3}"/>
              </a:ext>
              <a:ext uri="{C183D7F6-B498-43B3-948B-1728B52AA6E4}">
                <adec:decorative xmlns="" xmlns:adec="http://schemas.microsoft.com/office/drawing/2017/decorative" val="1"/>
              </a:ext>
            </a:extLst>
          </p:cNvPr>
          <p:cNvSpPr/>
          <p:nvPr userDrawn="1"/>
        </p:nvSpPr>
        <p:spPr>
          <a:xfrm>
            <a:off x="6433" y="4267199"/>
            <a:ext cx="12189169" cy="2590801"/>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4485275"/>
            <a:ext cx="8064000" cy="215444"/>
          </a:xfrm>
        </p:spPr>
        <p:txBody>
          <a:bodyPr/>
          <a:lstStyle>
            <a:lvl1pPr>
              <a:defRPr sz="1400" cap="none" baseline="0">
                <a:solidFill>
                  <a:schemeClr val="bg1"/>
                </a:solidFill>
              </a:defRPr>
            </a:lvl1pPr>
          </a:lstStyle>
          <a:p>
            <a:r>
              <a:rPr lang="de-DE" dirty="0"/>
              <a:t>Titel durch Klicken bearbeiten</a:t>
            </a:r>
          </a:p>
        </p:txBody>
      </p:sp>
      <p:sp>
        <p:nvSpPr>
          <p:cNvPr id="3" name="Inhaltsplatzhalter 2"/>
          <p:cNvSpPr>
            <a:spLocks noGrp="1"/>
          </p:cNvSpPr>
          <p:nvPr>
            <p:ph idx="1" hasCustomPrompt="1"/>
          </p:nvPr>
        </p:nvSpPr>
        <p:spPr>
          <a:xfrm>
            <a:off x="528000" y="4795067"/>
            <a:ext cx="8064000" cy="218586"/>
          </a:xfrm>
        </p:spPr>
        <p:txBody>
          <a:bodyPr/>
          <a:lstStyle>
            <a:lvl1pPr>
              <a:defRPr sz="1400" b="0" cap="none" baseline="0">
                <a:solidFill>
                  <a:schemeClr val="bg1"/>
                </a:solidFill>
              </a:defRPr>
            </a:lvl1pPr>
            <a:lvl2pPr>
              <a:defRPr baseline="0"/>
            </a:lvl2pPr>
            <a:lvl3pPr>
              <a:defRPr baseline="0"/>
            </a:lvl3pPr>
            <a:lvl4pPr>
              <a:defRPr/>
            </a:lvl4pPr>
            <a:lvl5pPr>
              <a:defRPr baseline="0"/>
            </a:lvl5pPr>
          </a:lstStyle>
          <a:p>
            <a:pPr lvl="0"/>
            <a:r>
              <a:rPr lang="de-DE" dirty="0"/>
              <a:t>Informationen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10487519" y="6516001"/>
            <a:ext cx="1173199" cy="138499"/>
          </a:xfrm>
        </p:spPr>
        <p:txBody>
          <a:bodyPr/>
          <a:lstStyle>
            <a:lvl1pPr>
              <a:defRPr>
                <a:solidFill>
                  <a:schemeClr val="bg1"/>
                </a:solidFill>
              </a:defRPr>
            </a:lvl1pPr>
          </a:lstStyle>
          <a:p>
            <a:r>
              <a:rPr lang="de-DE" smtClean="0"/>
              <a:t>Stand: Februar 2025</a:t>
            </a:r>
            <a:endParaRPr lang="de-DE"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9169" y="3821759"/>
            <a:ext cx="2520000" cy="445418"/>
          </a:xfrm>
          <a:prstGeom prst="rect">
            <a:avLst/>
          </a:prstGeom>
        </p:spPr>
      </p:pic>
    </p:spTree>
    <p:extLst>
      <p:ext uri="{BB962C8B-B14F-4D97-AF65-F5344CB8AC3E}">
        <p14:creationId xmlns:p14="http://schemas.microsoft.com/office/powerpoint/2010/main" val="3428161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045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50275050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147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89343072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50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90038568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527"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20263435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455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1038144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557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73309680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8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659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59135945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8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761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14280572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8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864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101950860"/>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8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966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5015178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54" Type="http://schemas.openxmlformats.org/officeDocument/2006/relationships/slideLayout" Target="../slideLayouts/slideLayout154.xml"/><Relationship Id="rId159" Type="http://schemas.openxmlformats.org/officeDocument/2006/relationships/slideLayout" Target="../slideLayouts/slideLayout159.xml"/><Relationship Id="rId175" Type="http://schemas.openxmlformats.org/officeDocument/2006/relationships/slideLayout" Target="../slideLayouts/slideLayout175.xml"/><Relationship Id="rId170" Type="http://schemas.openxmlformats.org/officeDocument/2006/relationships/slideLayout" Target="../slideLayouts/slideLayout170.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65" Type="http://schemas.openxmlformats.org/officeDocument/2006/relationships/slideLayout" Target="../slideLayouts/slideLayout165.xml"/><Relationship Id="rId181" Type="http://schemas.openxmlformats.org/officeDocument/2006/relationships/slideLayout" Target="../slideLayouts/slideLayout181.xml"/><Relationship Id="rId186" Type="http://schemas.openxmlformats.org/officeDocument/2006/relationships/image" Target="../media/image2.svg"/><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71" Type="http://schemas.openxmlformats.org/officeDocument/2006/relationships/slideLayout" Target="../slideLayouts/slideLayout171.xml"/><Relationship Id="rId176" Type="http://schemas.openxmlformats.org/officeDocument/2006/relationships/slideLayout" Target="../slideLayouts/slideLayout176.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8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4" Type="http://schemas.openxmlformats.org/officeDocument/2006/relationships/slideLayout" Target="../slideLayouts/slideLayout4.xml"/><Relationship Id="rId9" Type="http://schemas.openxmlformats.org/officeDocument/2006/relationships/slideLayout" Target="../slideLayouts/slideLayout9.xml"/><Relationship Id="rId172" Type="http://schemas.openxmlformats.org/officeDocument/2006/relationships/slideLayout" Target="../slideLayouts/slideLayout172.xml"/><Relationship Id="rId180" Type="http://schemas.openxmlformats.org/officeDocument/2006/relationships/slideLayout" Target="../slideLayouts/slideLayout180.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image" Target="../media/image1.png"/><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image" Target="../media/image2.svg"/><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image" Target="../media/image1.png"/><Relationship Id="rId5" Type="http://schemas.openxmlformats.org/officeDocument/2006/relationships/slideLayout" Target="../slideLayouts/slideLayout186.xml"/><Relationship Id="rId10" Type="http://schemas.openxmlformats.org/officeDocument/2006/relationships/theme" Target="../theme/theme2.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8000" y="632082"/>
            <a:ext cx="11132717" cy="461665"/>
          </a:xfrm>
          <a:prstGeom prst="rect">
            <a:avLst/>
          </a:prstGeom>
        </p:spPr>
        <p:txBody>
          <a:bodyPr vert="horz" wrap="square" lIns="0" tIns="0" rIns="0" bIns="0" rtlCol="0" anchor="b">
            <a:spAutoFit/>
          </a:bodyPr>
          <a:lstStyle/>
          <a:p>
            <a:r>
              <a:rPr lang="de-DE" dirty="0"/>
              <a:t>Titel durch Klicken bearbeiten</a:t>
            </a:r>
          </a:p>
        </p:txBody>
      </p:sp>
      <p:sp>
        <p:nvSpPr>
          <p:cNvPr id="3" name="Textplatzhalter 2"/>
          <p:cNvSpPr>
            <a:spLocks noGrp="1"/>
          </p:cNvSpPr>
          <p:nvPr>
            <p:ph type="body" idx="1"/>
          </p:nvPr>
        </p:nvSpPr>
        <p:spPr>
          <a:xfrm>
            <a:off x="528000" y="1243966"/>
            <a:ext cx="11132717" cy="2189317"/>
          </a:xfrm>
          <a:prstGeom prst="rect">
            <a:avLst/>
          </a:prstGeom>
        </p:spPr>
        <p:txBody>
          <a:bodyPr vert="horz" wrap="square" lIns="0" tIns="0" rIns="0" bIns="0" rtlCol="0">
            <a:spAutoFit/>
          </a:body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 xmlns:adec="http://schemas.microsoft.com/office/drawing/2017/decorative" val="0"/>
              </a:ext>
            </a:extLst>
          </p:cNvPr>
          <p:cNvSpPr>
            <a:spLocks noGrp="1"/>
          </p:cNvSpPr>
          <p:nvPr>
            <p:ph type="ftr" sz="quarter" idx="3"/>
          </p:nvPr>
        </p:nvSpPr>
        <p:spPr>
          <a:xfrm>
            <a:off x="528000" y="6516001"/>
            <a:ext cx="7847651" cy="138499"/>
          </a:xfrm>
          <a:prstGeom prst="rect">
            <a:avLst/>
          </a:prstGeom>
        </p:spPr>
        <p:txBody>
          <a:bodyPr vert="horz" wrap="square" lIns="0" tIns="0" rIns="0" bIns="0" rtlCol="0" anchor="ctr">
            <a:spAutoFit/>
          </a:bodyP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0"/>
              </a:ext>
            </a:extLst>
          </p:cNvPr>
          <p:cNvSpPr>
            <a:spLocks noGrp="1"/>
          </p:cNvSpPr>
          <p:nvPr>
            <p:ph type="dt" sz="half" idx="2"/>
          </p:nvPr>
        </p:nvSpPr>
        <p:spPr>
          <a:xfrm>
            <a:off x="8585201" y="6516001"/>
            <a:ext cx="1173199"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0"/>
              </a:ext>
            </a:extLst>
          </p:cNvPr>
          <p:cNvSpPr>
            <a:spLocks noGrp="1"/>
          </p:cNvSpPr>
          <p:nvPr>
            <p:ph type="sldNum" sz="quarter" idx="4"/>
          </p:nvPr>
        </p:nvSpPr>
        <p:spPr>
          <a:xfrm>
            <a:off x="9758400" y="6516001"/>
            <a:ext cx="507200"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D8777AF0-6F9E-4FA1-95B5-C7A94C1869B6}" type="slidenum">
              <a:rPr lang="de-DE" smtClean="0"/>
              <a:pPr/>
              <a:t>‹Nr.›</a:t>
            </a:fld>
            <a:endParaRPr lang="de-DE" dirty="0"/>
          </a:p>
        </p:txBody>
      </p:sp>
    </p:spTree>
    <p:extLst>
      <p:ext uri="{BB962C8B-B14F-4D97-AF65-F5344CB8AC3E}">
        <p14:creationId xmlns:p14="http://schemas.microsoft.com/office/powerpoint/2010/main" val="225842574"/>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55" r:id="rId3"/>
    <p:sldLayoutId id="2147483656" r:id="rId4"/>
    <p:sldLayoutId id="2147483650" r:id="rId5"/>
    <p:sldLayoutId id="2147483657" r:id="rId6"/>
    <p:sldLayoutId id="2147483658" r:id="rId7"/>
    <p:sldLayoutId id="2147483659" r:id="rId8"/>
    <p:sldLayoutId id="2147483661" r:id="rId9"/>
    <p:sldLayoutId id="2147483712" r:id="rId10"/>
    <p:sldLayoutId id="2147483713" r:id="rId11"/>
    <p:sldLayoutId id="2147483715" r:id="rId12"/>
    <p:sldLayoutId id="2147483716" r:id="rId13"/>
    <p:sldLayoutId id="2147483719" r:id="rId14"/>
    <p:sldLayoutId id="2147483720" r:id="rId15"/>
    <p:sldLayoutId id="2147483721" r:id="rId16"/>
    <p:sldLayoutId id="2147483722" r:id="rId17"/>
    <p:sldLayoutId id="2147483723" r:id="rId18"/>
    <p:sldLayoutId id="2147483726" r:id="rId19"/>
    <p:sldLayoutId id="2147483727" r:id="rId20"/>
    <p:sldLayoutId id="2147483728" r:id="rId21"/>
    <p:sldLayoutId id="2147483729" r:id="rId22"/>
    <p:sldLayoutId id="2147483730" r:id="rId23"/>
    <p:sldLayoutId id="2147483731" r:id="rId24"/>
    <p:sldLayoutId id="2147483733" r:id="rId25"/>
    <p:sldLayoutId id="2147483735" r:id="rId26"/>
    <p:sldLayoutId id="2147483737" r:id="rId27"/>
    <p:sldLayoutId id="2147483738" r:id="rId28"/>
    <p:sldLayoutId id="2147483739" r:id="rId29"/>
    <p:sldLayoutId id="2147483740"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 id="2147483772" r:id="rId59"/>
    <p:sldLayoutId id="2147483773" r:id="rId60"/>
    <p:sldLayoutId id="2147483774" r:id="rId61"/>
    <p:sldLayoutId id="2147483775" r:id="rId62"/>
    <p:sldLayoutId id="2147483776" r:id="rId63"/>
    <p:sldLayoutId id="2147483777" r:id="rId64"/>
    <p:sldLayoutId id="2147483779" r:id="rId65"/>
    <p:sldLayoutId id="2147483781" r:id="rId66"/>
    <p:sldLayoutId id="2147483783" r:id="rId67"/>
    <p:sldLayoutId id="2147483784" r:id="rId68"/>
    <p:sldLayoutId id="2147483786" r:id="rId69"/>
    <p:sldLayoutId id="2147483787" r:id="rId70"/>
    <p:sldLayoutId id="2147483788" r:id="rId71"/>
    <p:sldLayoutId id="2147483789" r:id="rId72"/>
    <p:sldLayoutId id="2147483790" r:id="rId73"/>
    <p:sldLayoutId id="2147483791" r:id="rId74"/>
    <p:sldLayoutId id="2147483792" r:id="rId75"/>
    <p:sldLayoutId id="2147483793" r:id="rId76"/>
    <p:sldLayoutId id="2147483794" r:id="rId77"/>
    <p:sldLayoutId id="2147483795" r:id="rId78"/>
    <p:sldLayoutId id="2147483796" r:id="rId79"/>
    <p:sldLayoutId id="2147483797" r:id="rId80"/>
    <p:sldLayoutId id="2147483798" r:id="rId81"/>
    <p:sldLayoutId id="2147483799" r:id="rId82"/>
    <p:sldLayoutId id="2147483800" r:id="rId83"/>
    <p:sldLayoutId id="2147483801" r:id="rId84"/>
    <p:sldLayoutId id="2147483802" r:id="rId85"/>
    <p:sldLayoutId id="2147483803" r:id="rId86"/>
    <p:sldLayoutId id="2147483804" r:id="rId87"/>
    <p:sldLayoutId id="2147483805" r:id="rId88"/>
    <p:sldLayoutId id="2147483806" r:id="rId89"/>
    <p:sldLayoutId id="2147483807" r:id="rId90"/>
    <p:sldLayoutId id="2147483808" r:id="rId91"/>
    <p:sldLayoutId id="2147483809" r:id="rId92"/>
    <p:sldLayoutId id="2147483810" r:id="rId93"/>
    <p:sldLayoutId id="2147483811" r:id="rId94"/>
    <p:sldLayoutId id="2147483813" r:id="rId95"/>
    <p:sldLayoutId id="2147483814" r:id="rId96"/>
    <p:sldLayoutId id="2147483815" r:id="rId97"/>
    <p:sldLayoutId id="2147483816" r:id="rId98"/>
    <p:sldLayoutId id="2147483817" r:id="rId99"/>
    <p:sldLayoutId id="2147483818" r:id="rId100"/>
    <p:sldLayoutId id="2147483820" r:id="rId101"/>
    <p:sldLayoutId id="2147483821" r:id="rId102"/>
    <p:sldLayoutId id="2147483822" r:id="rId103"/>
    <p:sldLayoutId id="2147483823" r:id="rId104"/>
    <p:sldLayoutId id="2147483825" r:id="rId105"/>
    <p:sldLayoutId id="2147483828" r:id="rId106"/>
    <p:sldLayoutId id="2147483829" r:id="rId107"/>
    <p:sldLayoutId id="2147483830" r:id="rId108"/>
    <p:sldLayoutId id="2147483831" r:id="rId109"/>
    <p:sldLayoutId id="2147483832" r:id="rId110"/>
    <p:sldLayoutId id="2147483833" r:id="rId111"/>
    <p:sldLayoutId id="2147483834" r:id="rId112"/>
    <p:sldLayoutId id="2147483835" r:id="rId113"/>
    <p:sldLayoutId id="2147483836" r:id="rId114"/>
    <p:sldLayoutId id="2147483837" r:id="rId115"/>
    <p:sldLayoutId id="2147483839" r:id="rId116"/>
    <p:sldLayoutId id="2147483840" r:id="rId117"/>
    <p:sldLayoutId id="2147483841" r:id="rId118"/>
    <p:sldLayoutId id="2147483842" r:id="rId119"/>
    <p:sldLayoutId id="2147483843" r:id="rId120"/>
    <p:sldLayoutId id="2147483844" r:id="rId121"/>
    <p:sldLayoutId id="2147483845" r:id="rId122"/>
    <p:sldLayoutId id="2147483846" r:id="rId123"/>
    <p:sldLayoutId id="2147483847" r:id="rId124"/>
    <p:sldLayoutId id="2147483848" r:id="rId125"/>
    <p:sldLayoutId id="2147483849" r:id="rId126"/>
    <p:sldLayoutId id="2147483850" r:id="rId127"/>
    <p:sldLayoutId id="2147483852" r:id="rId128"/>
    <p:sldLayoutId id="2147483853" r:id="rId129"/>
    <p:sldLayoutId id="2147483854" r:id="rId130"/>
    <p:sldLayoutId id="2147483855" r:id="rId131"/>
    <p:sldLayoutId id="2147483856" r:id="rId132"/>
    <p:sldLayoutId id="2147483857" r:id="rId133"/>
    <p:sldLayoutId id="2147483858" r:id="rId134"/>
    <p:sldLayoutId id="2147483859" r:id="rId135"/>
    <p:sldLayoutId id="2147483860" r:id="rId136"/>
    <p:sldLayoutId id="2147483861" r:id="rId137"/>
    <p:sldLayoutId id="2147483862" r:id="rId138"/>
    <p:sldLayoutId id="2147483863" r:id="rId139"/>
    <p:sldLayoutId id="2147483864" r:id="rId140"/>
    <p:sldLayoutId id="2147483865" r:id="rId141"/>
    <p:sldLayoutId id="2147483866" r:id="rId142"/>
    <p:sldLayoutId id="2147483867" r:id="rId143"/>
    <p:sldLayoutId id="2147483868" r:id="rId144"/>
    <p:sldLayoutId id="2147483869" r:id="rId145"/>
    <p:sldLayoutId id="2147483870" r:id="rId146"/>
    <p:sldLayoutId id="2147483871" r:id="rId147"/>
    <p:sldLayoutId id="2147483872" r:id="rId148"/>
    <p:sldLayoutId id="2147483873" r:id="rId149"/>
    <p:sldLayoutId id="2147483874" r:id="rId150"/>
    <p:sldLayoutId id="2147483875" r:id="rId151"/>
    <p:sldLayoutId id="2147483876" r:id="rId152"/>
    <p:sldLayoutId id="2147483877" r:id="rId153"/>
    <p:sldLayoutId id="2147483878" r:id="rId154"/>
    <p:sldLayoutId id="2147483879" r:id="rId155"/>
    <p:sldLayoutId id="2147483880" r:id="rId156"/>
    <p:sldLayoutId id="2147483881" r:id="rId157"/>
    <p:sldLayoutId id="2147483882" r:id="rId158"/>
    <p:sldLayoutId id="2147483883" r:id="rId159"/>
    <p:sldLayoutId id="2147483884" r:id="rId160"/>
    <p:sldLayoutId id="2147483885" r:id="rId161"/>
    <p:sldLayoutId id="2147483886" r:id="rId162"/>
    <p:sldLayoutId id="2147483887" r:id="rId163"/>
    <p:sldLayoutId id="2147483888" r:id="rId164"/>
    <p:sldLayoutId id="2147483889" r:id="rId165"/>
    <p:sldLayoutId id="2147483890" r:id="rId166"/>
    <p:sldLayoutId id="2147483893" r:id="rId167"/>
    <p:sldLayoutId id="2147483894" r:id="rId168"/>
    <p:sldLayoutId id="2147483895" r:id="rId169"/>
    <p:sldLayoutId id="2147483936" r:id="rId170"/>
    <p:sldLayoutId id="2147483937" r:id="rId171"/>
    <p:sldLayoutId id="2147483938" r:id="rId172"/>
    <p:sldLayoutId id="2147483939" r:id="rId173"/>
    <p:sldLayoutId id="2147483940" r:id="rId174"/>
    <p:sldLayoutId id="2147483941" r:id="rId175"/>
    <p:sldLayoutId id="2147483942" r:id="rId176"/>
    <p:sldLayoutId id="2147483943" r:id="rId177"/>
    <p:sldLayoutId id="2147483944" r:id="rId178"/>
    <p:sldLayoutId id="2147483945" r:id="rId179"/>
    <p:sldLayoutId id="2147483946" r:id="rId180"/>
    <p:sldLayoutId id="2147483947" r:id="rId181"/>
  </p:sldLayoutIdLst>
  <p:hf sldNum="0" hdr="0"/>
  <p:txStyles>
    <p:titleStyle>
      <a:lvl1pPr algn="l" defTabSz="914400" rtl="0" eaLnBrk="1" latinLnBrk="0" hangingPunct="1">
        <a:spcBef>
          <a:spcPct val="0"/>
        </a:spcBef>
        <a:buNone/>
        <a:defRPr lang="de-DE" sz="3000" b="1" i="0" kern="1200" cap="all" baseline="0" dirty="0">
          <a:solidFill>
            <a:schemeClr val="tx1"/>
          </a:solidFill>
          <a:latin typeface="Arial" panose="020B0604020202020204" pitchFamily="34" charset="0"/>
          <a:ea typeface="MS PGothic" pitchFamily="34" charset="-128"/>
          <a:cs typeface="Arial" panose="020B0604020202020204" pitchFamily="34" charset="0"/>
        </a:defRPr>
      </a:lvl1pPr>
    </p:titleStyle>
    <p:bodyStyle>
      <a:lvl1pPr marL="0" indent="0" algn="l" defTabSz="914400" rtl="0" eaLnBrk="1" latinLnBrk="0" hangingPunct="1">
        <a:lnSpc>
          <a:spcPct val="110000"/>
        </a:lnSpc>
        <a:spcBef>
          <a:spcPts val="0"/>
        </a:spcBef>
        <a:spcAft>
          <a:spcPts val="600"/>
        </a:spcAft>
        <a:buFontTx/>
        <a:buNone/>
        <a:defRPr lang="de-DE" sz="1800" b="0" kern="1200" cap="none" baseline="0" dirty="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183">
            <a:extLst>
              <a:ext uri="{96DAC541-7B7A-43D3-8B79-37D633B846F1}">
                <asvg:svgBlip xmlns="" xmlns:asvg="http://schemas.microsoft.com/office/drawing/2016/SVG/main" r:embed="rId186"/>
              </a:ext>
            </a:extLst>
          </a:blip>
        </a:buBlip>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8000" y="632082"/>
            <a:ext cx="11132717" cy="461665"/>
          </a:xfrm>
          <a:prstGeom prst="rect">
            <a:avLst/>
          </a:prstGeom>
        </p:spPr>
        <p:txBody>
          <a:bodyPr vert="horz" wrap="square" lIns="0" tIns="0" rIns="0" bIns="0" rtlCol="0" anchor="b">
            <a:spAutoFit/>
          </a:bodyPr>
          <a:lstStyle/>
          <a:p>
            <a:r>
              <a:rPr lang="de-DE" dirty="0"/>
              <a:t>Titel durch Klicken bearbeiten</a:t>
            </a:r>
          </a:p>
        </p:txBody>
      </p:sp>
      <p:sp>
        <p:nvSpPr>
          <p:cNvPr id="3" name="Textplatzhalter 2"/>
          <p:cNvSpPr>
            <a:spLocks noGrp="1"/>
          </p:cNvSpPr>
          <p:nvPr>
            <p:ph type="body" idx="1"/>
          </p:nvPr>
        </p:nvSpPr>
        <p:spPr>
          <a:xfrm>
            <a:off x="528000" y="1243966"/>
            <a:ext cx="11132717" cy="2189317"/>
          </a:xfrm>
          <a:prstGeom prst="rect">
            <a:avLst/>
          </a:prstGeom>
        </p:spPr>
        <p:txBody>
          <a:bodyPr vert="horz" wrap="square" lIns="0" tIns="0" rIns="0" bIns="0" rtlCol="0">
            <a:spAutoFit/>
          </a:body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 xmlns:adec="http://schemas.microsoft.com/office/drawing/2017/decorative" val="0"/>
              </a:ext>
            </a:extLst>
          </p:cNvPr>
          <p:cNvSpPr>
            <a:spLocks noGrp="1"/>
          </p:cNvSpPr>
          <p:nvPr>
            <p:ph type="ftr" sz="quarter" idx="3"/>
          </p:nvPr>
        </p:nvSpPr>
        <p:spPr>
          <a:xfrm>
            <a:off x="528000" y="6516001"/>
            <a:ext cx="7847651" cy="138499"/>
          </a:xfrm>
          <a:prstGeom prst="rect">
            <a:avLst/>
          </a:prstGeom>
        </p:spPr>
        <p:txBody>
          <a:bodyPr vert="horz" wrap="square" lIns="0" tIns="0" rIns="0" bIns="0" rtlCol="0" anchor="ctr">
            <a:spAutoFit/>
          </a:bodyP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0"/>
              </a:ext>
            </a:extLst>
          </p:cNvPr>
          <p:cNvSpPr>
            <a:spLocks noGrp="1"/>
          </p:cNvSpPr>
          <p:nvPr>
            <p:ph type="dt" sz="half" idx="2"/>
          </p:nvPr>
        </p:nvSpPr>
        <p:spPr>
          <a:xfrm>
            <a:off x="8585201" y="6516001"/>
            <a:ext cx="1173199"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0"/>
              </a:ext>
            </a:extLst>
          </p:cNvPr>
          <p:cNvSpPr>
            <a:spLocks noGrp="1"/>
          </p:cNvSpPr>
          <p:nvPr>
            <p:ph type="sldNum" sz="quarter" idx="4"/>
          </p:nvPr>
        </p:nvSpPr>
        <p:spPr>
          <a:xfrm>
            <a:off x="9758400" y="6516001"/>
            <a:ext cx="507200"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D8777AF0-6F9E-4FA1-95B5-C7A94C1869B6}" type="slidenum">
              <a:rPr lang="de-DE" smtClean="0"/>
              <a:pPr/>
              <a:t>‹Nr.›</a:t>
            </a:fld>
            <a:endParaRPr lang="de-DE" dirty="0"/>
          </a:p>
        </p:txBody>
      </p:sp>
    </p:spTree>
    <p:extLst>
      <p:ext uri="{BB962C8B-B14F-4D97-AF65-F5344CB8AC3E}">
        <p14:creationId xmlns:p14="http://schemas.microsoft.com/office/powerpoint/2010/main" val="38221996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sldNum="0" hdr="0"/>
  <p:txStyles>
    <p:titleStyle>
      <a:lvl1pPr algn="l" defTabSz="914400" rtl="0" eaLnBrk="1" latinLnBrk="0" hangingPunct="1">
        <a:spcBef>
          <a:spcPct val="0"/>
        </a:spcBef>
        <a:buNone/>
        <a:defRPr lang="de-DE" sz="3000" b="1" i="0" kern="1200" cap="all" baseline="0" dirty="0">
          <a:solidFill>
            <a:schemeClr val="tx1"/>
          </a:solidFill>
          <a:latin typeface="Arial" panose="020B0604020202020204" pitchFamily="34" charset="0"/>
          <a:ea typeface="MS PGothic" pitchFamily="34" charset="-128"/>
          <a:cs typeface="Arial" panose="020B0604020202020204" pitchFamily="34" charset="0"/>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0" kern="1200" cap="none" baseline="0" dirty="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11">
            <a:extLst>
              <a:ext uri="{96DAC541-7B7A-43D3-8B79-37D633B846F1}">
                <asvg:svgBlip xmlns="" xmlns:asvg="http://schemas.microsoft.com/office/drawing/2016/SVG/main" r:embed="rId12"/>
              </a:ext>
            </a:extLst>
          </a:blip>
        </a:buBlip>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8D5C"/>
        </a:solidFill>
        <a:effectLst/>
      </p:bgPr>
    </p:bg>
    <p:spTree>
      <p:nvGrpSpPr>
        <p:cNvPr id="1" name=""/>
        <p:cNvGrpSpPr/>
        <p:nvPr/>
      </p:nvGrpSpPr>
      <p:grpSpPr>
        <a:xfrm>
          <a:off x="0" y="0"/>
          <a:ext cx="0" cy="0"/>
          <a:chOff x="0" y="0"/>
          <a:chExt cx="0" cy="0"/>
        </a:xfrm>
      </p:grpSpPr>
      <p:pic>
        <p:nvPicPr>
          <p:cNvPr id="14" name="Grafik 13"/>
          <p:cNvPicPr>
            <a:picLocks noChangeAspect="1"/>
          </p:cNvPicPr>
          <p:nvPr/>
        </p:nvPicPr>
        <p:blipFill rotWithShape="1">
          <a:blip r:embed="rId3"/>
          <a:srcRect l="31042" t="28519" r="34896" b="43696"/>
          <a:stretch/>
        </p:blipFill>
        <p:spPr>
          <a:xfrm>
            <a:off x="-749" y="2720"/>
            <a:ext cx="9392399" cy="4287689"/>
          </a:xfrm>
          <a:prstGeom prst="rect">
            <a:avLst/>
          </a:prstGeom>
        </p:spPr>
      </p:pic>
      <p:sp>
        <p:nvSpPr>
          <p:cNvPr id="3" name="Textplatzhalter 2"/>
          <p:cNvSpPr>
            <a:spLocks noGrp="1"/>
          </p:cNvSpPr>
          <p:nvPr>
            <p:ph type="body" sz="quarter" idx="28"/>
          </p:nvPr>
        </p:nvSpPr>
        <p:spPr>
          <a:solidFill>
            <a:schemeClr val="accent1"/>
          </a:solidFill>
        </p:spPr>
        <p:txBody>
          <a:bodyPr/>
          <a:lstStyle/>
          <a:p>
            <a:endParaRPr lang="de-DE" dirty="0"/>
          </a:p>
        </p:txBody>
      </p:sp>
      <p:sp>
        <p:nvSpPr>
          <p:cNvPr id="4" name="Titel 3"/>
          <p:cNvSpPr>
            <a:spLocks noGrp="1"/>
          </p:cNvSpPr>
          <p:nvPr>
            <p:ph type="title"/>
          </p:nvPr>
        </p:nvSpPr>
        <p:spPr>
          <a:xfrm>
            <a:off x="528000" y="4681652"/>
            <a:ext cx="11246336" cy="492443"/>
          </a:xfrm>
        </p:spPr>
        <p:txBody>
          <a:bodyPr/>
          <a:lstStyle/>
          <a:p>
            <a:r>
              <a:rPr lang="de-DE" sz="3200" dirty="0"/>
              <a:t>Lebensmittel-Siegel im </a:t>
            </a:r>
            <a:r>
              <a:rPr lang="de-DE" sz="3200" dirty="0" smtClean="0"/>
              <a:t>Check</a:t>
            </a:r>
            <a:endParaRPr lang="de-DE" sz="2800" dirty="0"/>
          </a:p>
        </p:txBody>
      </p:sp>
      <p:sp>
        <p:nvSpPr>
          <p:cNvPr id="5" name="Textplatzhalter 4"/>
          <p:cNvSpPr>
            <a:spLocks noGrp="1"/>
          </p:cNvSpPr>
          <p:nvPr>
            <p:ph type="body" sz="quarter" idx="24"/>
          </p:nvPr>
        </p:nvSpPr>
        <p:spPr>
          <a:xfrm>
            <a:off x="518400" y="5661435"/>
            <a:ext cx="8064000" cy="312330"/>
          </a:xfrm>
        </p:spPr>
        <p:txBody>
          <a:bodyPr/>
          <a:lstStyle/>
          <a:p>
            <a:r>
              <a:rPr lang="de-DE" sz="2000" noProof="1" smtClean="0"/>
              <a:t>Verbraucherchecker: Workshops für Jugendliche</a:t>
            </a:r>
            <a:endParaRPr lang="de-DE" sz="2000" noProof="1"/>
          </a:p>
        </p:txBody>
      </p:sp>
      <p:sp>
        <p:nvSpPr>
          <p:cNvPr id="7" name="Fußzeilenplatzhalter 6"/>
          <p:cNvSpPr>
            <a:spLocks noGrp="1"/>
          </p:cNvSpPr>
          <p:nvPr>
            <p:ph type="ftr" sz="quarter" idx="11"/>
          </p:nvPr>
        </p:nvSpPr>
        <p:spPr/>
        <p:txBody>
          <a:bodyPr/>
          <a:lstStyle/>
          <a:p>
            <a:r>
              <a:rPr lang="de-DE" smtClean="0"/>
              <a:t>© 2024 Verbraucherzentrale Bundesverband e.V.</a:t>
            </a:r>
            <a:endParaRPr lang="de-DE" dirty="0"/>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8198" y="1"/>
            <a:ext cx="2683802" cy="2006600"/>
          </a:xfrm>
          <a:prstGeom prst="rect">
            <a:avLst/>
          </a:prstGeom>
        </p:spPr>
      </p:pic>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121579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Fairtrade</a:t>
            </a:r>
            <a:endParaRPr lang="de-DE" dirty="0"/>
          </a:p>
        </p:txBody>
      </p:sp>
      <p:sp>
        <p:nvSpPr>
          <p:cNvPr id="9" name="Fußzeilenplatzhalter 7"/>
          <p:cNvSpPr>
            <a:spLocks noGrp="1"/>
          </p:cNvSpPr>
          <p:nvPr>
            <p:ph type="ftr" sz="quarter" idx="11"/>
          </p:nvPr>
        </p:nvSpPr>
        <p:spPr/>
        <p:txBody>
          <a:bodyPr/>
          <a:lstStyle/>
          <a:p>
            <a:r>
              <a:rPr lang="de-DE" smtClean="0"/>
              <a:t>© 2024 Verbraucherzentrale Bundesverband e.V.</a:t>
            </a:r>
            <a:endParaRPr lang="de-DE" dirty="0"/>
          </a:p>
        </p:txBody>
      </p:sp>
      <p:grpSp>
        <p:nvGrpSpPr>
          <p:cNvPr id="2" name="Gruppieren 1"/>
          <p:cNvGrpSpPr/>
          <p:nvPr/>
        </p:nvGrpSpPr>
        <p:grpSpPr>
          <a:xfrm>
            <a:off x="9182468" y="448034"/>
            <a:ext cx="2860175" cy="1332524"/>
            <a:chOff x="9203672" y="560509"/>
            <a:chExt cx="2860175" cy="1332524"/>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r="473" b="10533"/>
            <a:stretch/>
          </p:blipFill>
          <p:spPr>
            <a:xfrm>
              <a:off x="9203672" y="560509"/>
              <a:ext cx="1144734" cy="1322208"/>
            </a:xfrm>
            <a:prstGeom prst="rect">
              <a:avLst/>
            </a:prstGeom>
          </p:spPr>
        </p:pic>
        <p:pic>
          <p:nvPicPr>
            <p:cNvPr id="7" name="Grafik 6"/>
            <p:cNvPicPr>
              <a:picLocks noChangeAspect="1"/>
            </p:cNvPicPr>
            <p:nvPr/>
          </p:nvPicPr>
          <p:blipFill rotWithShape="1">
            <a:blip r:embed="rId4"/>
            <a:srcRect l="16434" r="15315"/>
            <a:stretch/>
          </p:blipFill>
          <p:spPr>
            <a:xfrm>
              <a:off x="10449987" y="562205"/>
              <a:ext cx="1613860" cy="1330828"/>
            </a:xfrm>
            <a:prstGeom prst="rect">
              <a:avLst/>
            </a:prstGeom>
          </p:spPr>
        </p:pic>
      </p:grpSp>
      <p:sp>
        <p:nvSpPr>
          <p:cNvPr id="8" name="Rechteck 7"/>
          <p:cNvSpPr/>
          <p:nvPr/>
        </p:nvSpPr>
        <p:spPr>
          <a:xfrm>
            <a:off x="528000" y="1195445"/>
            <a:ext cx="7860627" cy="1477328"/>
          </a:xfrm>
          <a:prstGeom prst="rect">
            <a:avLst/>
          </a:prstGeom>
          <a:ln>
            <a:noFill/>
            <a:prstDash val="sysDash"/>
          </a:ln>
        </p:spPr>
        <p:txBody>
          <a:bodyPr wrap="square">
            <a:spAutoFit/>
          </a:bodyPr>
          <a:lstStyle/>
          <a:p>
            <a:pPr marL="36000" lvl="4">
              <a:spcAft>
                <a:spcPts val="600"/>
              </a:spcAft>
              <a:defRPr/>
            </a:pPr>
            <a:r>
              <a:rPr lang="de-DE" sz="2000" dirty="0">
                <a:latin typeface="Arial" panose="020B0604020202020204" pitchFamily="34" charset="0"/>
                <a:ea typeface="MS PGothic" pitchFamily="34" charset="-128"/>
                <a:cs typeface="Arial" panose="020B0604020202020204" pitchFamily="34" charset="0"/>
              </a:rPr>
              <a:t>Gilt für Produkte aus dem globalen Süden</a:t>
            </a:r>
          </a:p>
          <a:p>
            <a:pPr marL="360000" lvl="4" indent="-324000">
              <a:spcAft>
                <a:spcPts val="600"/>
              </a:spcAft>
              <a:buBlip>
                <a:blip r:embed="rId5"/>
              </a:buBlip>
              <a:defRPr/>
            </a:pPr>
            <a:r>
              <a:rPr lang="de-DE" sz="2000" dirty="0">
                <a:latin typeface="Arial" panose="020B0604020202020204" pitchFamily="34" charset="0"/>
                <a:ea typeface="MS PGothic" pitchFamily="34" charset="-128"/>
                <a:cs typeface="Arial" panose="020B0604020202020204" pitchFamily="34" charset="0"/>
              </a:rPr>
              <a:t>Monoprodukte, wie Kaffee, Reis, Bananen = komplett </a:t>
            </a:r>
            <a:r>
              <a:rPr lang="de-DE" sz="2000" dirty="0" err="1">
                <a:latin typeface="Arial" panose="020B0604020202020204" pitchFamily="34" charset="0"/>
                <a:ea typeface="MS PGothic" pitchFamily="34" charset="-128"/>
                <a:cs typeface="Arial" panose="020B0604020202020204" pitchFamily="34" charset="0"/>
              </a:rPr>
              <a:t>Fairtrade</a:t>
            </a:r>
            <a:endParaRPr lang="de-DE" sz="2000" dirty="0">
              <a:latin typeface="Arial" panose="020B0604020202020204" pitchFamily="34" charset="0"/>
              <a:ea typeface="MS PGothic" pitchFamily="34" charset="-128"/>
              <a:cs typeface="Arial" panose="020B0604020202020204" pitchFamily="34" charset="0"/>
            </a:endParaRPr>
          </a:p>
          <a:p>
            <a:pPr marL="360000" lvl="4" indent="-324000">
              <a:spcAft>
                <a:spcPts val="600"/>
              </a:spcAft>
              <a:buBlip>
                <a:blip r:embed="rId5"/>
              </a:buBlip>
              <a:defRPr/>
            </a:pPr>
            <a:r>
              <a:rPr lang="de-DE" sz="2000" dirty="0">
                <a:latin typeface="Arial" panose="020B0604020202020204" pitchFamily="34" charset="0"/>
                <a:ea typeface="MS PGothic" pitchFamily="34" charset="-128"/>
                <a:cs typeface="Arial" panose="020B0604020202020204" pitchFamily="34" charset="0"/>
              </a:rPr>
              <a:t>Mischprodukte, wie Schokolade, Kekse = mind. 20% </a:t>
            </a:r>
            <a:r>
              <a:rPr lang="de-DE" sz="2000" dirty="0" err="1">
                <a:latin typeface="Arial" panose="020B0604020202020204" pitchFamily="34" charset="0"/>
                <a:ea typeface="MS PGothic" pitchFamily="34" charset="-128"/>
                <a:cs typeface="Arial" panose="020B0604020202020204" pitchFamily="34" charset="0"/>
              </a:rPr>
              <a:t>Fairhandelsanteil</a:t>
            </a:r>
            <a:endParaRPr lang="de-DE" sz="2000" dirty="0">
              <a:latin typeface="Arial" panose="020B0604020202020204" pitchFamily="34" charset="0"/>
              <a:ea typeface="MS PGothic" pitchFamily="34" charset="-128"/>
              <a:cs typeface="Arial" panose="020B0604020202020204" pitchFamily="34" charset="0"/>
            </a:endParaRPr>
          </a:p>
        </p:txBody>
      </p:sp>
      <p:sp>
        <p:nvSpPr>
          <p:cNvPr id="10" name="Rechteck 9"/>
          <p:cNvSpPr/>
          <p:nvPr/>
        </p:nvSpPr>
        <p:spPr>
          <a:xfrm>
            <a:off x="515024" y="2783572"/>
            <a:ext cx="6487756" cy="3400931"/>
          </a:xfrm>
          <a:prstGeom prst="rect">
            <a:avLst/>
          </a:prstGeom>
          <a:ln>
            <a:noFill/>
            <a:prstDash val="sysDash"/>
          </a:ln>
        </p:spPr>
        <p:txBody>
          <a:bodyPr wrap="square">
            <a:spAutoFit/>
          </a:bodyPr>
          <a:lstStyle/>
          <a:p>
            <a:pPr marL="360000" lvl="4" indent="-324000">
              <a:spcAft>
                <a:spcPts val="600"/>
              </a:spcAft>
              <a:buBlip>
                <a:blip r:embed="rId5"/>
              </a:buBlip>
              <a:defRPr/>
            </a:pPr>
            <a:r>
              <a:rPr lang="de-DE" sz="2000" dirty="0">
                <a:latin typeface="Arial" panose="020B0604020202020204" pitchFamily="34" charset="0"/>
                <a:ea typeface="MS PGothic" pitchFamily="34" charset="-128"/>
                <a:cs typeface="Arial" panose="020B0604020202020204" pitchFamily="34" charset="0"/>
              </a:rPr>
              <a:t>faire Preise zur Deckung der Produktionskosten und existenzsichernder Einkommen </a:t>
            </a:r>
          </a:p>
          <a:p>
            <a:pPr marL="360000" lvl="4" indent="-324000">
              <a:spcAft>
                <a:spcPts val="600"/>
              </a:spcAft>
              <a:buBlip>
                <a:blip r:embed="rId5"/>
              </a:buBlip>
              <a:defRPr/>
            </a:pPr>
            <a:r>
              <a:rPr lang="de-DE" sz="2000" dirty="0">
                <a:latin typeface="Arial" panose="020B0604020202020204" pitchFamily="34" charset="0"/>
                <a:ea typeface="MS PGothic" pitchFamily="34" charset="-128"/>
                <a:cs typeface="Arial" panose="020B0604020202020204" pitchFamily="34" charset="0"/>
              </a:rPr>
              <a:t>langfristige und partnerschaftliche Handelsbeziehungen zwischen den Produzenten und den Industrieländern  </a:t>
            </a:r>
          </a:p>
          <a:p>
            <a:pPr marL="360000" lvl="4" indent="-324000">
              <a:spcAft>
                <a:spcPts val="600"/>
              </a:spcAft>
              <a:buBlip>
                <a:blip r:embed="rId5"/>
              </a:buBlip>
              <a:defRPr/>
            </a:pPr>
            <a:r>
              <a:rPr lang="de-DE" sz="2000" dirty="0">
                <a:latin typeface="Arial" panose="020B0604020202020204" pitchFamily="34" charset="0"/>
                <a:ea typeface="MS PGothic" pitchFamily="34" charset="-128"/>
                <a:cs typeface="Arial" panose="020B0604020202020204" pitchFamily="34" charset="0"/>
              </a:rPr>
              <a:t>Verbot von illegaler Kinder- und Zwangsarbeit, Zahlung von Tariflöhnen, Gesundheits- und Umweltschutz, </a:t>
            </a:r>
          </a:p>
          <a:p>
            <a:pPr marL="360000" lvl="4" indent="-324000">
              <a:spcAft>
                <a:spcPts val="600"/>
              </a:spcAft>
              <a:buBlip>
                <a:blip r:embed="rId5"/>
              </a:buBlip>
              <a:defRPr/>
            </a:pPr>
            <a:r>
              <a:rPr lang="de-DE" sz="2000" dirty="0">
                <a:latin typeface="Arial" panose="020B0604020202020204" pitchFamily="34" charset="0"/>
                <a:ea typeface="MS PGothic" pitchFamily="34" charset="-128"/>
                <a:cs typeface="Arial" panose="020B0604020202020204" pitchFamily="34" charset="0"/>
              </a:rPr>
              <a:t>freier Zugang zu Gewerkschaften, Gleichberechtigung von Frauen</a:t>
            </a:r>
          </a:p>
        </p:txBody>
      </p:sp>
      <p:sp>
        <p:nvSpPr>
          <p:cNvPr id="11" name="Rechteck 10"/>
          <p:cNvSpPr/>
          <p:nvPr/>
        </p:nvSpPr>
        <p:spPr>
          <a:xfrm>
            <a:off x="7094220" y="2780229"/>
            <a:ext cx="4715116" cy="3323987"/>
          </a:xfrm>
          <a:prstGeom prst="rect">
            <a:avLst/>
          </a:prstGeom>
          <a:ln>
            <a:noFill/>
            <a:prstDash val="sysDash"/>
          </a:ln>
        </p:spPr>
        <p:txBody>
          <a:bodyPr wrap="square">
            <a:spAutoFit/>
          </a:bodyPr>
          <a:lstStyle/>
          <a:p>
            <a:pPr marL="360000" lvl="4" indent="-324000">
              <a:spcAft>
                <a:spcPts val="600"/>
              </a:spcAft>
              <a:buBlip>
                <a:blip r:embed="rId5"/>
              </a:buBlip>
              <a:defRPr/>
            </a:pPr>
            <a:r>
              <a:rPr lang="de-DE" sz="2000" dirty="0">
                <a:latin typeface="Arial" panose="020B0604020202020204" pitchFamily="34" charset="0"/>
                <a:ea typeface="MS PGothic" pitchFamily="34" charset="-128"/>
                <a:cs typeface="Arial" panose="020B0604020202020204" pitchFamily="34" charset="0"/>
              </a:rPr>
              <a:t>Regelmäßige Überprüfung der Standards und Zertifizierung durch FLOCERT </a:t>
            </a:r>
          </a:p>
          <a:p>
            <a:pPr marL="36000" lvl="4">
              <a:spcAft>
                <a:spcPts val="600"/>
              </a:spcAft>
            </a:pPr>
            <a:r>
              <a:rPr lang="de-DE" sz="2000" dirty="0">
                <a:latin typeface="Arial" panose="020B0604020202020204" pitchFamily="34" charset="0"/>
                <a:ea typeface="MS PGothic" pitchFamily="34" charset="-128"/>
                <a:cs typeface="Arial" panose="020B0604020202020204" pitchFamily="34" charset="0"/>
              </a:rPr>
              <a:t>Aber</a:t>
            </a:r>
            <a:r>
              <a:rPr lang="de-DE" sz="2000" dirty="0">
                <a:latin typeface="Arial" panose="020B0604020202020204" pitchFamily="34" charset="0"/>
                <a:ea typeface="MS PGothic" pitchFamily="34" charset="-128"/>
                <a:cs typeface="Arial" panose="020B0604020202020204" pitchFamily="34" charset="0"/>
              </a:rPr>
              <a:t>: Es gibt keine gesetzliche Definition von „fair“, „sozial“ oder „umweltverträglich</a:t>
            </a:r>
            <a:r>
              <a:rPr lang="de-DE" sz="2000" dirty="0">
                <a:latin typeface="Arial" panose="020B0604020202020204" pitchFamily="34" charset="0"/>
                <a:ea typeface="MS PGothic" pitchFamily="34" charset="-128"/>
                <a:cs typeface="Arial" panose="020B0604020202020204" pitchFamily="34" charset="0"/>
              </a:rPr>
              <a:t>“</a:t>
            </a:r>
          </a:p>
          <a:p>
            <a:pPr marL="360000" lvl="4" indent="-324000">
              <a:spcAft>
                <a:spcPts val="600"/>
              </a:spcAft>
              <a:buBlip>
                <a:blip r:embed="rId5"/>
              </a:buBlip>
              <a:defRPr/>
            </a:pPr>
            <a:r>
              <a:rPr lang="de-DE" sz="2000" dirty="0">
                <a:latin typeface="Arial" panose="020B0604020202020204" pitchFamily="34" charset="0"/>
                <a:ea typeface="MS PGothic" pitchFamily="34" charset="-128"/>
                <a:cs typeface="Arial" panose="020B0604020202020204" pitchFamily="34" charset="0"/>
              </a:rPr>
              <a:t>Unternehmen können die Begriffe nutzen, ohne sich an Standards zu halten. Unseriöse Anbieter kann man so beim Einkauf schwer erkennen.</a:t>
            </a:r>
          </a:p>
        </p:txBody>
      </p:sp>
      <p:sp>
        <p:nvSpPr>
          <p:cNvPr id="6" name="Datumsplatzhalter 5"/>
          <p:cNvSpPr>
            <a:spLocks noGrp="1"/>
          </p:cNvSpPr>
          <p:nvPr>
            <p:ph type="dt" sz="half" idx="10"/>
          </p:nvPr>
        </p:nvSpPr>
        <p:spPr/>
        <p:txBody>
          <a:bodyPr/>
          <a:lstStyle/>
          <a:p>
            <a:r>
              <a:rPr lang="de-DE" smtClean="0"/>
              <a:t>Stand: Februar 2025</a:t>
            </a:r>
            <a:endParaRPr lang="de-DE" dirty="0"/>
          </a:p>
        </p:txBody>
      </p:sp>
      <p:cxnSp>
        <p:nvCxnSpPr>
          <p:cNvPr id="13" name="Gerader Verbinder 12"/>
          <p:cNvCxnSpPr/>
          <p:nvPr/>
        </p:nvCxnSpPr>
        <p:spPr>
          <a:xfrm>
            <a:off x="777240" y="2672773"/>
            <a:ext cx="1018794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7002780" y="3017520"/>
            <a:ext cx="0" cy="26974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8503920" y="1249680"/>
            <a:ext cx="0" cy="102108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214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Nutri</a:t>
            </a:r>
            <a:r>
              <a:rPr lang="de-DE" dirty="0" smtClean="0"/>
              <a:t>-Score</a:t>
            </a:r>
            <a:endParaRPr lang="de-DE" dirty="0"/>
          </a:p>
        </p:txBody>
      </p:sp>
      <p:sp>
        <p:nvSpPr>
          <p:cNvPr id="9" name="Fußzeilenplatzhalter 7"/>
          <p:cNvSpPr>
            <a:spLocks noGrp="1"/>
          </p:cNvSpPr>
          <p:nvPr>
            <p:ph type="ftr" sz="quarter" idx="11"/>
          </p:nvPr>
        </p:nvSpPr>
        <p:spPr/>
        <p:txBody>
          <a:bodyPr/>
          <a:lstStyle/>
          <a:p>
            <a:r>
              <a:rPr lang="de-DE" smtClean="0"/>
              <a:t>© 2024 Verbraucherzentrale Bundesverband e.V.</a:t>
            </a:r>
            <a:endParaRPr lang="de-DE"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5282" y="460691"/>
            <a:ext cx="1775435" cy="994244"/>
          </a:xfrm>
          <a:prstGeom prst="rect">
            <a:avLst/>
          </a:prstGeom>
        </p:spPr>
      </p:pic>
      <p:sp>
        <p:nvSpPr>
          <p:cNvPr id="2" name="Rechteck 1"/>
          <p:cNvSpPr/>
          <p:nvPr/>
        </p:nvSpPr>
        <p:spPr>
          <a:xfrm>
            <a:off x="5859780" y="1816122"/>
            <a:ext cx="5983817" cy="4170372"/>
          </a:xfrm>
          <a:prstGeom prst="rect">
            <a:avLst/>
          </a:prstGeom>
        </p:spPr>
        <p:txBody>
          <a:bodyPr wrap="square">
            <a:spAutoFit/>
          </a:bodyPr>
          <a:lstStyle/>
          <a:p>
            <a:pPr marL="36000" lvl="4">
              <a:spcAft>
                <a:spcPts val="600"/>
              </a:spcAft>
              <a:defRPr/>
            </a:pPr>
            <a:r>
              <a:rPr lang="de-DE" sz="2000" dirty="0" smtClean="0">
                <a:latin typeface="Arial" panose="020B0604020202020204" pitchFamily="34" charset="0"/>
                <a:ea typeface="MS PGothic" pitchFamily="34" charset="-128"/>
                <a:cs typeface="Arial" panose="020B0604020202020204" pitchFamily="34" charset="0"/>
              </a:rPr>
              <a:t>Inhaltsstoffe von Produkten erhalten Punkte und werden gegeneinander aufgerechnet: </a:t>
            </a:r>
          </a:p>
          <a:p>
            <a:pPr marL="36000" lvl="4">
              <a:spcAft>
                <a:spcPts val="600"/>
              </a:spcAft>
              <a:defRPr/>
            </a:pPr>
            <a:endParaRPr lang="de-DE" sz="2000" dirty="0" smtClean="0">
              <a:latin typeface="Arial" panose="020B0604020202020204" pitchFamily="34" charset="0"/>
              <a:ea typeface="MS PGothic" pitchFamily="34" charset="-128"/>
              <a:cs typeface="Arial" panose="020B0604020202020204" pitchFamily="34" charset="0"/>
            </a:endParaRPr>
          </a:p>
          <a:p>
            <a:pPr marL="360000" lvl="4" indent="-324000">
              <a:spcAft>
                <a:spcPts val="600"/>
              </a:spcAft>
              <a:buBlip>
                <a:blip r:embed="rId4"/>
              </a:buBlip>
              <a:defRPr/>
            </a:pPr>
            <a:r>
              <a:rPr lang="de-DE" sz="2000" dirty="0" smtClean="0">
                <a:latin typeface="Arial" panose="020B0604020202020204" pitchFamily="34" charset="0"/>
                <a:ea typeface="MS PGothic" pitchFamily="34" charset="-128"/>
                <a:cs typeface="Arial" panose="020B0604020202020204" pitchFamily="34" charset="0"/>
              </a:rPr>
              <a:t>günstigen Inhaltsstoffe, wie  </a:t>
            </a:r>
            <a:r>
              <a:rPr lang="de-DE" sz="2000" dirty="0">
                <a:latin typeface="Arial" panose="020B0604020202020204" pitchFamily="34" charset="0"/>
                <a:ea typeface="MS PGothic" pitchFamily="34" charset="-128"/>
                <a:cs typeface="Arial" panose="020B0604020202020204" pitchFamily="34" charset="0"/>
              </a:rPr>
              <a:t>Ballaststoffe, Proteine, Obst, Gemüse, Hülsenfrüchte und pflanzliche Fette mit ungesättigten </a:t>
            </a:r>
            <a:r>
              <a:rPr lang="de-DE" sz="2000" dirty="0" smtClean="0">
                <a:latin typeface="Arial" panose="020B0604020202020204" pitchFamily="34" charset="0"/>
                <a:ea typeface="MS PGothic" pitchFamily="34" charset="-128"/>
                <a:cs typeface="Arial" panose="020B0604020202020204" pitchFamily="34" charset="0"/>
              </a:rPr>
              <a:t>Fettsäuren</a:t>
            </a:r>
          </a:p>
          <a:p>
            <a:pPr marL="360000" lvl="4" indent="-324000">
              <a:spcAft>
                <a:spcPts val="600"/>
              </a:spcAft>
              <a:buBlip>
                <a:blip r:embed="rId4"/>
              </a:buBlip>
              <a:defRPr/>
            </a:pPr>
            <a:r>
              <a:rPr lang="de-DE" sz="2000" dirty="0" smtClean="0">
                <a:latin typeface="Arial" panose="020B0604020202020204" pitchFamily="34" charset="0"/>
                <a:ea typeface="MS PGothic" pitchFamily="34" charset="-128"/>
                <a:cs typeface="Arial" panose="020B0604020202020204" pitchFamily="34" charset="0"/>
              </a:rPr>
              <a:t>ungünstigen Inhaltsstoffe, wie hoher </a:t>
            </a:r>
            <a:r>
              <a:rPr lang="de-DE" sz="2000" dirty="0">
                <a:latin typeface="Arial" panose="020B0604020202020204" pitchFamily="34" charset="0"/>
                <a:ea typeface="MS PGothic" pitchFamily="34" charset="-128"/>
                <a:cs typeface="Arial" panose="020B0604020202020204" pitchFamily="34" charset="0"/>
              </a:rPr>
              <a:t>Energiegehalt, hoher Anteil von Zucker, Salz und gesättigten </a:t>
            </a:r>
            <a:r>
              <a:rPr lang="de-DE" sz="2000" dirty="0" smtClean="0">
                <a:latin typeface="Arial" panose="020B0604020202020204" pitchFamily="34" charset="0"/>
                <a:ea typeface="MS PGothic" pitchFamily="34" charset="-128"/>
                <a:cs typeface="Arial" panose="020B0604020202020204" pitchFamily="34" charset="0"/>
              </a:rPr>
              <a:t>Fettsäuren</a:t>
            </a:r>
          </a:p>
          <a:p>
            <a:pPr marL="360000" lvl="4" indent="-324000">
              <a:spcAft>
                <a:spcPts val="600"/>
              </a:spcAft>
              <a:buBlip>
                <a:blip r:embed="rId4"/>
              </a:buBlip>
              <a:defRPr/>
            </a:pPr>
            <a:endParaRPr lang="de-DE" sz="2000" dirty="0" smtClean="0">
              <a:latin typeface="Arial" panose="020B0604020202020204" pitchFamily="34" charset="0"/>
              <a:ea typeface="MS PGothic" pitchFamily="34" charset="-128"/>
              <a:cs typeface="Arial" panose="020B0604020202020204" pitchFamily="34" charset="0"/>
            </a:endParaRPr>
          </a:p>
          <a:p>
            <a:pPr marL="36000" lvl="4">
              <a:spcAft>
                <a:spcPts val="600"/>
              </a:spcAft>
              <a:defRPr/>
            </a:pPr>
            <a:r>
              <a:rPr lang="de-DE" sz="2000" dirty="0" smtClean="0">
                <a:latin typeface="Arial" panose="020B0604020202020204" pitchFamily="34" charset="0"/>
                <a:ea typeface="MS PGothic" pitchFamily="34" charset="-128"/>
                <a:cs typeface="Arial" panose="020B0604020202020204" pitchFamily="34" charset="0"/>
              </a:rPr>
              <a:t>Gesamtpunktzahl </a:t>
            </a:r>
            <a:r>
              <a:rPr lang="de-DE" sz="2000" dirty="0">
                <a:latin typeface="Arial" panose="020B0604020202020204" pitchFamily="34" charset="0"/>
                <a:ea typeface="MS PGothic" pitchFamily="34" charset="-128"/>
                <a:cs typeface="Arial" panose="020B0604020202020204" pitchFamily="34" charset="0"/>
              </a:rPr>
              <a:t>ergibt </a:t>
            </a:r>
            <a:r>
              <a:rPr lang="de-DE" sz="2000" dirty="0" smtClean="0">
                <a:latin typeface="Arial" panose="020B0604020202020204" pitchFamily="34" charset="0"/>
                <a:ea typeface="MS PGothic" pitchFamily="34" charset="-128"/>
                <a:cs typeface="Arial" panose="020B0604020202020204" pitchFamily="34" charset="0"/>
              </a:rPr>
              <a:t>die </a:t>
            </a:r>
            <a:r>
              <a:rPr lang="de-DE" sz="2000" dirty="0">
                <a:latin typeface="Arial" panose="020B0604020202020204" pitchFamily="34" charset="0"/>
                <a:ea typeface="MS PGothic" pitchFamily="34" charset="-128"/>
                <a:cs typeface="Arial" panose="020B0604020202020204" pitchFamily="34" charset="0"/>
              </a:rPr>
              <a:t>Bewertung </a:t>
            </a:r>
            <a:r>
              <a:rPr lang="de-DE" sz="2000" dirty="0" smtClean="0">
                <a:latin typeface="Arial" panose="020B0604020202020204" pitchFamily="34" charset="0"/>
                <a:ea typeface="MS PGothic" pitchFamily="34" charset="-128"/>
                <a:cs typeface="Arial" panose="020B0604020202020204" pitchFamily="34" charset="0"/>
              </a:rPr>
              <a:t>auf der </a:t>
            </a:r>
            <a:r>
              <a:rPr lang="de-DE" sz="2000" dirty="0">
                <a:latin typeface="Arial" panose="020B0604020202020204" pitchFamily="34" charset="0"/>
                <a:ea typeface="MS PGothic" pitchFamily="34" charset="-128"/>
                <a:cs typeface="Arial" panose="020B0604020202020204" pitchFamily="34" charset="0"/>
              </a:rPr>
              <a:t>Skala </a:t>
            </a:r>
            <a:r>
              <a:rPr lang="de-DE" sz="2000" dirty="0" smtClean="0">
                <a:latin typeface="Arial" panose="020B0604020202020204" pitchFamily="34" charset="0"/>
                <a:ea typeface="MS PGothic" pitchFamily="34" charset="-128"/>
                <a:cs typeface="Arial" panose="020B0604020202020204" pitchFamily="34" charset="0"/>
              </a:rPr>
              <a:t>von „</a:t>
            </a:r>
            <a:r>
              <a:rPr lang="de-DE" sz="2000" dirty="0">
                <a:latin typeface="Arial" panose="020B0604020202020204" pitchFamily="34" charset="0"/>
                <a:ea typeface="MS PGothic" pitchFamily="34" charset="-128"/>
                <a:cs typeface="Arial" panose="020B0604020202020204" pitchFamily="34" charset="0"/>
              </a:rPr>
              <a:t>A“ bis </a:t>
            </a:r>
            <a:r>
              <a:rPr lang="de-DE" sz="2000" dirty="0" smtClean="0">
                <a:latin typeface="Arial" panose="020B0604020202020204" pitchFamily="34" charset="0"/>
                <a:ea typeface="MS PGothic" pitchFamily="34" charset="-128"/>
                <a:cs typeface="Arial" panose="020B0604020202020204" pitchFamily="34" charset="0"/>
              </a:rPr>
              <a:t>„E“</a:t>
            </a:r>
            <a:endParaRPr lang="de-DE" sz="2000" dirty="0">
              <a:latin typeface="Arial" panose="020B0604020202020204" pitchFamily="34" charset="0"/>
              <a:ea typeface="MS PGothic" pitchFamily="34" charset="-128"/>
              <a:cs typeface="Arial" panose="020B0604020202020204" pitchFamily="34" charset="0"/>
            </a:endParaRPr>
          </a:p>
        </p:txBody>
      </p:sp>
      <p:sp>
        <p:nvSpPr>
          <p:cNvPr id="7" name="Rechteck 6"/>
          <p:cNvSpPr/>
          <p:nvPr/>
        </p:nvSpPr>
        <p:spPr>
          <a:xfrm>
            <a:off x="424181" y="1353613"/>
            <a:ext cx="5260339" cy="2015936"/>
          </a:xfrm>
          <a:prstGeom prst="rect">
            <a:avLst/>
          </a:prstGeom>
        </p:spPr>
        <p:txBody>
          <a:bodyPr wrap="square">
            <a:spAutoFit/>
          </a:bodyPr>
          <a:lstStyle/>
          <a:p>
            <a:pPr marL="360000" lvl="4" indent="-324000">
              <a:spcAft>
                <a:spcPts val="600"/>
              </a:spcAft>
              <a:buBlip>
                <a:blip r:embed="rId4"/>
              </a:buBlip>
              <a:defRPr/>
            </a:pPr>
            <a:r>
              <a:rPr lang="de-DE" sz="2000" dirty="0" smtClean="0">
                <a:latin typeface="Arial" panose="020B0604020202020204" pitchFamily="34" charset="0"/>
                <a:ea typeface="MS PGothic" pitchFamily="34" charset="-128"/>
                <a:cs typeface="Arial" panose="020B0604020202020204" pitchFamily="34" charset="0"/>
              </a:rPr>
              <a:t>Gilt für verarbeitete </a:t>
            </a:r>
            <a:r>
              <a:rPr lang="de-DE" sz="2000" dirty="0">
                <a:latin typeface="Arial" panose="020B0604020202020204" pitchFamily="34" charset="0"/>
                <a:ea typeface="MS PGothic" pitchFamily="34" charset="-128"/>
                <a:cs typeface="Arial" panose="020B0604020202020204" pitchFamily="34" charset="0"/>
              </a:rPr>
              <a:t>und </a:t>
            </a:r>
            <a:r>
              <a:rPr lang="de-DE" sz="2000" dirty="0" smtClean="0">
                <a:latin typeface="Arial" panose="020B0604020202020204" pitchFamily="34" charset="0"/>
                <a:ea typeface="MS PGothic" pitchFamily="34" charset="-128"/>
                <a:cs typeface="Arial" panose="020B0604020202020204" pitchFamily="34" charset="0"/>
              </a:rPr>
              <a:t>verpackte Lebensmittel</a:t>
            </a:r>
          </a:p>
          <a:p>
            <a:pPr marL="360000" lvl="4" indent="-324000">
              <a:spcAft>
                <a:spcPts val="600"/>
              </a:spcAft>
              <a:buBlip>
                <a:blip r:embed="rId4"/>
              </a:buBlip>
              <a:defRPr/>
            </a:pPr>
            <a:r>
              <a:rPr lang="de-DE" sz="2000" dirty="0" smtClean="0">
                <a:latin typeface="Arial" panose="020B0604020202020204" pitchFamily="34" charset="0"/>
                <a:ea typeface="MS PGothic" pitchFamily="34" charset="-128"/>
                <a:cs typeface="Arial" panose="020B0604020202020204" pitchFamily="34" charset="0"/>
              </a:rPr>
              <a:t>Vergleich von Lebensmitteln </a:t>
            </a:r>
            <a:r>
              <a:rPr lang="de-DE" sz="2000" dirty="0">
                <a:latin typeface="Arial" panose="020B0604020202020204" pitchFamily="34" charset="0"/>
                <a:ea typeface="MS PGothic" pitchFamily="34" charset="-128"/>
                <a:cs typeface="Arial" panose="020B0604020202020204" pitchFamily="34" charset="0"/>
              </a:rPr>
              <a:t>einer </a:t>
            </a:r>
            <a:r>
              <a:rPr lang="de-DE" sz="2000" dirty="0" smtClean="0">
                <a:latin typeface="Arial" panose="020B0604020202020204" pitchFamily="34" charset="0"/>
                <a:ea typeface="MS PGothic" pitchFamily="34" charset="-128"/>
                <a:cs typeface="Arial" panose="020B0604020202020204" pitchFamily="34" charset="0"/>
              </a:rPr>
              <a:t>Produktkategorie: Salami-Pizza </a:t>
            </a:r>
            <a:r>
              <a:rPr lang="de-DE" sz="2000" dirty="0">
                <a:latin typeface="Arial" panose="020B0604020202020204" pitchFamily="34" charset="0"/>
                <a:ea typeface="MS PGothic" pitchFamily="34" charset="-128"/>
                <a:cs typeface="Arial" panose="020B0604020202020204" pitchFamily="34" charset="0"/>
              </a:rPr>
              <a:t>mit einer Gemüse-Pizza oder ein Nuss-Müsli mit </a:t>
            </a:r>
            <a:r>
              <a:rPr lang="de-DE" sz="2000" dirty="0" smtClean="0">
                <a:latin typeface="Arial" panose="020B0604020202020204" pitchFamily="34" charset="0"/>
                <a:ea typeface="MS PGothic" pitchFamily="34" charset="-128"/>
                <a:cs typeface="Arial" panose="020B0604020202020204" pitchFamily="34" charset="0"/>
              </a:rPr>
              <a:t>Schoko-Frühstücksflocken</a:t>
            </a:r>
            <a:endParaRPr lang="de-DE" sz="2000" dirty="0">
              <a:latin typeface="Arial" panose="020B0604020202020204" pitchFamily="34" charset="0"/>
              <a:ea typeface="MS PGothic" pitchFamily="34" charset="-128"/>
              <a:cs typeface="Arial" panose="020B0604020202020204" pitchFamily="34" charset="0"/>
            </a:endParaRPr>
          </a:p>
        </p:txBody>
      </p:sp>
      <p:sp>
        <p:nvSpPr>
          <p:cNvPr id="10" name="Rechteck 9"/>
          <p:cNvSpPr/>
          <p:nvPr/>
        </p:nvSpPr>
        <p:spPr>
          <a:xfrm>
            <a:off x="424181" y="3622345"/>
            <a:ext cx="5260339" cy="1323439"/>
          </a:xfrm>
          <a:prstGeom prst="rect">
            <a:avLst/>
          </a:prstGeom>
        </p:spPr>
        <p:txBody>
          <a:bodyPr wrap="square">
            <a:spAutoFit/>
          </a:bodyPr>
          <a:lstStyle/>
          <a:p>
            <a:pPr marL="360000" lvl="4" indent="-324000">
              <a:spcAft>
                <a:spcPts val="600"/>
              </a:spcAft>
              <a:buBlip>
                <a:blip r:embed="rId4"/>
              </a:buBlip>
              <a:defRPr/>
            </a:pPr>
            <a:r>
              <a:rPr lang="de-DE" sz="2000" dirty="0" smtClean="0">
                <a:latin typeface="Arial" panose="020B0604020202020204" pitchFamily="34" charset="0"/>
                <a:ea typeface="MS PGothic" pitchFamily="34" charset="-128"/>
                <a:cs typeface="Arial" panose="020B0604020202020204" pitchFamily="34" charset="0"/>
              </a:rPr>
              <a:t>Französische </a:t>
            </a:r>
            <a:r>
              <a:rPr lang="de-DE" sz="2000" dirty="0">
                <a:latin typeface="Arial" panose="020B0604020202020204" pitchFamily="34" charset="0"/>
                <a:ea typeface="MS PGothic" pitchFamily="34" charset="-128"/>
                <a:cs typeface="Arial" panose="020B0604020202020204" pitchFamily="34" charset="0"/>
              </a:rPr>
              <a:t>Gesundheitsbehörde hat den Nutri-Score als Marke registrieren lassen und </a:t>
            </a:r>
            <a:r>
              <a:rPr lang="de-DE" sz="2000" dirty="0" smtClean="0">
                <a:latin typeface="Arial" panose="020B0604020202020204" pitchFamily="34" charset="0"/>
                <a:ea typeface="MS PGothic" pitchFamily="34" charset="-128"/>
                <a:cs typeface="Arial" panose="020B0604020202020204" pitchFamily="34" charset="0"/>
              </a:rPr>
              <a:t>regelt Bedingungen der Anwendung</a:t>
            </a:r>
            <a:endParaRPr lang="de-DE" sz="2000" dirty="0">
              <a:latin typeface="Arial" panose="020B0604020202020204" pitchFamily="34" charset="0"/>
              <a:ea typeface="MS PGothic" pitchFamily="34" charset="-128"/>
              <a:cs typeface="Arial" panose="020B0604020202020204" pitchFamily="34" charset="0"/>
            </a:endParaRPr>
          </a:p>
        </p:txBody>
      </p:sp>
      <p:sp>
        <p:nvSpPr>
          <p:cNvPr id="11" name="Rechteck 10"/>
          <p:cNvSpPr/>
          <p:nvPr/>
        </p:nvSpPr>
        <p:spPr>
          <a:xfrm>
            <a:off x="424181" y="5164259"/>
            <a:ext cx="5284083" cy="1015663"/>
          </a:xfrm>
          <a:prstGeom prst="rect">
            <a:avLst/>
          </a:prstGeom>
        </p:spPr>
        <p:txBody>
          <a:bodyPr wrap="square">
            <a:spAutoFit/>
          </a:bodyPr>
          <a:lstStyle/>
          <a:p>
            <a:pPr marL="360000" lvl="4" indent="-324000">
              <a:spcAft>
                <a:spcPts val="600"/>
              </a:spcAft>
              <a:buBlip>
                <a:blip r:embed="rId4"/>
              </a:buBlip>
              <a:defRPr/>
            </a:pPr>
            <a:r>
              <a:rPr lang="de-DE" sz="2000" dirty="0">
                <a:latin typeface="Arial" panose="020B0604020202020204" pitchFamily="34" charset="0"/>
                <a:ea typeface="MS PGothic" pitchFamily="34" charset="-128"/>
                <a:cs typeface="Arial" panose="020B0604020202020204" pitchFamily="34" charset="0"/>
              </a:rPr>
              <a:t>In einigen Ländern der EU, wie zum Beispiel Deutschland, dürfen Hersteller den </a:t>
            </a:r>
            <a:r>
              <a:rPr lang="de-DE" sz="2000" dirty="0">
                <a:latin typeface="Arial" panose="020B0604020202020204" pitchFamily="34" charset="0"/>
                <a:ea typeface="MS PGothic" pitchFamily="34" charset="-128"/>
                <a:cs typeface="Arial" panose="020B0604020202020204" pitchFamily="34" charset="0"/>
              </a:rPr>
              <a:t>Nutri-Score </a:t>
            </a:r>
            <a:r>
              <a:rPr lang="de-DE" sz="2000" dirty="0">
                <a:latin typeface="Arial" panose="020B0604020202020204" pitchFamily="34" charset="0"/>
                <a:ea typeface="MS PGothic" pitchFamily="34" charset="-128"/>
                <a:cs typeface="Arial" panose="020B0604020202020204" pitchFamily="34" charset="0"/>
              </a:rPr>
              <a:t>freiwillig </a:t>
            </a:r>
            <a:r>
              <a:rPr lang="de-DE" sz="2000" dirty="0" smtClean="0">
                <a:latin typeface="Arial" panose="020B0604020202020204" pitchFamily="34" charset="0"/>
                <a:ea typeface="MS PGothic" pitchFamily="34" charset="-128"/>
                <a:cs typeface="Arial" panose="020B0604020202020204" pitchFamily="34" charset="0"/>
              </a:rPr>
              <a:t>verwenden</a:t>
            </a:r>
            <a:endParaRPr lang="de-DE" sz="2000" dirty="0">
              <a:latin typeface="Arial" panose="020B0604020202020204" pitchFamily="34" charset="0"/>
              <a:ea typeface="MS PGothic" pitchFamily="34" charset="-128"/>
              <a:cs typeface="Arial" panose="020B0604020202020204" pitchFamily="34" charset="0"/>
            </a:endParaRPr>
          </a:p>
        </p:txBody>
      </p:sp>
      <p:sp>
        <p:nvSpPr>
          <p:cNvPr id="4" name="Datumsplatzhalter 3"/>
          <p:cNvSpPr>
            <a:spLocks noGrp="1"/>
          </p:cNvSpPr>
          <p:nvPr>
            <p:ph type="dt" sz="half" idx="10"/>
          </p:nvPr>
        </p:nvSpPr>
        <p:spPr/>
        <p:txBody>
          <a:bodyPr/>
          <a:lstStyle/>
          <a:p>
            <a:r>
              <a:rPr lang="de-DE" smtClean="0"/>
              <a:t>Stand: Februar 2025</a:t>
            </a:r>
            <a:endParaRPr lang="de-DE" dirty="0"/>
          </a:p>
        </p:txBody>
      </p:sp>
      <p:cxnSp>
        <p:nvCxnSpPr>
          <p:cNvPr id="12" name="Gerader Verbinder 11"/>
          <p:cNvCxnSpPr/>
          <p:nvPr/>
        </p:nvCxnSpPr>
        <p:spPr>
          <a:xfrm>
            <a:off x="613410" y="3488113"/>
            <a:ext cx="46672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613410" y="5080693"/>
            <a:ext cx="46672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5693024" y="2087880"/>
            <a:ext cx="0" cy="380238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108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EU-Bio-Siegel</a:t>
            </a:r>
            <a:endParaRPr lang="de-DE" dirty="0"/>
          </a:p>
        </p:txBody>
      </p:sp>
      <p:sp>
        <p:nvSpPr>
          <p:cNvPr id="9" name="Fußzeilenplatzhalter 7"/>
          <p:cNvSpPr>
            <a:spLocks noGrp="1"/>
          </p:cNvSpPr>
          <p:nvPr>
            <p:ph type="ftr" sz="quarter" idx="11"/>
          </p:nvPr>
        </p:nvSpPr>
        <p:spPr/>
        <p:txBody>
          <a:bodyPr/>
          <a:lstStyle/>
          <a:p>
            <a:r>
              <a:rPr lang="de-DE" smtClean="0"/>
              <a:t>© 2024 Verbraucherzentrale Bundesverband e.V.</a:t>
            </a:r>
            <a:endParaRPr lang="de-DE" dirty="0"/>
          </a:p>
        </p:txBody>
      </p:sp>
      <p:pic>
        <p:nvPicPr>
          <p:cNvPr id="8" name="Grafik 7"/>
          <p:cNvPicPr>
            <a:picLocks noChangeAspect="1"/>
          </p:cNvPicPr>
          <p:nvPr/>
        </p:nvPicPr>
        <p:blipFill>
          <a:blip r:embed="rId3"/>
          <a:stretch>
            <a:fillRect/>
          </a:stretch>
        </p:blipFill>
        <p:spPr>
          <a:xfrm>
            <a:off x="10202899" y="448061"/>
            <a:ext cx="1457818" cy="958487"/>
          </a:xfrm>
          <a:prstGeom prst="rect">
            <a:avLst/>
          </a:prstGeom>
        </p:spPr>
      </p:pic>
      <p:sp>
        <p:nvSpPr>
          <p:cNvPr id="2" name="Rechteck 1"/>
          <p:cNvSpPr/>
          <p:nvPr/>
        </p:nvSpPr>
        <p:spPr>
          <a:xfrm>
            <a:off x="6835140" y="1698549"/>
            <a:ext cx="4825576" cy="2323713"/>
          </a:xfrm>
          <a:prstGeom prst="rect">
            <a:avLst/>
          </a:prstGeom>
        </p:spPr>
        <p:txBody>
          <a:bodyPr wrap="square">
            <a:spAutoFit/>
          </a:bodyPr>
          <a:lstStyle/>
          <a:p>
            <a:pPr marL="360000" lvl="4" indent="-324000">
              <a:spcAft>
                <a:spcPts val="600"/>
              </a:spcAft>
              <a:buBlip>
                <a:blip r:embed="rId4"/>
              </a:buBlip>
              <a:defRPr/>
            </a:pPr>
            <a:r>
              <a:rPr lang="de-DE" sz="2000" dirty="0">
                <a:latin typeface="Arial" panose="020B0604020202020204" pitchFamily="34" charset="0"/>
                <a:ea typeface="MS PGothic" pitchFamily="34" charset="-128"/>
                <a:cs typeface="Arial" panose="020B0604020202020204" pitchFamily="34" charset="0"/>
              </a:rPr>
              <a:t>Alle verpackten Bio-Lebensmittel, die innerhalb der EU produziert werden, müssen das EU-Bio-Logo tragen. </a:t>
            </a:r>
            <a:endParaRPr lang="de-DE" sz="2000" dirty="0" smtClean="0">
              <a:latin typeface="Arial" panose="020B0604020202020204" pitchFamily="34" charset="0"/>
              <a:ea typeface="MS PGothic" pitchFamily="34" charset="-128"/>
              <a:cs typeface="Arial" panose="020B0604020202020204" pitchFamily="34" charset="0"/>
            </a:endParaRPr>
          </a:p>
          <a:p>
            <a:pPr marL="360000" lvl="4" indent="-324000">
              <a:spcAft>
                <a:spcPts val="600"/>
              </a:spcAft>
              <a:buBlip>
                <a:blip r:embed="rId4"/>
              </a:buBlip>
              <a:defRPr/>
            </a:pPr>
            <a:r>
              <a:rPr lang="de-DE" sz="2000" dirty="0" smtClean="0">
                <a:latin typeface="Arial" panose="020B0604020202020204" pitchFamily="34" charset="0"/>
                <a:ea typeface="MS PGothic" pitchFamily="34" charset="-128"/>
                <a:cs typeface="Arial" panose="020B0604020202020204" pitchFamily="34" charset="0"/>
              </a:rPr>
              <a:t>Unverpackte </a:t>
            </a:r>
            <a:r>
              <a:rPr lang="de-DE" sz="2000" dirty="0">
                <a:latin typeface="Arial" panose="020B0604020202020204" pitchFamily="34" charset="0"/>
                <a:ea typeface="MS PGothic" pitchFamily="34" charset="-128"/>
                <a:cs typeface="Arial" panose="020B0604020202020204" pitchFamily="34" charset="0"/>
              </a:rPr>
              <a:t>Bio-Produkte und alle Bio-Lebensmittel, die aus Drittländern in die EU eingeführt werden, können das EU-Bio-Logo </a:t>
            </a:r>
            <a:r>
              <a:rPr lang="de-DE" sz="2000" dirty="0">
                <a:latin typeface="Arial" panose="020B0604020202020204" pitchFamily="34" charset="0"/>
                <a:ea typeface="MS PGothic" pitchFamily="34" charset="-128"/>
                <a:cs typeface="Arial" panose="020B0604020202020204" pitchFamily="34" charset="0"/>
              </a:rPr>
              <a:t>freiwillig </a:t>
            </a:r>
            <a:r>
              <a:rPr lang="de-DE" sz="2000" dirty="0">
                <a:latin typeface="Arial" panose="020B0604020202020204" pitchFamily="34" charset="0"/>
                <a:ea typeface="MS PGothic" pitchFamily="34" charset="-128"/>
                <a:cs typeface="Arial" panose="020B0604020202020204" pitchFamily="34" charset="0"/>
              </a:rPr>
              <a:t>tragen.</a:t>
            </a:r>
          </a:p>
        </p:txBody>
      </p:sp>
      <p:sp>
        <p:nvSpPr>
          <p:cNvPr id="6" name="Rechteck 5"/>
          <p:cNvSpPr/>
          <p:nvPr/>
        </p:nvSpPr>
        <p:spPr>
          <a:xfrm>
            <a:off x="528000" y="1277768"/>
            <a:ext cx="6116640" cy="4862870"/>
          </a:xfrm>
          <a:prstGeom prst="rect">
            <a:avLst/>
          </a:prstGeom>
        </p:spPr>
        <p:txBody>
          <a:bodyPr wrap="square">
            <a:spAutoFit/>
          </a:bodyPr>
          <a:lstStyle/>
          <a:p>
            <a:pPr marL="36000" lvl="4">
              <a:spcAft>
                <a:spcPts val="600"/>
              </a:spcAft>
              <a:defRPr/>
            </a:pPr>
            <a:r>
              <a:rPr lang="de-DE" sz="2000" dirty="0" smtClean="0">
                <a:latin typeface="Arial" panose="020B0604020202020204" pitchFamily="34" charset="0"/>
                <a:ea typeface="MS PGothic" pitchFamily="34" charset="-128"/>
                <a:cs typeface="Arial" panose="020B0604020202020204" pitchFamily="34" charset="0"/>
              </a:rPr>
              <a:t>Garantie zur Einhaltung europäischer Öko-Verordnung:</a:t>
            </a:r>
            <a:endParaRPr lang="de-DE" sz="2000" dirty="0">
              <a:latin typeface="Arial" panose="020B0604020202020204" pitchFamily="34" charset="0"/>
              <a:ea typeface="MS PGothic" pitchFamily="34" charset="-128"/>
              <a:cs typeface="Arial" panose="020B0604020202020204" pitchFamily="34" charset="0"/>
            </a:endParaRPr>
          </a:p>
          <a:p>
            <a:pPr marL="360000" lvl="4" indent="-324000">
              <a:spcAft>
                <a:spcPts val="600"/>
              </a:spcAft>
              <a:buBlip>
                <a:blip r:embed="rId4"/>
              </a:buBlip>
              <a:defRPr/>
            </a:pPr>
            <a:r>
              <a:rPr lang="de-DE" sz="2000" dirty="0" smtClean="0">
                <a:latin typeface="Arial" panose="020B0604020202020204" pitchFamily="34" charset="0"/>
                <a:ea typeface="MS PGothic" pitchFamily="34" charset="-128"/>
                <a:cs typeface="Arial" panose="020B0604020202020204" pitchFamily="34" charset="0"/>
              </a:rPr>
              <a:t>mehr </a:t>
            </a:r>
            <a:r>
              <a:rPr lang="de-DE" sz="2000" dirty="0">
                <a:latin typeface="Arial" panose="020B0604020202020204" pitchFamily="34" charset="0"/>
                <a:ea typeface="MS PGothic" pitchFamily="34" charset="-128"/>
                <a:cs typeface="Arial" panose="020B0604020202020204" pitchFamily="34" charset="0"/>
              </a:rPr>
              <a:t>Auslauf- und Bewegungsmöglichkeit für Tiere</a:t>
            </a:r>
            <a:r>
              <a:rPr lang="de-DE" sz="2000" dirty="0" smtClean="0">
                <a:latin typeface="Arial" panose="020B0604020202020204" pitchFamily="34" charset="0"/>
                <a:ea typeface="MS PGothic" pitchFamily="34" charset="-128"/>
                <a:cs typeface="Arial" panose="020B0604020202020204" pitchFamily="34" charset="0"/>
              </a:rPr>
              <a:t>, </a:t>
            </a:r>
            <a:r>
              <a:rPr lang="de-DE" sz="2000" dirty="0">
                <a:latin typeface="Arial" panose="020B0604020202020204" pitchFamily="34" charset="0"/>
                <a:ea typeface="MS PGothic" pitchFamily="34" charset="-128"/>
                <a:cs typeface="Arial" panose="020B0604020202020204" pitchFamily="34" charset="0"/>
              </a:rPr>
              <a:t>längere Mastzeit </a:t>
            </a:r>
            <a:r>
              <a:rPr lang="de-DE" sz="2000" dirty="0" smtClean="0">
                <a:latin typeface="Arial" panose="020B0604020202020204" pitchFamily="34" charset="0"/>
                <a:ea typeface="MS PGothic" pitchFamily="34" charset="-128"/>
                <a:cs typeface="Arial" panose="020B0604020202020204" pitchFamily="34" charset="0"/>
              </a:rPr>
              <a:t>und </a:t>
            </a:r>
            <a:r>
              <a:rPr lang="de-DE" sz="2000" dirty="0">
                <a:latin typeface="Arial" panose="020B0604020202020204" pitchFamily="34" charset="0"/>
                <a:ea typeface="MS PGothic" pitchFamily="34" charset="-128"/>
                <a:cs typeface="Arial" panose="020B0604020202020204" pitchFamily="34" charset="0"/>
              </a:rPr>
              <a:t>geringerer Einsatz von Antibiotika </a:t>
            </a:r>
            <a:endParaRPr lang="de-DE" sz="2000" dirty="0">
              <a:latin typeface="Arial" panose="020B0604020202020204" pitchFamily="34" charset="0"/>
              <a:ea typeface="MS PGothic" pitchFamily="34" charset="-128"/>
              <a:cs typeface="Arial" panose="020B0604020202020204" pitchFamily="34" charset="0"/>
            </a:endParaRPr>
          </a:p>
          <a:p>
            <a:pPr marL="360000" lvl="4" indent="-324000">
              <a:spcAft>
                <a:spcPts val="600"/>
              </a:spcAft>
              <a:buBlip>
                <a:blip r:embed="rId4"/>
              </a:buBlip>
              <a:defRPr/>
            </a:pPr>
            <a:r>
              <a:rPr lang="de-DE" sz="2000" dirty="0" smtClean="0">
                <a:latin typeface="Arial" panose="020B0604020202020204" pitchFamily="34" charset="0"/>
                <a:ea typeface="MS PGothic" pitchFamily="34" charset="-128"/>
                <a:cs typeface="Arial" panose="020B0604020202020204" pitchFamily="34" charset="0"/>
              </a:rPr>
              <a:t>Tierfutter aus </a:t>
            </a:r>
            <a:r>
              <a:rPr lang="de-DE" sz="2000" dirty="0">
                <a:latin typeface="Arial" panose="020B0604020202020204" pitchFamily="34" charset="0"/>
                <a:ea typeface="MS PGothic" pitchFamily="34" charset="-128"/>
                <a:cs typeface="Arial" panose="020B0604020202020204" pitchFamily="34" charset="0"/>
              </a:rPr>
              <a:t>biologischem Anbau </a:t>
            </a:r>
            <a:endParaRPr lang="de-DE" sz="2000" dirty="0" smtClean="0">
              <a:latin typeface="Arial" panose="020B0604020202020204" pitchFamily="34" charset="0"/>
              <a:ea typeface="MS PGothic" pitchFamily="34" charset="-128"/>
              <a:cs typeface="Arial" panose="020B0604020202020204" pitchFamily="34" charset="0"/>
            </a:endParaRPr>
          </a:p>
          <a:p>
            <a:pPr marL="360000" lvl="4" indent="-324000">
              <a:spcAft>
                <a:spcPts val="600"/>
              </a:spcAft>
              <a:buBlip>
                <a:blip r:embed="rId4"/>
              </a:buBlip>
              <a:defRPr/>
            </a:pPr>
            <a:r>
              <a:rPr lang="de-DE" sz="2000" dirty="0" smtClean="0">
                <a:latin typeface="Arial" panose="020B0604020202020204" pitchFamily="34" charset="0"/>
                <a:ea typeface="MS PGothic" pitchFamily="34" charset="-128"/>
                <a:cs typeface="Arial" panose="020B0604020202020204" pitchFamily="34" charset="0"/>
              </a:rPr>
              <a:t>Verzicht auf organisch-synthetische </a:t>
            </a:r>
            <a:r>
              <a:rPr lang="de-DE" sz="2000" dirty="0">
                <a:latin typeface="Arial" panose="020B0604020202020204" pitchFamily="34" charset="0"/>
                <a:ea typeface="MS PGothic" pitchFamily="34" charset="-128"/>
                <a:cs typeface="Arial" panose="020B0604020202020204" pitchFamily="34" charset="0"/>
              </a:rPr>
              <a:t>Pflanzenschutz- und chemisch-synthetische </a:t>
            </a:r>
            <a:r>
              <a:rPr lang="de-DE" sz="2000" dirty="0" smtClean="0">
                <a:latin typeface="Arial" panose="020B0604020202020204" pitchFamily="34" charset="0"/>
                <a:ea typeface="MS PGothic" pitchFamily="34" charset="-128"/>
                <a:cs typeface="Arial" panose="020B0604020202020204" pitchFamily="34" charset="0"/>
              </a:rPr>
              <a:t>Düngemittel sowie Gentechnik </a:t>
            </a:r>
          </a:p>
          <a:p>
            <a:pPr marL="360000" lvl="4" indent="-324000">
              <a:spcAft>
                <a:spcPts val="600"/>
              </a:spcAft>
              <a:buBlip>
                <a:blip r:embed="rId4"/>
              </a:buBlip>
              <a:defRPr/>
            </a:pPr>
            <a:r>
              <a:rPr lang="de-DE" sz="2000" dirty="0" smtClean="0">
                <a:latin typeface="Arial" panose="020B0604020202020204" pitchFamily="34" charset="0"/>
                <a:ea typeface="MS PGothic" pitchFamily="34" charset="-128"/>
                <a:cs typeface="Arial" panose="020B0604020202020204" pitchFamily="34" charset="0"/>
              </a:rPr>
              <a:t>mindestens </a:t>
            </a:r>
            <a:r>
              <a:rPr lang="de-DE" sz="2000" dirty="0">
                <a:latin typeface="Arial" panose="020B0604020202020204" pitchFamily="34" charset="0"/>
                <a:ea typeface="MS PGothic" pitchFamily="34" charset="-128"/>
                <a:cs typeface="Arial" panose="020B0604020202020204" pitchFamily="34" charset="0"/>
              </a:rPr>
              <a:t>95 Prozent der Lebensmittelzutaten </a:t>
            </a:r>
            <a:r>
              <a:rPr lang="de-DE" sz="2000" dirty="0" smtClean="0">
                <a:latin typeface="Arial" panose="020B0604020202020204" pitchFamily="34" charset="0"/>
                <a:ea typeface="MS PGothic" pitchFamily="34" charset="-128"/>
                <a:cs typeface="Arial" panose="020B0604020202020204" pitchFamily="34" charset="0"/>
              </a:rPr>
              <a:t>aus ökologischer </a:t>
            </a:r>
            <a:r>
              <a:rPr lang="de-DE" sz="2000" dirty="0">
                <a:latin typeface="Arial" panose="020B0604020202020204" pitchFamily="34" charset="0"/>
                <a:ea typeface="MS PGothic" pitchFamily="34" charset="-128"/>
                <a:cs typeface="Arial" panose="020B0604020202020204" pitchFamily="34" charset="0"/>
              </a:rPr>
              <a:t>Herkunft </a:t>
            </a:r>
            <a:endParaRPr lang="de-DE" sz="2000" dirty="0" smtClean="0">
              <a:latin typeface="Arial" panose="020B0604020202020204" pitchFamily="34" charset="0"/>
              <a:ea typeface="MS PGothic" pitchFamily="34" charset="-128"/>
              <a:cs typeface="Arial" panose="020B0604020202020204" pitchFamily="34" charset="0"/>
            </a:endParaRPr>
          </a:p>
          <a:p>
            <a:pPr marL="36000" lvl="4">
              <a:spcAft>
                <a:spcPts val="600"/>
              </a:spcAft>
              <a:defRPr/>
            </a:pPr>
            <a:endParaRPr lang="de-DE" sz="2000" dirty="0">
              <a:latin typeface="Arial" panose="020B0604020202020204" pitchFamily="34" charset="0"/>
              <a:ea typeface="MS PGothic" pitchFamily="34" charset="-128"/>
              <a:cs typeface="Arial" panose="020B0604020202020204" pitchFamily="34" charset="0"/>
            </a:endParaRPr>
          </a:p>
          <a:p>
            <a:pPr marL="36000" lvl="4">
              <a:spcAft>
                <a:spcPts val="600"/>
              </a:spcAft>
              <a:defRPr/>
            </a:pPr>
            <a:r>
              <a:rPr lang="de-DE" sz="2000" dirty="0" smtClean="0">
                <a:latin typeface="Arial" panose="020B0604020202020204" pitchFamily="34" charset="0"/>
                <a:ea typeface="MS PGothic" pitchFamily="34" charset="-128"/>
                <a:cs typeface="Arial" panose="020B0604020202020204" pitchFamily="34" charset="0"/>
              </a:rPr>
              <a:t>Das sechseckige </a:t>
            </a:r>
            <a:r>
              <a:rPr lang="de-DE" sz="2000" dirty="0">
                <a:latin typeface="Arial" panose="020B0604020202020204" pitchFamily="34" charset="0"/>
                <a:ea typeface="MS PGothic" pitchFamily="34" charset="-128"/>
                <a:cs typeface="Arial" panose="020B0604020202020204" pitchFamily="34" charset="0"/>
              </a:rPr>
              <a:t>deutsche Bio-Siegel ist in den Anforderungen mit dem </a:t>
            </a:r>
            <a:r>
              <a:rPr lang="de-DE" sz="2000" dirty="0" smtClean="0">
                <a:latin typeface="Arial" panose="020B0604020202020204" pitchFamily="34" charset="0"/>
                <a:ea typeface="MS PGothic" pitchFamily="34" charset="-128"/>
                <a:cs typeface="Arial" panose="020B0604020202020204" pitchFamily="34" charset="0"/>
              </a:rPr>
              <a:t>EU-Bio-Logo </a:t>
            </a:r>
            <a:r>
              <a:rPr lang="de-DE" sz="2000" dirty="0">
                <a:latin typeface="Arial" panose="020B0604020202020204" pitchFamily="34" charset="0"/>
                <a:ea typeface="MS PGothic" pitchFamily="34" charset="-128"/>
                <a:cs typeface="Arial" panose="020B0604020202020204" pitchFamily="34" charset="0"/>
              </a:rPr>
              <a:t>identisch.</a:t>
            </a:r>
          </a:p>
        </p:txBody>
      </p:sp>
      <p:sp>
        <p:nvSpPr>
          <p:cNvPr id="7" name="Rechteck 6"/>
          <p:cNvSpPr/>
          <p:nvPr/>
        </p:nvSpPr>
        <p:spPr>
          <a:xfrm>
            <a:off x="6835139" y="4514366"/>
            <a:ext cx="4825577" cy="1323439"/>
          </a:xfrm>
          <a:prstGeom prst="rect">
            <a:avLst/>
          </a:prstGeom>
        </p:spPr>
        <p:txBody>
          <a:bodyPr wrap="square">
            <a:spAutoFit/>
          </a:bodyPr>
          <a:lstStyle/>
          <a:p>
            <a:pPr marL="360000" lvl="4" indent="-324000">
              <a:spcAft>
                <a:spcPts val="600"/>
              </a:spcAft>
              <a:buBlip>
                <a:blip r:embed="rId4"/>
              </a:buBlip>
              <a:defRPr/>
            </a:pPr>
            <a:r>
              <a:rPr lang="de-DE" sz="2000" dirty="0">
                <a:latin typeface="Arial" panose="020B0604020202020204" pitchFamily="34" charset="0"/>
                <a:ea typeface="MS PGothic" pitchFamily="34" charset="-128"/>
                <a:cs typeface="Arial" panose="020B0604020202020204" pitchFamily="34" charset="0"/>
              </a:rPr>
              <a:t>Die Kontrolle übernehmen in Deutschland 19 private Kontrollstellen, die wiederum vom Staat überwacht werden. </a:t>
            </a:r>
          </a:p>
        </p:txBody>
      </p:sp>
      <p:sp>
        <p:nvSpPr>
          <p:cNvPr id="4" name="Datumsplatzhalter 3"/>
          <p:cNvSpPr>
            <a:spLocks noGrp="1"/>
          </p:cNvSpPr>
          <p:nvPr>
            <p:ph type="dt" sz="half" idx="10"/>
          </p:nvPr>
        </p:nvSpPr>
        <p:spPr/>
        <p:txBody>
          <a:bodyPr/>
          <a:lstStyle/>
          <a:p>
            <a:r>
              <a:rPr lang="de-DE" smtClean="0"/>
              <a:t>Stand: Februar 2025</a:t>
            </a:r>
            <a:endParaRPr lang="de-DE" dirty="0"/>
          </a:p>
        </p:txBody>
      </p:sp>
      <p:cxnSp>
        <p:nvCxnSpPr>
          <p:cNvPr id="11" name="Gerader Verbinder 10"/>
          <p:cNvCxnSpPr/>
          <p:nvPr/>
        </p:nvCxnSpPr>
        <p:spPr>
          <a:xfrm>
            <a:off x="887730" y="5202613"/>
            <a:ext cx="46672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7315200" y="4233026"/>
            <a:ext cx="371305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6644640" y="1964862"/>
            <a:ext cx="0" cy="380238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469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Initiative </a:t>
            </a:r>
            <a:r>
              <a:rPr lang="de-DE" dirty="0" err="1" smtClean="0"/>
              <a:t>Tierwohl</a:t>
            </a:r>
            <a:endParaRPr lang="de-DE" dirty="0"/>
          </a:p>
        </p:txBody>
      </p:sp>
      <p:sp>
        <p:nvSpPr>
          <p:cNvPr id="9" name="Fußzeilenplatzhalter 7"/>
          <p:cNvSpPr>
            <a:spLocks noGrp="1"/>
          </p:cNvSpPr>
          <p:nvPr>
            <p:ph type="ftr" sz="quarter" idx="11"/>
          </p:nvPr>
        </p:nvSpPr>
        <p:spPr/>
        <p:txBody>
          <a:bodyPr/>
          <a:lstStyle/>
          <a:p>
            <a:r>
              <a:rPr lang="de-DE" smtClean="0"/>
              <a:t>© 2024 Verbraucherzentrale Bundesverband e.V.</a:t>
            </a:r>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014" y="522288"/>
            <a:ext cx="2025703" cy="1142917"/>
          </a:xfrm>
          <a:prstGeom prst="rect">
            <a:avLst/>
          </a:prstGeom>
        </p:spPr>
      </p:pic>
      <p:sp>
        <p:nvSpPr>
          <p:cNvPr id="4" name="Rechteck 3"/>
          <p:cNvSpPr/>
          <p:nvPr/>
        </p:nvSpPr>
        <p:spPr>
          <a:xfrm>
            <a:off x="6030419" y="2183797"/>
            <a:ext cx="5463541" cy="2400657"/>
          </a:xfrm>
          <a:prstGeom prst="rect">
            <a:avLst/>
          </a:prstGeom>
        </p:spPr>
        <p:txBody>
          <a:bodyPr wrap="square">
            <a:spAutoFit/>
          </a:bodyPr>
          <a:lstStyle/>
          <a:p>
            <a:pPr marL="36000" lvl="4">
              <a:spcAft>
                <a:spcPts val="600"/>
              </a:spcAft>
              <a:defRPr/>
            </a:pPr>
            <a:r>
              <a:rPr lang="de-DE" sz="2000" dirty="0" smtClean="0">
                <a:latin typeface="Arial" panose="020B0604020202020204" pitchFamily="34" charset="0"/>
                <a:ea typeface="MS PGothic" pitchFamily="34" charset="-128"/>
                <a:cs typeface="Arial" panose="020B0604020202020204" pitchFamily="34" charset="0"/>
              </a:rPr>
              <a:t>Ziel: Tierwohl-Verbesserung </a:t>
            </a:r>
            <a:r>
              <a:rPr lang="de-DE" sz="2000" dirty="0">
                <a:latin typeface="Arial" panose="020B0604020202020204" pitchFamily="34" charset="0"/>
                <a:ea typeface="MS PGothic" pitchFamily="34" charset="-128"/>
                <a:cs typeface="Arial" panose="020B0604020202020204" pitchFamily="34" charset="0"/>
              </a:rPr>
              <a:t>für </a:t>
            </a:r>
            <a:r>
              <a:rPr lang="de-DE" sz="2000" dirty="0" smtClean="0">
                <a:latin typeface="Arial" panose="020B0604020202020204" pitchFamily="34" charset="0"/>
                <a:ea typeface="MS PGothic" pitchFamily="34" charset="-128"/>
                <a:cs typeface="Arial" panose="020B0604020202020204" pitchFamily="34" charset="0"/>
              </a:rPr>
              <a:t>Schweine</a:t>
            </a:r>
            <a:r>
              <a:rPr lang="de-DE" sz="2000" dirty="0">
                <a:latin typeface="Arial" panose="020B0604020202020204" pitchFamily="34" charset="0"/>
                <a:ea typeface="MS PGothic" pitchFamily="34" charset="-128"/>
                <a:cs typeface="Arial" panose="020B0604020202020204" pitchFamily="34" charset="0"/>
              </a:rPr>
              <a:t>, Hähnchen, </a:t>
            </a:r>
            <a:r>
              <a:rPr lang="de-DE" sz="2000" dirty="0" smtClean="0">
                <a:latin typeface="Arial" panose="020B0604020202020204" pitchFamily="34" charset="0"/>
                <a:ea typeface="MS PGothic" pitchFamily="34" charset="-128"/>
                <a:cs typeface="Arial" panose="020B0604020202020204" pitchFamily="34" charset="0"/>
              </a:rPr>
              <a:t>Rinder </a:t>
            </a:r>
            <a:r>
              <a:rPr lang="de-DE" sz="2000" dirty="0">
                <a:latin typeface="Arial" panose="020B0604020202020204" pitchFamily="34" charset="0"/>
                <a:ea typeface="MS PGothic" pitchFamily="34" charset="-128"/>
                <a:cs typeface="Arial" panose="020B0604020202020204" pitchFamily="34" charset="0"/>
              </a:rPr>
              <a:t>und Puten </a:t>
            </a:r>
            <a:endParaRPr lang="de-DE" sz="2000" dirty="0" smtClean="0">
              <a:latin typeface="Arial" panose="020B0604020202020204" pitchFamily="34" charset="0"/>
              <a:ea typeface="MS PGothic" pitchFamily="34" charset="-128"/>
              <a:cs typeface="Arial" panose="020B0604020202020204" pitchFamily="34" charset="0"/>
            </a:endParaRPr>
          </a:p>
          <a:p>
            <a:pPr marL="360000" lvl="4" indent="-324000">
              <a:spcAft>
                <a:spcPts val="600"/>
              </a:spcAft>
              <a:buBlip>
                <a:blip r:embed="rId4"/>
              </a:buBlip>
              <a:defRPr/>
            </a:pPr>
            <a:r>
              <a:rPr lang="de-DE" sz="2000" dirty="0" smtClean="0">
                <a:latin typeface="Arial" panose="020B0604020202020204" pitchFamily="34" charset="0"/>
                <a:ea typeface="MS PGothic" pitchFamily="34" charset="-128"/>
                <a:cs typeface="Arial" panose="020B0604020202020204" pitchFamily="34" charset="0"/>
              </a:rPr>
              <a:t>Tierwohl-Anforderungen </a:t>
            </a:r>
            <a:r>
              <a:rPr lang="de-DE" sz="2000" dirty="0">
                <a:latin typeface="Arial" panose="020B0604020202020204" pitchFamily="34" charset="0"/>
                <a:ea typeface="MS PGothic" pitchFamily="34" charset="-128"/>
                <a:cs typeface="Arial" panose="020B0604020202020204" pitchFamily="34" charset="0"/>
              </a:rPr>
              <a:t>der Initiative </a:t>
            </a:r>
            <a:r>
              <a:rPr lang="de-DE" sz="2000" dirty="0" smtClean="0">
                <a:latin typeface="Arial" panose="020B0604020202020204" pitchFamily="34" charset="0"/>
                <a:ea typeface="MS PGothic" pitchFamily="34" charset="-128"/>
                <a:cs typeface="Arial" panose="020B0604020202020204" pitchFamily="34" charset="0"/>
              </a:rPr>
              <a:t>allerdings nicht </a:t>
            </a:r>
            <a:r>
              <a:rPr lang="de-DE" sz="2000" dirty="0">
                <a:latin typeface="Arial" panose="020B0604020202020204" pitchFamily="34" charset="0"/>
                <a:ea typeface="MS PGothic" pitchFamily="34" charset="-128"/>
                <a:cs typeface="Arial" panose="020B0604020202020204" pitchFamily="34" charset="0"/>
              </a:rPr>
              <a:t>viel höher </a:t>
            </a:r>
            <a:r>
              <a:rPr lang="de-DE" sz="2000" dirty="0" smtClean="0">
                <a:latin typeface="Arial" panose="020B0604020202020204" pitchFamily="34" charset="0"/>
                <a:ea typeface="MS PGothic" pitchFamily="34" charset="-128"/>
                <a:cs typeface="Arial" panose="020B0604020202020204" pitchFamily="34" charset="0"/>
              </a:rPr>
              <a:t>als </a:t>
            </a:r>
            <a:r>
              <a:rPr lang="de-DE" sz="2000" dirty="0">
                <a:latin typeface="Arial" panose="020B0604020202020204" pitchFamily="34" charset="0"/>
                <a:ea typeface="MS PGothic" pitchFamily="34" charset="-128"/>
                <a:cs typeface="Arial" panose="020B0604020202020204" pitchFamily="34" charset="0"/>
              </a:rPr>
              <a:t>gesetzliche </a:t>
            </a:r>
            <a:r>
              <a:rPr lang="de-DE" sz="2000" dirty="0" smtClean="0">
                <a:latin typeface="Arial" panose="020B0604020202020204" pitchFamily="34" charset="0"/>
                <a:ea typeface="MS PGothic" pitchFamily="34" charset="-128"/>
                <a:cs typeface="Arial" panose="020B0604020202020204" pitchFamily="34" charset="0"/>
              </a:rPr>
              <a:t>Mindeststandards = geringe Verbesserung</a:t>
            </a:r>
          </a:p>
          <a:p>
            <a:pPr marL="360000" lvl="4" indent="-324000">
              <a:spcAft>
                <a:spcPts val="600"/>
              </a:spcAft>
              <a:buBlip>
                <a:blip r:embed="rId4"/>
              </a:buBlip>
              <a:defRPr/>
            </a:pPr>
            <a:r>
              <a:rPr lang="de-DE" sz="2000" dirty="0" smtClean="0">
                <a:latin typeface="Arial" panose="020B0604020202020204" pitchFamily="34" charset="0"/>
                <a:ea typeface="MS PGothic" pitchFamily="34" charset="-128"/>
                <a:cs typeface="Arial" panose="020B0604020202020204" pitchFamily="34" charset="0"/>
              </a:rPr>
              <a:t>Fleischprodukte </a:t>
            </a:r>
            <a:r>
              <a:rPr lang="de-DE" sz="2000" dirty="0">
                <a:latin typeface="Arial" panose="020B0604020202020204" pitchFamily="34" charset="0"/>
                <a:ea typeface="MS PGothic" pitchFamily="34" charset="-128"/>
                <a:cs typeface="Arial" panose="020B0604020202020204" pitchFamily="34" charset="0"/>
              </a:rPr>
              <a:t>werden mit </a:t>
            </a:r>
            <a:r>
              <a:rPr lang="de-DE" sz="2000" dirty="0" smtClean="0">
                <a:latin typeface="Arial" panose="020B0604020202020204" pitchFamily="34" charset="0"/>
                <a:ea typeface="MS PGothic" pitchFamily="34" charset="-128"/>
                <a:cs typeface="Arial" panose="020B0604020202020204" pitchFamily="34" charset="0"/>
              </a:rPr>
              <a:t>"</a:t>
            </a:r>
            <a:r>
              <a:rPr lang="de-DE" sz="2000" dirty="0">
                <a:latin typeface="Arial" panose="020B0604020202020204" pitchFamily="34" charset="0"/>
                <a:ea typeface="MS PGothic" pitchFamily="34" charset="-128"/>
                <a:cs typeface="Arial" panose="020B0604020202020204" pitchFamily="34" charset="0"/>
              </a:rPr>
              <a:t>Haltungsform 2" </a:t>
            </a:r>
            <a:r>
              <a:rPr lang="de-DE" sz="2000" dirty="0" err="1" smtClean="0">
                <a:latin typeface="Arial" panose="020B0604020202020204" pitchFamily="34" charset="0"/>
                <a:ea typeface="MS PGothic" pitchFamily="34" charset="-128"/>
                <a:cs typeface="Arial" panose="020B0604020202020204" pitchFamily="34" charset="0"/>
              </a:rPr>
              <a:t>gelabelt</a:t>
            </a:r>
            <a:endParaRPr lang="de-DE" sz="2000" dirty="0" smtClean="0">
              <a:latin typeface="Arial" panose="020B0604020202020204" pitchFamily="34" charset="0"/>
              <a:ea typeface="MS PGothic" pitchFamily="34" charset="-128"/>
              <a:cs typeface="Arial" panose="020B0604020202020204" pitchFamily="34" charset="0"/>
            </a:endParaRPr>
          </a:p>
        </p:txBody>
      </p:sp>
      <p:sp>
        <p:nvSpPr>
          <p:cNvPr id="8" name="Rechteck 7"/>
          <p:cNvSpPr/>
          <p:nvPr/>
        </p:nvSpPr>
        <p:spPr>
          <a:xfrm>
            <a:off x="526276" y="4942714"/>
            <a:ext cx="11134441" cy="1092607"/>
          </a:xfrm>
          <a:prstGeom prst="rect">
            <a:avLst/>
          </a:prstGeom>
        </p:spPr>
        <p:txBody>
          <a:bodyPr wrap="square">
            <a:spAutoFit/>
          </a:bodyPr>
          <a:lstStyle/>
          <a:p>
            <a:pPr marL="36000" lvl="4">
              <a:spcAft>
                <a:spcPts val="600"/>
              </a:spcAft>
              <a:defRPr/>
            </a:pPr>
            <a:r>
              <a:rPr lang="de-DE" sz="2000" dirty="0">
                <a:latin typeface="Arial" panose="020B0604020202020204" pitchFamily="34" charset="0"/>
                <a:ea typeface="MS PGothic" pitchFamily="34" charset="-128"/>
                <a:cs typeface="Arial" panose="020B0604020202020204" pitchFamily="34" charset="0"/>
              </a:rPr>
              <a:t>Es überprüfen Zertifizierungsstellen im Auftrag der Initiative </a:t>
            </a:r>
            <a:r>
              <a:rPr lang="de-DE" sz="2000" dirty="0" err="1">
                <a:latin typeface="Arial" panose="020B0604020202020204" pitchFamily="34" charset="0"/>
                <a:ea typeface="MS PGothic" pitchFamily="34" charset="-128"/>
                <a:cs typeface="Arial" panose="020B0604020202020204" pitchFamily="34" charset="0"/>
              </a:rPr>
              <a:t>Tierwohl</a:t>
            </a:r>
            <a:r>
              <a:rPr lang="de-DE" sz="2000" dirty="0">
                <a:latin typeface="Arial" panose="020B0604020202020204" pitchFamily="34" charset="0"/>
                <a:ea typeface="MS PGothic" pitchFamily="34" charset="-128"/>
                <a:cs typeface="Arial" panose="020B0604020202020204" pitchFamily="34" charset="0"/>
              </a:rPr>
              <a:t> </a:t>
            </a:r>
            <a:endParaRPr lang="de-DE" sz="2000" dirty="0" smtClean="0">
              <a:latin typeface="Arial" panose="020B0604020202020204" pitchFamily="34" charset="0"/>
              <a:ea typeface="MS PGothic" pitchFamily="34" charset="-128"/>
              <a:cs typeface="Arial" panose="020B0604020202020204" pitchFamily="34" charset="0"/>
            </a:endParaRPr>
          </a:p>
          <a:p>
            <a:pPr marL="360000" lvl="4" indent="-324000">
              <a:spcAft>
                <a:spcPts val="600"/>
              </a:spcAft>
              <a:buBlip>
                <a:blip r:embed="rId4"/>
              </a:buBlip>
              <a:defRPr/>
            </a:pPr>
            <a:r>
              <a:rPr lang="de-DE" sz="2000" dirty="0" smtClean="0">
                <a:latin typeface="Arial" panose="020B0604020202020204" pitchFamily="34" charset="0"/>
                <a:ea typeface="MS PGothic" pitchFamily="34" charset="-128"/>
                <a:cs typeface="Arial" panose="020B0604020202020204" pitchFamily="34" charset="0"/>
              </a:rPr>
              <a:t>Alle </a:t>
            </a:r>
            <a:r>
              <a:rPr lang="de-DE" sz="2000" dirty="0" err="1">
                <a:latin typeface="Arial" panose="020B0604020202020204" pitchFamily="34" charset="0"/>
                <a:ea typeface="MS PGothic" pitchFamily="34" charset="-128"/>
                <a:cs typeface="Arial" panose="020B0604020202020204" pitchFamily="34" charset="0"/>
              </a:rPr>
              <a:t>Teilnehmer:innen</a:t>
            </a:r>
            <a:r>
              <a:rPr lang="de-DE" sz="2000" dirty="0">
                <a:latin typeface="Arial" panose="020B0604020202020204" pitchFamily="34" charset="0"/>
                <a:ea typeface="MS PGothic" pitchFamily="34" charset="-128"/>
                <a:cs typeface="Arial" panose="020B0604020202020204" pitchFamily="34" charset="0"/>
              </a:rPr>
              <a:t> werden mindestens zweimal jährlich überprüft, einmal davon unangekündigt</a:t>
            </a:r>
          </a:p>
        </p:txBody>
      </p:sp>
      <p:sp>
        <p:nvSpPr>
          <p:cNvPr id="10" name="Rechteck 9"/>
          <p:cNvSpPr/>
          <p:nvPr/>
        </p:nvSpPr>
        <p:spPr>
          <a:xfrm>
            <a:off x="463199" y="1426305"/>
            <a:ext cx="5442301" cy="3016210"/>
          </a:xfrm>
          <a:prstGeom prst="rect">
            <a:avLst/>
          </a:prstGeom>
        </p:spPr>
        <p:txBody>
          <a:bodyPr wrap="square">
            <a:spAutoFit/>
          </a:bodyPr>
          <a:lstStyle/>
          <a:p>
            <a:pPr marL="36000" lvl="4">
              <a:spcAft>
                <a:spcPts val="600"/>
              </a:spcAft>
              <a:defRPr/>
            </a:pPr>
            <a:r>
              <a:rPr lang="de-DE" sz="2000" dirty="0">
                <a:latin typeface="Arial" panose="020B0604020202020204" pitchFamily="34" charset="0"/>
                <a:ea typeface="MS PGothic" pitchFamily="34" charset="-128"/>
                <a:cs typeface="Arial" panose="020B0604020202020204" pitchFamily="34" charset="0"/>
              </a:rPr>
              <a:t>Siegel gilt für verarbeitetes und unverarbeitetes Fleisch von Schweinen, Masthühnern, Puten und Rindern </a:t>
            </a:r>
          </a:p>
          <a:p>
            <a:pPr marL="360000" lvl="4" indent="-324000">
              <a:spcAft>
                <a:spcPts val="600"/>
              </a:spcAft>
              <a:buBlip>
                <a:blip r:embed="rId4"/>
              </a:buBlip>
              <a:defRPr/>
            </a:pPr>
            <a:r>
              <a:rPr lang="de-DE" sz="2000" dirty="0">
                <a:latin typeface="Arial" panose="020B0604020202020204" pitchFamily="34" charset="0"/>
                <a:ea typeface="MS PGothic" pitchFamily="34" charset="-128"/>
                <a:cs typeface="Arial" panose="020B0604020202020204" pitchFamily="34" charset="0"/>
              </a:rPr>
              <a:t>Beteiligt </a:t>
            </a:r>
            <a:r>
              <a:rPr lang="de-DE" sz="2000" dirty="0">
                <a:latin typeface="Arial" panose="020B0604020202020204" pitchFamily="34" charset="0"/>
                <a:ea typeface="MS PGothic" pitchFamily="34" charset="-128"/>
                <a:cs typeface="Arial" panose="020B0604020202020204" pitchFamily="34" charset="0"/>
              </a:rPr>
              <a:t>an der freiwilligen Initiative </a:t>
            </a:r>
            <a:r>
              <a:rPr lang="de-DE" sz="2000" dirty="0" err="1">
                <a:latin typeface="Arial" panose="020B0604020202020204" pitchFamily="34" charset="0"/>
                <a:ea typeface="MS PGothic" pitchFamily="34" charset="-128"/>
                <a:cs typeface="Arial" panose="020B0604020202020204" pitchFamily="34" charset="0"/>
              </a:rPr>
              <a:t>Tierwohl</a:t>
            </a:r>
            <a:r>
              <a:rPr lang="de-DE" sz="2000" dirty="0">
                <a:latin typeface="Arial" panose="020B0604020202020204" pitchFamily="34" charset="0"/>
                <a:ea typeface="MS PGothic" pitchFamily="34" charset="-128"/>
                <a:cs typeface="Arial" panose="020B0604020202020204" pitchFamily="34" charset="0"/>
              </a:rPr>
              <a:t> sind 85 Prozent der großen Handelsunternehmen</a:t>
            </a:r>
          </a:p>
          <a:p>
            <a:pPr marL="360000" lvl="4" indent="-324000">
              <a:spcAft>
                <a:spcPts val="600"/>
              </a:spcAft>
              <a:buBlip>
                <a:blip r:embed="rId4"/>
              </a:buBlip>
              <a:defRPr/>
            </a:pPr>
            <a:r>
              <a:rPr lang="de-DE" sz="2000" dirty="0">
                <a:latin typeface="Arial" panose="020B0604020202020204" pitchFamily="34" charset="0"/>
                <a:ea typeface="MS PGothic" pitchFamily="34" charset="-128"/>
                <a:cs typeface="Arial" panose="020B0604020202020204" pitchFamily="34" charset="0"/>
              </a:rPr>
              <a:t>Bei </a:t>
            </a:r>
            <a:r>
              <a:rPr lang="de-DE" sz="2000" dirty="0">
                <a:latin typeface="Arial" panose="020B0604020202020204" pitchFamily="34" charset="0"/>
                <a:ea typeface="MS PGothic" pitchFamily="34" charset="-128"/>
                <a:cs typeface="Arial" panose="020B0604020202020204" pitchFamily="34" charset="0"/>
              </a:rPr>
              <a:t>freiwilligen Siegeln machen die Unternehmen selbst die </a:t>
            </a:r>
            <a:r>
              <a:rPr lang="de-DE" sz="2000" dirty="0" smtClean="0">
                <a:latin typeface="Arial" panose="020B0604020202020204" pitchFamily="34" charset="0"/>
                <a:ea typeface="MS PGothic" pitchFamily="34" charset="-128"/>
                <a:cs typeface="Arial" panose="020B0604020202020204" pitchFamily="34" charset="0"/>
              </a:rPr>
              <a:t>Regeln = kein Ersatz </a:t>
            </a:r>
            <a:r>
              <a:rPr lang="de-DE" sz="2000" dirty="0">
                <a:latin typeface="Arial" panose="020B0604020202020204" pitchFamily="34" charset="0"/>
                <a:ea typeface="MS PGothic" pitchFamily="34" charset="-128"/>
                <a:cs typeface="Arial" panose="020B0604020202020204" pitchFamily="34" charset="0"/>
              </a:rPr>
              <a:t>für ein gesetzlich geregeltes Label </a:t>
            </a:r>
          </a:p>
        </p:txBody>
      </p:sp>
      <p:sp>
        <p:nvSpPr>
          <p:cNvPr id="7" name="Datumsplatzhalter 6"/>
          <p:cNvSpPr>
            <a:spLocks noGrp="1"/>
          </p:cNvSpPr>
          <p:nvPr>
            <p:ph type="dt" sz="half" idx="10"/>
          </p:nvPr>
        </p:nvSpPr>
        <p:spPr/>
        <p:txBody>
          <a:bodyPr/>
          <a:lstStyle/>
          <a:p>
            <a:r>
              <a:rPr lang="de-DE" smtClean="0"/>
              <a:t>Stand: Februar 2025</a:t>
            </a:r>
            <a:endParaRPr lang="de-DE" dirty="0"/>
          </a:p>
        </p:txBody>
      </p:sp>
      <p:cxnSp>
        <p:nvCxnSpPr>
          <p:cNvPr id="11" name="Gerader Verbinder 10"/>
          <p:cNvCxnSpPr/>
          <p:nvPr/>
        </p:nvCxnSpPr>
        <p:spPr>
          <a:xfrm>
            <a:off x="5852160" y="1492422"/>
            <a:ext cx="0" cy="30920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666750" y="4775074"/>
            <a:ext cx="691515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544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Das Hühnerspiel</a:t>
            </a:r>
            <a:endParaRPr lang="de-DE" dirty="0"/>
          </a:p>
        </p:txBody>
      </p:sp>
      <p:sp>
        <p:nvSpPr>
          <p:cNvPr id="4" name="Inhaltsplatzhalter 3"/>
          <p:cNvSpPr>
            <a:spLocks noGrp="1"/>
          </p:cNvSpPr>
          <p:nvPr>
            <p:ph idx="1"/>
          </p:nvPr>
        </p:nvSpPr>
        <p:spPr>
          <a:xfrm>
            <a:off x="528000" y="1238479"/>
            <a:ext cx="11132717" cy="458353"/>
          </a:xfrm>
        </p:spPr>
        <p:txBody>
          <a:bodyPr/>
          <a:lstStyle/>
          <a:p>
            <a:r>
              <a:rPr lang="de-DE" sz="2000" cap="none" dirty="0" smtClean="0"/>
              <a:t>Wie </a:t>
            </a:r>
            <a:r>
              <a:rPr lang="de-DE" sz="2000" cap="none" dirty="0"/>
              <a:t>viele Masthühner sind pro Quadratmeter Stallfläche erlaubt</a:t>
            </a:r>
            <a:r>
              <a:rPr lang="de-DE" sz="2000" cap="none" dirty="0" smtClean="0"/>
              <a:t>?</a:t>
            </a:r>
            <a:endParaRPr lang="de-DE" sz="2000" cap="none" dirty="0"/>
          </a:p>
        </p:txBody>
      </p:sp>
      <p:sp>
        <p:nvSpPr>
          <p:cNvPr id="5" name="Fußzeilenplatzhalter 4"/>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pic>
        <p:nvPicPr>
          <p:cNvPr id="8" name="Grafik 7"/>
          <p:cNvPicPr>
            <a:picLocks noChangeAspect="1"/>
          </p:cNvPicPr>
          <p:nvPr/>
        </p:nvPicPr>
        <p:blipFill rotWithShape="1">
          <a:blip r:embed="rId3"/>
          <a:srcRect r="71555" b="15308"/>
          <a:stretch/>
        </p:blipFill>
        <p:spPr>
          <a:xfrm>
            <a:off x="8527408" y="2972522"/>
            <a:ext cx="2381651" cy="2287628"/>
          </a:xfrm>
          <a:prstGeom prst="rect">
            <a:avLst/>
          </a:prstGeom>
        </p:spPr>
      </p:pic>
      <p:pic>
        <p:nvPicPr>
          <p:cNvPr id="9" name="Grafik 8"/>
          <p:cNvPicPr>
            <a:picLocks noChangeAspect="1"/>
          </p:cNvPicPr>
          <p:nvPr/>
        </p:nvPicPr>
        <p:blipFill rotWithShape="1">
          <a:blip r:embed="rId4"/>
          <a:srcRect l="11389" t="24321" r="61875" b="15431"/>
          <a:stretch/>
        </p:blipFill>
        <p:spPr>
          <a:xfrm>
            <a:off x="817560" y="1841564"/>
            <a:ext cx="6954973" cy="4407827"/>
          </a:xfrm>
          <a:prstGeom prst="rect">
            <a:avLst/>
          </a:prstGeom>
        </p:spPr>
      </p:pic>
      <p:sp>
        <p:nvSpPr>
          <p:cNvPr id="6" name="Rechteck 5"/>
          <p:cNvSpPr/>
          <p:nvPr/>
        </p:nvSpPr>
        <p:spPr>
          <a:xfrm>
            <a:off x="6377940" y="5463323"/>
            <a:ext cx="5255260" cy="646331"/>
          </a:xfrm>
          <a:prstGeom prst="rect">
            <a:avLst/>
          </a:prstGeom>
          <a:solidFill>
            <a:schemeClr val="bg1"/>
          </a:solidFill>
        </p:spPr>
        <p:txBody>
          <a:bodyPr wrap="square">
            <a:spAutoFit/>
          </a:bodyPr>
          <a:lstStyle/>
          <a:p>
            <a:r>
              <a:rPr lang="de-DE" b="1" dirty="0">
                <a:solidFill>
                  <a:schemeClr val="accent1"/>
                </a:solidFill>
              </a:rPr>
              <a:t>https://www.verbraucherzentrale.de/das-huehnerspiel-59256</a:t>
            </a:r>
          </a:p>
        </p:txBody>
      </p:sp>
    </p:spTree>
    <p:extLst>
      <p:ext uri="{BB962C8B-B14F-4D97-AF65-F5344CB8AC3E}">
        <p14:creationId xmlns:p14="http://schemas.microsoft.com/office/powerpoint/2010/main" val="3273550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Zusammenfassung</a:t>
            </a:r>
            <a:endParaRPr lang="de-DE" dirty="0"/>
          </a:p>
        </p:txBody>
      </p:sp>
      <p:sp>
        <p:nvSpPr>
          <p:cNvPr id="6" name="Inhaltsplatzhalter 5"/>
          <p:cNvSpPr>
            <a:spLocks noGrp="1"/>
          </p:cNvSpPr>
          <p:nvPr>
            <p:ph idx="1"/>
          </p:nvPr>
        </p:nvSpPr>
        <p:spPr>
          <a:xfrm>
            <a:off x="7375913" y="3365089"/>
            <a:ext cx="3627368" cy="2147511"/>
          </a:xfrm>
        </p:spPr>
        <p:txBody>
          <a:bodyPr/>
          <a:lstStyle/>
          <a:p>
            <a:pPr>
              <a:lnSpc>
                <a:spcPct val="150000"/>
              </a:lnSpc>
            </a:pPr>
            <a:r>
              <a:rPr lang="de-DE" sz="2400" b="1" dirty="0" smtClean="0">
                <a:solidFill>
                  <a:schemeClr val="accent1"/>
                </a:solidFill>
              </a:rPr>
              <a:t>Welchen Rat würdet ihr Anna zum Thema Lebensmitte-Siegel mitgeben?</a:t>
            </a:r>
            <a:endParaRPr lang="de-DE" sz="2400" b="1" dirty="0">
              <a:solidFill>
                <a:schemeClr val="accent1"/>
              </a:solidFill>
            </a:endParaRPr>
          </a:p>
        </p:txBody>
      </p:sp>
      <p:sp>
        <p:nvSpPr>
          <p:cNvPr id="8" name="Fußzeilenplatzhalter 7"/>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pic>
        <p:nvPicPr>
          <p:cNvPr id="3" name="Grafik 2"/>
          <p:cNvPicPr>
            <a:picLocks noChangeAspect="1"/>
          </p:cNvPicPr>
          <p:nvPr/>
        </p:nvPicPr>
        <p:blipFill>
          <a:blip r:embed="rId3"/>
          <a:stretch>
            <a:fillRect/>
          </a:stretch>
        </p:blipFill>
        <p:spPr>
          <a:xfrm>
            <a:off x="279554" y="1210733"/>
            <a:ext cx="7096359" cy="4968671"/>
          </a:xfrm>
          <a:prstGeom prst="rect">
            <a:avLst/>
          </a:prstGeom>
        </p:spPr>
      </p:pic>
    </p:spTree>
    <p:extLst>
      <p:ext uri="{BB962C8B-B14F-4D97-AF65-F5344CB8AC3E}">
        <p14:creationId xmlns:p14="http://schemas.microsoft.com/office/powerpoint/2010/main" val="1987513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3"/>
          <a:srcRect l="34500" t="22889" r="49667" b="18000"/>
          <a:stretch/>
        </p:blipFill>
        <p:spPr>
          <a:xfrm>
            <a:off x="528000" y="1238479"/>
            <a:ext cx="2255289" cy="4736107"/>
          </a:xfrm>
          <a:prstGeom prst="rect">
            <a:avLst/>
          </a:prstGeom>
        </p:spPr>
      </p:pic>
      <p:sp>
        <p:nvSpPr>
          <p:cNvPr id="2" name="Titel 1"/>
          <p:cNvSpPr>
            <a:spLocks noGrp="1"/>
          </p:cNvSpPr>
          <p:nvPr>
            <p:ph type="title"/>
          </p:nvPr>
        </p:nvSpPr>
        <p:spPr/>
        <p:txBody>
          <a:bodyPr/>
          <a:lstStyle/>
          <a:p>
            <a:r>
              <a:rPr lang="de-DE" dirty="0" smtClean="0"/>
              <a:t>Weitere Infos</a:t>
            </a:r>
            <a:endParaRPr lang="de-DE" dirty="0"/>
          </a:p>
        </p:txBody>
      </p:sp>
      <p:sp>
        <p:nvSpPr>
          <p:cNvPr id="3" name="Inhaltsplatzhalter 2"/>
          <p:cNvSpPr>
            <a:spLocks noGrp="1"/>
          </p:cNvSpPr>
          <p:nvPr>
            <p:ph idx="1"/>
          </p:nvPr>
        </p:nvSpPr>
        <p:spPr>
          <a:xfrm>
            <a:off x="2536372" y="1238479"/>
            <a:ext cx="8904514" cy="1199921"/>
          </a:xfrm>
        </p:spPr>
        <p:txBody>
          <a:bodyPr/>
          <a:lstStyle/>
          <a:p>
            <a:pPr marL="360000" lvl="4" indent="-324000">
              <a:lnSpc>
                <a:spcPct val="150000"/>
              </a:lnSpc>
              <a:buBlip>
                <a:blip r:embed="rId4"/>
              </a:buBlip>
              <a:defRPr/>
            </a:pPr>
            <a:r>
              <a:rPr lang="de-DE" sz="2000" dirty="0" smtClean="0"/>
              <a:t>Weitere Infos, Artikel, Podcasts und Videos zu diesem und weiteren Themen gibt es auf:</a:t>
            </a:r>
          </a:p>
          <a:p>
            <a:pPr marL="360000" lvl="4" indent="-324000">
              <a:lnSpc>
                <a:spcPct val="150000"/>
              </a:lnSpc>
              <a:buBlip>
                <a:blip r:embed="rId4"/>
              </a:buBlip>
              <a:defRPr/>
            </a:pPr>
            <a:endParaRPr lang="de-DE" sz="2000" dirty="0"/>
          </a:p>
          <a:p>
            <a:endParaRPr lang="de-DE" sz="2000" dirty="0"/>
          </a:p>
          <a:p>
            <a:endParaRPr lang="de-DE" sz="2000" dirty="0" smtClean="0"/>
          </a:p>
          <a:p>
            <a:endParaRPr lang="de-DE" sz="2000" dirty="0" smtClean="0"/>
          </a:p>
          <a:p>
            <a:endParaRPr lang="de-DE" sz="2000" dirty="0"/>
          </a:p>
          <a:p>
            <a:endParaRPr lang="de-DE" sz="2000" dirty="0"/>
          </a:p>
        </p:txBody>
      </p:sp>
      <p:sp>
        <p:nvSpPr>
          <p:cNvPr id="4" name="Fußzeilenplatzhalter 3"/>
          <p:cNvSpPr>
            <a:spLocks noGrp="1"/>
          </p:cNvSpPr>
          <p:nvPr>
            <p:ph type="ftr" sz="quarter" idx="11"/>
          </p:nvPr>
        </p:nvSpPr>
        <p:spPr/>
        <p:txBody>
          <a:bodyPr/>
          <a:lstStyle/>
          <a:p>
            <a:r>
              <a:rPr lang="de-DE" smtClean="0"/>
              <a:t>© 2024 Verbraucherzentrale Bundesverband e.V.</a:t>
            </a:r>
            <a:endParaRPr lang="de-DE" dirty="0"/>
          </a:p>
        </p:txBody>
      </p:sp>
      <p:sp>
        <p:nvSpPr>
          <p:cNvPr id="5" name="Datumsplatzhalter 4"/>
          <p:cNvSpPr>
            <a:spLocks noGrp="1"/>
          </p:cNvSpPr>
          <p:nvPr>
            <p:ph type="dt" sz="half" idx="10"/>
          </p:nvPr>
        </p:nvSpPr>
        <p:spPr/>
        <p:txBody>
          <a:bodyPr/>
          <a:lstStyle/>
          <a:p>
            <a:r>
              <a:rPr lang="de-DE" smtClean="0"/>
              <a:t>Stand: Februar 2025</a:t>
            </a:r>
            <a:endParaRPr lang="de-DE" dirty="0"/>
          </a:p>
        </p:txBody>
      </p:sp>
      <p:pic>
        <p:nvPicPr>
          <p:cNvPr id="7" name="Grafik 6"/>
          <p:cNvPicPr>
            <a:picLocks noChangeAspect="1"/>
          </p:cNvPicPr>
          <p:nvPr/>
        </p:nvPicPr>
        <p:blipFill rotWithShape="1">
          <a:blip r:embed="rId5"/>
          <a:srcRect l="2222" t="75272" r="88194" b="5785"/>
          <a:stretch/>
        </p:blipFill>
        <p:spPr>
          <a:xfrm>
            <a:off x="2130017" y="3416344"/>
            <a:ext cx="1802330" cy="2003832"/>
          </a:xfrm>
          <a:prstGeom prst="rect">
            <a:avLst/>
          </a:prstGeom>
        </p:spPr>
      </p:pic>
      <p:pic>
        <p:nvPicPr>
          <p:cNvPr id="10" name="Grafik 9"/>
          <p:cNvPicPr>
            <a:picLocks noChangeAspect="1"/>
          </p:cNvPicPr>
          <p:nvPr/>
        </p:nvPicPr>
        <p:blipFill rotWithShape="1">
          <a:blip r:embed="rId6"/>
          <a:srcRect l="8889" t="9753" r="10000" b="18889"/>
          <a:stretch/>
        </p:blipFill>
        <p:spPr>
          <a:xfrm>
            <a:off x="6094358" y="2134502"/>
            <a:ext cx="5195983" cy="2571300"/>
          </a:xfrm>
          <a:prstGeom prst="rect">
            <a:avLst/>
          </a:prstGeom>
        </p:spPr>
      </p:pic>
      <p:sp>
        <p:nvSpPr>
          <p:cNvPr id="11" name="Rechteck 10"/>
          <p:cNvSpPr/>
          <p:nvPr/>
        </p:nvSpPr>
        <p:spPr>
          <a:xfrm>
            <a:off x="6094358" y="4794665"/>
            <a:ext cx="4586640" cy="400110"/>
          </a:xfrm>
          <a:prstGeom prst="rect">
            <a:avLst/>
          </a:prstGeom>
        </p:spPr>
        <p:txBody>
          <a:bodyPr wrap="none">
            <a:spAutoFit/>
          </a:bodyPr>
          <a:lstStyle/>
          <a:p>
            <a:r>
              <a:rPr lang="de-DE" sz="2000" b="1" dirty="0">
                <a:solidFill>
                  <a:srgbClr val="C00000"/>
                </a:solidFill>
              </a:rPr>
              <a:t>https://www.verbraucherzentrale.de/</a:t>
            </a:r>
          </a:p>
        </p:txBody>
      </p:sp>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1899" y="4230001"/>
            <a:ext cx="1860167" cy="1860167"/>
          </a:xfrm>
          <a:prstGeom prst="rect">
            <a:avLst/>
          </a:prstGeom>
        </p:spPr>
      </p:pic>
    </p:spTree>
    <p:extLst>
      <p:ext uri="{BB962C8B-B14F-4D97-AF65-F5344CB8AC3E}">
        <p14:creationId xmlns:p14="http://schemas.microsoft.com/office/powerpoint/2010/main" val="969351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8000" y="4485275"/>
            <a:ext cx="8064000" cy="215444"/>
          </a:xfrm>
        </p:spPr>
        <p:txBody>
          <a:bodyPr/>
          <a:lstStyle/>
          <a:p>
            <a:r>
              <a:rPr lang="de-DE"/>
              <a:t>Impressum</a:t>
            </a:r>
            <a:endParaRPr lang="de-DE" dirty="0"/>
          </a:p>
        </p:txBody>
      </p:sp>
      <p:sp>
        <p:nvSpPr>
          <p:cNvPr id="5" name="Inhaltsplatzhalter 4"/>
          <p:cNvSpPr>
            <a:spLocks noGrp="1"/>
          </p:cNvSpPr>
          <p:nvPr>
            <p:ph idx="1"/>
          </p:nvPr>
        </p:nvSpPr>
        <p:spPr>
          <a:xfrm>
            <a:off x="528638" y="4795838"/>
            <a:ext cx="8062912" cy="1575816"/>
          </a:xfrm>
        </p:spPr>
        <p:txBody>
          <a:bodyPr/>
          <a:lstStyle/>
          <a:p>
            <a:r>
              <a:rPr lang="de-DE" dirty="0"/>
              <a:t>Verbraucherzentrale </a:t>
            </a:r>
            <a:br>
              <a:rPr lang="de-DE" dirty="0"/>
            </a:br>
            <a:r>
              <a:rPr lang="de-DE" dirty="0"/>
              <a:t>Bundesverband e.V.</a:t>
            </a:r>
          </a:p>
          <a:p>
            <a:r>
              <a:rPr lang="de-DE" dirty="0"/>
              <a:t>Rudi-Dutschke-Straße 17 </a:t>
            </a:r>
            <a:br>
              <a:rPr lang="de-DE" dirty="0"/>
            </a:br>
            <a:r>
              <a:rPr lang="de-DE" dirty="0"/>
              <a:t>10969 Berlin</a:t>
            </a:r>
          </a:p>
          <a:p>
            <a:r>
              <a:rPr lang="de-DE" dirty="0"/>
              <a:t>info@vzbv.de</a:t>
            </a:r>
            <a:br>
              <a:rPr lang="de-DE" dirty="0"/>
            </a:br>
            <a:r>
              <a:rPr lang="de-DE" dirty="0"/>
              <a:t>www.vzbv.de</a:t>
            </a:r>
          </a:p>
        </p:txBody>
      </p:sp>
      <p:sp>
        <p:nvSpPr>
          <p:cNvPr id="7" name="Fußzeilenplatzhalter 6">
            <a:extLst>
              <a:ext uri="{C183D7F6-B498-43B3-948B-1728B52AA6E4}">
                <adec:decorative xmlns="" xmlns:adec="http://schemas.microsoft.com/office/drawing/2017/decorative" val="1"/>
              </a:ext>
            </a:extLst>
          </p:cNvPr>
          <p:cNvSpPr>
            <a:spLocks noGrp="1"/>
          </p:cNvSpPr>
          <p:nvPr>
            <p:ph type="ftr" sz="quarter" idx="11"/>
          </p:nvPr>
        </p:nvSpPr>
        <p:spPr>
          <a:xfrm>
            <a:off x="528000" y="6516001"/>
            <a:ext cx="7847651" cy="138499"/>
          </a:xfrm>
        </p:spPr>
        <p:txBody>
          <a:bodyPr/>
          <a:lstStyle/>
          <a:p>
            <a:r>
              <a:rPr lang="de-DE" smtClean="0"/>
              <a:t>© 2024 Verbraucherzentrale Bundesverband e.V.</a:t>
            </a:r>
            <a:endParaRPr lang="de-DE" dirty="0"/>
          </a:p>
        </p:txBody>
      </p:sp>
      <p:sp>
        <p:nvSpPr>
          <p:cNvPr id="8" name="Rechteck 7"/>
          <p:cNvSpPr/>
          <p:nvPr/>
        </p:nvSpPr>
        <p:spPr>
          <a:xfrm>
            <a:off x="302215" y="771840"/>
            <a:ext cx="5391316" cy="1015663"/>
          </a:xfrm>
          <a:prstGeom prst="rect">
            <a:avLst/>
          </a:prstGeom>
        </p:spPr>
        <p:txBody>
          <a:bodyPr wrap="square">
            <a:spAutoFit/>
          </a:bodyPr>
          <a:lstStyle/>
          <a:p>
            <a:r>
              <a:rPr lang="de-DE" sz="1200" dirty="0">
                <a:solidFill>
                  <a:schemeClr val="bg1"/>
                </a:solidFill>
                <a:latin typeface="+mj-lt"/>
              </a:rPr>
              <a:t>Dieses Werk ist lizenziert unter einer Creative </a:t>
            </a:r>
            <a:r>
              <a:rPr lang="de-DE" sz="1200" dirty="0" err="1">
                <a:solidFill>
                  <a:schemeClr val="bg1"/>
                </a:solidFill>
                <a:latin typeface="+mj-lt"/>
              </a:rPr>
              <a:t>Commons</a:t>
            </a:r>
            <a:r>
              <a:rPr lang="de-DE" sz="1200" dirty="0">
                <a:solidFill>
                  <a:schemeClr val="bg1"/>
                </a:solidFill>
                <a:latin typeface="+mj-lt"/>
              </a:rPr>
              <a:t> Namensnennung - Weitergabe unter gleichen Bedingungen 4.0 International </a:t>
            </a:r>
            <a:r>
              <a:rPr lang="de-DE" sz="1200" dirty="0" smtClean="0">
                <a:solidFill>
                  <a:schemeClr val="bg1"/>
                </a:solidFill>
                <a:latin typeface="+mj-lt"/>
              </a:rPr>
              <a:t>Lizenz. </a:t>
            </a:r>
            <a:r>
              <a:rPr lang="de-DE" sz="1200" dirty="0">
                <a:solidFill>
                  <a:schemeClr val="bg1"/>
                </a:solidFill>
                <a:latin typeface="+mj-lt"/>
              </a:rPr>
              <a:t>Der Verbraucherzentrale Bundesverband muss als </a:t>
            </a:r>
            <a:r>
              <a:rPr lang="de-DE" sz="1200" dirty="0" smtClean="0">
                <a:solidFill>
                  <a:schemeClr val="bg1"/>
                </a:solidFill>
                <a:latin typeface="+mj-lt"/>
              </a:rPr>
              <a:t>Quelle genannt </a:t>
            </a:r>
            <a:r>
              <a:rPr lang="de-DE" sz="1200" dirty="0">
                <a:solidFill>
                  <a:schemeClr val="bg1"/>
                </a:solidFill>
                <a:latin typeface="+mj-lt"/>
              </a:rPr>
              <a:t>und die oben genannte Creative </a:t>
            </a:r>
            <a:r>
              <a:rPr lang="de-DE" sz="1200" dirty="0" err="1">
                <a:solidFill>
                  <a:schemeClr val="bg1"/>
                </a:solidFill>
                <a:latin typeface="+mj-lt"/>
              </a:rPr>
              <a:t>Commons</a:t>
            </a:r>
            <a:r>
              <a:rPr lang="de-DE" sz="1200" dirty="0">
                <a:solidFill>
                  <a:schemeClr val="bg1"/>
                </a:solidFill>
                <a:latin typeface="+mj-lt"/>
              </a:rPr>
              <a:t>-Lizenz verwendet werden</a:t>
            </a:r>
            <a:r>
              <a:rPr lang="de-DE" sz="1200" dirty="0" smtClean="0">
                <a:solidFill>
                  <a:schemeClr val="bg1"/>
                </a:solidFill>
                <a:latin typeface="+mj-lt"/>
              </a:rPr>
              <a:t>. Lizenztext </a:t>
            </a:r>
            <a:r>
              <a:rPr lang="de-DE" sz="1200" dirty="0">
                <a:solidFill>
                  <a:schemeClr val="bg1"/>
                </a:solidFill>
                <a:latin typeface="+mj-lt"/>
              </a:rPr>
              <a:t>unter http://creativecommons.org/licenses/by-sa/4.0/</a:t>
            </a: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245007"/>
            <a:ext cx="1242743" cy="479659"/>
          </a:xfrm>
          <a:prstGeom prst="rect">
            <a:avLst/>
          </a:prstGeom>
        </p:spPr>
      </p:pic>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3804" y="4666631"/>
            <a:ext cx="2312757" cy="1455873"/>
          </a:xfrm>
          <a:prstGeom prst="rect">
            <a:avLst/>
          </a:prstGeom>
        </p:spPr>
      </p:pic>
      <p:sp>
        <p:nvSpPr>
          <p:cNvPr id="13" name="Inhaltsplatzhalter 4"/>
          <p:cNvSpPr txBox="1">
            <a:spLocks/>
          </p:cNvSpPr>
          <p:nvPr/>
        </p:nvSpPr>
        <p:spPr>
          <a:xfrm>
            <a:off x="396000" y="3540154"/>
            <a:ext cx="4136923" cy="550920"/>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400" b="0" kern="1200" cap="none" baseline="0">
                <a:solidFill>
                  <a:schemeClr val="bg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4"/>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b="1" dirty="0" smtClean="0"/>
              <a:t>www.verbraucherchecker.de</a:t>
            </a:r>
          </a:p>
          <a:p>
            <a:r>
              <a:rPr lang="de-DE" b="1" dirty="0" smtClean="0"/>
              <a:t>www.instagram.com/verbraucherchecker</a:t>
            </a:r>
            <a:endParaRPr lang="de-DE" b="1"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259987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b="69916"/>
          <a:stretch/>
        </p:blipFill>
        <p:spPr>
          <a:xfrm>
            <a:off x="228600" y="1081730"/>
            <a:ext cx="11925299" cy="5073636"/>
          </a:xfrm>
          <a:prstGeom prst="rect">
            <a:avLst/>
          </a:prstGeom>
        </p:spPr>
      </p:pic>
      <p:sp>
        <p:nvSpPr>
          <p:cNvPr id="4" name="Titel 3"/>
          <p:cNvSpPr>
            <a:spLocks noGrp="1"/>
          </p:cNvSpPr>
          <p:nvPr>
            <p:ph type="title"/>
          </p:nvPr>
        </p:nvSpPr>
        <p:spPr/>
        <p:txBody>
          <a:bodyPr/>
          <a:lstStyle/>
          <a:p>
            <a:r>
              <a:rPr lang="de-DE" dirty="0" smtClean="0"/>
              <a:t>Frage in die Runde:</a:t>
            </a:r>
            <a:endParaRPr lang="de-DE" dirty="0"/>
          </a:p>
        </p:txBody>
      </p:sp>
      <p:sp>
        <p:nvSpPr>
          <p:cNvPr id="5" name="Inhaltsplatzhalter 4"/>
          <p:cNvSpPr>
            <a:spLocks noGrp="1"/>
          </p:cNvSpPr>
          <p:nvPr>
            <p:ph idx="1"/>
          </p:nvPr>
        </p:nvSpPr>
        <p:spPr>
          <a:xfrm>
            <a:off x="528000" y="1238479"/>
            <a:ext cx="3969493" cy="989948"/>
          </a:xfrm>
        </p:spPr>
        <p:txBody>
          <a:bodyPr/>
          <a:lstStyle/>
          <a:p>
            <a:r>
              <a:rPr lang="de-DE" sz="2000" b="1" dirty="0">
                <a:solidFill>
                  <a:schemeClr val="accent1"/>
                </a:solidFill>
              </a:rPr>
              <a:t>Auf welche Eigenschaften eines Produkts achtet </a:t>
            </a:r>
            <a:br>
              <a:rPr lang="de-DE" sz="2000" b="1" dirty="0">
                <a:solidFill>
                  <a:schemeClr val="accent1"/>
                </a:solidFill>
              </a:rPr>
            </a:br>
            <a:r>
              <a:rPr lang="de-DE" sz="2000" b="1" dirty="0">
                <a:solidFill>
                  <a:schemeClr val="accent1"/>
                </a:solidFill>
              </a:rPr>
              <a:t>ihr beim Einkaufen?</a:t>
            </a:r>
          </a:p>
        </p:txBody>
      </p:sp>
      <p:sp>
        <p:nvSpPr>
          <p:cNvPr id="6" name="Fußzeilenplatzhalter 5"/>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254592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Verschiedene Produkteigenschaften</a:t>
            </a:r>
            <a:endParaRPr lang="de-DE" dirty="0"/>
          </a:p>
        </p:txBody>
      </p:sp>
      <p:sp>
        <p:nvSpPr>
          <p:cNvPr id="4" name="Fußzeilenplatzhalter 3"/>
          <p:cNvSpPr>
            <a:spLocks noGrp="1"/>
          </p:cNvSpPr>
          <p:nvPr>
            <p:ph type="ftr" sz="quarter" idx="11"/>
          </p:nvPr>
        </p:nvSpPr>
        <p:spPr/>
        <p:txBody>
          <a:bodyPr/>
          <a:lstStyle/>
          <a:p>
            <a:r>
              <a:rPr lang="de-DE" smtClean="0"/>
              <a:t>© 2024 Verbraucherzentrale Bundesverband e.V.</a:t>
            </a:r>
            <a:endParaRPr lang="de-DE" dirty="0"/>
          </a:p>
        </p:txBody>
      </p:sp>
      <p:pic>
        <p:nvPicPr>
          <p:cNvPr id="5" name="Inhaltsplatzhalter 4"/>
          <p:cNvPicPr>
            <a:picLocks noGrp="1" noChangeAspect="1"/>
          </p:cNvPicPr>
          <p:nvPr>
            <p:ph idx="1"/>
          </p:nvPr>
        </p:nvPicPr>
        <p:blipFill rotWithShape="1">
          <a:blip r:embed="rId3"/>
          <a:srcRect l="4236" r="12014"/>
          <a:stretch/>
        </p:blipFill>
        <p:spPr>
          <a:xfrm>
            <a:off x="385125" y="1444625"/>
            <a:ext cx="5758500" cy="4232111"/>
          </a:xfrm>
          <a:prstGeom prst="rect">
            <a:avLst/>
          </a:prstGeom>
        </p:spPr>
      </p:pic>
      <p:sp>
        <p:nvSpPr>
          <p:cNvPr id="6" name="Textfeld 5"/>
          <p:cNvSpPr txBox="1"/>
          <p:nvPr/>
        </p:nvSpPr>
        <p:spPr>
          <a:xfrm>
            <a:off x="6861416" y="1975630"/>
            <a:ext cx="4511434" cy="3862596"/>
          </a:xfrm>
          <a:prstGeom prst="rect">
            <a:avLst/>
          </a:prstGeom>
          <a:noFill/>
        </p:spPr>
        <p:txBody>
          <a:bodyPr wrap="square" rtlCol="0">
            <a:spAutoFit/>
          </a:bodyPr>
          <a:lstStyle/>
          <a:p>
            <a:pPr marL="360000" lvl="4" indent="-324000">
              <a:lnSpc>
                <a:spcPct val="150000"/>
              </a:lnSpc>
              <a:spcAft>
                <a:spcPts val="600"/>
              </a:spcAft>
              <a:buBlip>
                <a:blip r:embed="rId4"/>
              </a:buBlip>
              <a:defRPr/>
            </a:pPr>
            <a:r>
              <a:rPr lang="de-DE" sz="2000" b="1" dirty="0" smtClean="0">
                <a:solidFill>
                  <a:schemeClr val="accent1"/>
                </a:solidFill>
                <a:ea typeface="MS PGothic" pitchFamily="34" charset="-128"/>
                <a:cs typeface="Arial" panose="020B0604020202020204" pitchFamily="34" charset="0"/>
              </a:rPr>
              <a:t>Sucheigenschaften: </a:t>
            </a:r>
            <a:br>
              <a:rPr lang="de-DE" sz="2000" b="1" dirty="0" smtClean="0">
                <a:solidFill>
                  <a:schemeClr val="accent1"/>
                </a:solidFill>
                <a:ea typeface="MS PGothic" pitchFamily="34" charset="-128"/>
                <a:cs typeface="Arial" panose="020B0604020202020204" pitchFamily="34" charset="0"/>
              </a:rPr>
            </a:br>
            <a:r>
              <a:rPr lang="de-DE" sz="2000" dirty="0" smtClean="0">
                <a:solidFill>
                  <a:prstClr val="black"/>
                </a:solidFill>
              </a:rPr>
              <a:t>A</a:t>
            </a:r>
            <a:r>
              <a:rPr lang="de-DE" sz="2000" dirty="0" smtClean="0"/>
              <a:t>ussehen, Preis und Inhaltsstoffe</a:t>
            </a:r>
            <a:endParaRPr lang="de-DE" sz="2000" dirty="0" smtClean="0">
              <a:ea typeface="MS PGothic" pitchFamily="34" charset="-128"/>
              <a:cs typeface="Arial" panose="020B0604020202020204" pitchFamily="34" charset="0"/>
            </a:endParaRPr>
          </a:p>
          <a:p>
            <a:pPr marL="360000" lvl="4" indent="-324000">
              <a:lnSpc>
                <a:spcPct val="150000"/>
              </a:lnSpc>
              <a:spcAft>
                <a:spcPts val="600"/>
              </a:spcAft>
              <a:buBlip>
                <a:blip r:embed="rId4"/>
              </a:buBlip>
              <a:defRPr/>
            </a:pPr>
            <a:r>
              <a:rPr lang="de-DE" sz="2000" b="1" dirty="0" smtClean="0">
                <a:solidFill>
                  <a:schemeClr val="accent1"/>
                </a:solidFill>
                <a:ea typeface="MS PGothic" pitchFamily="34" charset="-128"/>
                <a:cs typeface="Arial" panose="020B0604020202020204" pitchFamily="34" charset="0"/>
              </a:rPr>
              <a:t>Erfahrungseigenschaften:</a:t>
            </a:r>
            <a:br>
              <a:rPr lang="de-DE" sz="2000" b="1" dirty="0" smtClean="0">
                <a:solidFill>
                  <a:schemeClr val="accent1"/>
                </a:solidFill>
                <a:ea typeface="MS PGothic" pitchFamily="34" charset="-128"/>
                <a:cs typeface="Arial" panose="020B0604020202020204" pitchFamily="34" charset="0"/>
              </a:rPr>
            </a:br>
            <a:r>
              <a:rPr lang="de-DE" sz="2000" dirty="0" smtClean="0">
                <a:ea typeface="MS PGothic" pitchFamily="34" charset="-128"/>
                <a:cs typeface="Arial" panose="020B0604020202020204" pitchFamily="34" charset="0"/>
              </a:rPr>
              <a:t>wie Geschmack und Haltbarkeit</a:t>
            </a:r>
            <a:endParaRPr lang="de-DE" sz="2000" dirty="0">
              <a:ea typeface="MS PGothic" pitchFamily="34" charset="-128"/>
              <a:cs typeface="Arial" panose="020B0604020202020204" pitchFamily="34" charset="0"/>
            </a:endParaRPr>
          </a:p>
          <a:p>
            <a:pPr marL="360000" lvl="4" indent="-324000">
              <a:lnSpc>
                <a:spcPct val="150000"/>
              </a:lnSpc>
              <a:spcAft>
                <a:spcPts val="600"/>
              </a:spcAft>
              <a:buBlip>
                <a:blip r:embed="rId4"/>
              </a:buBlip>
              <a:defRPr/>
            </a:pPr>
            <a:r>
              <a:rPr lang="de-DE" sz="2000" b="1" dirty="0" smtClean="0">
                <a:solidFill>
                  <a:schemeClr val="accent1"/>
                </a:solidFill>
                <a:ea typeface="MS PGothic" pitchFamily="34" charset="-128"/>
                <a:cs typeface="Arial" panose="020B0604020202020204" pitchFamily="34" charset="0"/>
              </a:rPr>
              <a:t>Vertrauenseigenschaften</a:t>
            </a:r>
            <a:r>
              <a:rPr lang="de-DE" sz="2000" dirty="0" smtClean="0">
                <a:ea typeface="MS PGothic" pitchFamily="34" charset="-128"/>
                <a:cs typeface="Arial" panose="020B0604020202020204" pitchFamily="34" charset="0"/>
              </a:rPr>
              <a:t>:</a:t>
            </a:r>
            <a:br>
              <a:rPr lang="de-DE" sz="2000" dirty="0" smtClean="0">
                <a:ea typeface="MS PGothic" pitchFamily="34" charset="-128"/>
                <a:cs typeface="Arial" panose="020B0604020202020204" pitchFamily="34" charset="0"/>
              </a:rPr>
            </a:br>
            <a:r>
              <a:rPr lang="de-DE" sz="2000" dirty="0" smtClean="0">
                <a:ea typeface="MS PGothic" pitchFamily="34" charset="-128"/>
                <a:cs typeface="Arial" panose="020B0604020202020204" pitchFamily="34" charset="0"/>
              </a:rPr>
              <a:t>gesundheitliche Effekte und Produktionsbedingungen</a:t>
            </a:r>
            <a:endParaRPr lang="de-DE" sz="2000" dirty="0">
              <a:ea typeface="MS PGothic" pitchFamily="34" charset="-128"/>
              <a:cs typeface="Arial" panose="020B0604020202020204" pitchFamily="34" charset="0"/>
            </a:endParaRPr>
          </a:p>
          <a:p>
            <a:endParaRPr lang="de-DE" sz="2000" dirty="0">
              <a:solidFill>
                <a:srgbClr val="F08F5D"/>
              </a:solidFill>
            </a:endParaRPr>
          </a:p>
        </p:txBody>
      </p:sp>
      <p:cxnSp>
        <p:nvCxnSpPr>
          <p:cNvPr id="8" name="Gerader Verbinder 7"/>
          <p:cNvCxnSpPr/>
          <p:nvPr/>
        </p:nvCxnSpPr>
        <p:spPr>
          <a:xfrm>
            <a:off x="6457950" y="1613932"/>
            <a:ext cx="0" cy="36470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528000" y="5958600"/>
            <a:ext cx="10033475" cy="230832"/>
          </a:xfrm>
          <a:prstGeom prst="rect">
            <a:avLst/>
          </a:prstGeom>
        </p:spPr>
        <p:txBody>
          <a:bodyPr wrap="square">
            <a:spAutoFit/>
          </a:bodyPr>
          <a:lstStyle/>
          <a:p>
            <a:r>
              <a:rPr lang="de-DE" sz="900" dirty="0" smtClean="0">
                <a:solidFill>
                  <a:schemeClr val="bg1">
                    <a:lumMod val="65000"/>
                  </a:schemeClr>
                </a:solidFill>
              </a:rPr>
              <a:t>Quelle: Hoffmann, Stefan und Akbar, </a:t>
            </a:r>
            <a:r>
              <a:rPr lang="de-DE" sz="900" dirty="0" err="1" smtClean="0">
                <a:solidFill>
                  <a:schemeClr val="bg1">
                    <a:lumMod val="65000"/>
                  </a:schemeClr>
                </a:solidFill>
              </a:rPr>
              <a:t>Payam</a:t>
            </a:r>
            <a:r>
              <a:rPr lang="de-DE" sz="900" dirty="0" smtClean="0">
                <a:solidFill>
                  <a:schemeClr val="bg1">
                    <a:lumMod val="65000"/>
                  </a:schemeClr>
                </a:solidFill>
              </a:rPr>
              <a:t> (2024): Konsumenten </a:t>
            </a:r>
            <a:r>
              <a:rPr lang="de-DE" sz="900" dirty="0">
                <a:solidFill>
                  <a:schemeClr val="bg1">
                    <a:lumMod val="65000"/>
                  </a:schemeClr>
                </a:solidFill>
              </a:rPr>
              <a:t>verstehen – Marketingmaßnahmen </a:t>
            </a:r>
            <a:r>
              <a:rPr lang="de-DE" sz="900" dirty="0" smtClean="0">
                <a:solidFill>
                  <a:schemeClr val="bg1">
                    <a:lumMod val="65000"/>
                  </a:schemeClr>
                </a:solidFill>
              </a:rPr>
              <a:t>gestalten. </a:t>
            </a:r>
            <a:r>
              <a:rPr lang="de-DE" sz="900" dirty="0">
                <a:solidFill>
                  <a:schemeClr val="bg1">
                    <a:lumMod val="65000"/>
                  </a:schemeClr>
                </a:solidFill>
              </a:rPr>
              <a:t>Springer Gabler </a:t>
            </a:r>
            <a:r>
              <a:rPr lang="de-DE" sz="900" dirty="0" smtClean="0">
                <a:solidFill>
                  <a:schemeClr val="bg1">
                    <a:lumMod val="65000"/>
                  </a:schemeClr>
                </a:solidFill>
              </a:rPr>
              <a:t>Wiesbaden.</a:t>
            </a:r>
            <a:endParaRPr lang="de-DE" sz="900" dirty="0">
              <a:solidFill>
                <a:schemeClr val="bg1">
                  <a:lumMod val="65000"/>
                </a:schemeClr>
              </a:solidFill>
            </a:endParaRPr>
          </a:p>
        </p:txBody>
      </p:sp>
      <p:sp>
        <p:nvSpPr>
          <p:cNvPr id="7" name="Datumsplatzhalter 6"/>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160164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Dieses Comics zeigt…</a:t>
            </a:r>
            <a:endParaRPr lang="de-DE" dirty="0"/>
          </a:p>
        </p:txBody>
      </p:sp>
      <p:sp>
        <p:nvSpPr>
          <p:cNvPr id="8" name="Inhaltsplatzhalter 7"/>
          <p:cNvSpPr>
            <a:spLocks noGrp="1"/>
          </p:cNvSpPr>
          <p:nvPr>
            <p:ph idx="1"/>
          </p:nvPr>
        </p:nvSpPr>
        <p:spPr>
          <a:xfrm>
            <a:off x="528001" y="1243966"/>
            <a:ext cx="4043999" cy="3713261"/>
          </a:xfrm>
        </p:spPr>
        <p:txBody>
          <a:bodyPr/>
          <a:lstStyle/>
          <a:p>
            <a:pPr marL="360000" lvl="4" indent="-324000">
              <a:lnSpc>
                <a:spcPct val="150000"/>
              </a:lnSpc>
              <a:buBlip>
                <a:blip r:embed="rId3"/>
              </a:buBlip>
              <a:defRPr/>
            </a:pPr>
            <a:r>
              <a:rPr lang="de-DE" sz="2000" dirty="0"/>
              <a:t>Anna möchte gern nachhaltiger und bewusster Einkaufen. </a:t>
            </a:r>
          </a:p>
          <a:p>
            <a:pPr marL="360000" lvl="4" indent="-324000">
              <a:lnSpc>
                <a:spcPct val="150000"/>
              </a:lnSpc>
              <a:buBlip>
                <a:blip r:embed="rId3"/>
              </a:buBlip>
              <a:defRPr/>
            </a:pPr>
            <a:r>
              <a:rPr lang="de-DE" sz="2000" dirty="0"/>
              <a:t>Sie hatte gehofft, dass ihr die Gütesiegel auf den Lebensmittelverpackungen mehr über die Herkunft und Eigenschaften der Produkte verraten</a:t>
            </a:r>
            <a:r>
              <a:rPr lang="de-DE" sz="2000" dirty="0"/>
              <a:t>.</a:t>
            </a:r>
            <a:endParaRPr lang="de-DE" sz="2000" dirty="0"/>
          </a:p>
        </p:txBody>
      </p:sp>
      <p:sp>
        <p:nvSpPr>
          <p:cNvPr id="6" name="Fußzeilenplatzhalter 5"/>
          <p:cNvSpPr>
            <a:spLocks noGrp="1"/>
          </p:cNvSpPr>
          <p:nvPr>
            <p:ph type="ftr" sz="quarter" idx="11"/>
          </p:nvPr>
        </p:nvSpPr>
        <p:spPr/>
        <p:txBody>
          <a:bodyPr/>
          <a:lstStyle/>
          <a:p>
            <a:r>
              <a:rPr lang="de-DE" smtClean="0"/>
              <a:t>© 2024 Verbraucherzentrale Bundesverband e.V.</a:t>
            </a:r>
            <a:endParaRPr lang="de-DE" dirty="0"/>
          </a:p>
        </p:txBody>
      </p:sp>
      <p:sp>
        <p:nvSpPr>
          <p:cNvPr id="3" name="Datumsplatzhalter 2"/>
          <p:cNvSpPr>
            <a:spLocks noGrp="1"/>
          </p:cNvSpPr>
          <p:nvPr>
            <p:ph type="dt" sz="half" idx="10"/>
          </p:nvPr>
        </p:nvSpPr>
        <p:spPr/>
        <p:txBody>
          <a:bodyPr/>
          <a:lstStyle/>
          <a:p>
            <a:r>
              <a:rPr lang="de-DE" smtClean="0"/>
              <a:t>Stand: Februar 2025</a:t>
            </a:r>
            <a:endParaRPr lang="de-DE" dirty="0"/>
          </a:p>
        </p:txBody>
      </p:sp>
      <p:pic>
        <p:nvPicPr>
          <p:cNvPr id="11" name="Inhaltsplatzhalter 10"/>
          <p:cNvPicPr>
            <a:picLocks noGrp="1" noChangeAspect="1"/>
          </p:cNvPicPr>
          <p:nvPr>
            <p:ph sz="quarter" idx="19"/>
          </p:nvPr>
        </p:nvPicPr>
        <p:blipFill>
          <a:blip r:embed="rId4" cstate="print">
            <a:extLst>
              <a:ext uri="{28A0092B-C50C-407E-A947-70E740481C1C}">
                <a14:useLocalDpi xmlns:a14="http://schemas.microsoft.com/office/drawing/2010/main" val="0"/>
              </a:ext>
            </a:extLst>
          </a:blip>
          <a:stretch>
            <a:fillRect/>
          </a:stretch>
        </p:blipFill>
        <p:spPr>
          <a:xfrm>
            <a:off x="5360111" y="16960"/>
            <a:ext cx="4506700" cy="6369547"/>
          </a:xfrm>
          <a:prstGeom prst="rect">
            <a:avLst/>
          </a:prstGeom>
        </p:spPr>
      </p:pic>
    </p:spTree>
    <p:extLst>
      <p:ext uri="{BB962C8B-B14F-4D97-AF65-F5344CB8AC3E}">
        <p14:creationId xmlns:p14="http://schemas.microsoft.com/office/powerpoint/2010/main" val="772469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dirty="0" smtClean="0"/>
              <a:t>Ein reales Beispiel</a:t>
            </a:r>
            <a:endParaRPr lang="de-DE" dirty="0"/>
          </a:p>
        </p:txBody>
      </p:sp>
      <p:sp>
        <p:nvSpPr>
          <p:cNvPr id="15" name="Inhaltsplatzhalter 14"/>
          <p:cNvSpPr>
            <a:spLocks noGrp="1"/>
          </p:cNvSpPr>
          <p:nvPr>
            <p:ph idx="1"/>
          </p:nvPr>
        </p:nvSpPr>
        <p:spPr>
          <a:xfrm>
            <a:off x="528001" y="1243966"/>
            <a:ext cx="5428300" cy="2843855"/>
          </a:xfrm>
        </p:spPr>
        <p:txBody>
          <a:bodyPr/>
          <a:lstStyle/>
          <a:p>
            <a:pPr marL="360000" lvl="4" indent="-324000">
              <a:lnSpc>
                <a:spcPct val="150000"/>
              </a:lnSpc>
              <a:buBlip>
                <a:blip r:embed="rId3"/>
              </a:buBlip>
              <a:defRPr/>
            </a:pPr>
            <a:r>
              <a:rPr lang="de-DE" sz="2000" dirty="0" smtClean="0"/>
              <a:t>Welche Siegel </a:t>
            </a:r>
            <a:r>
              <a:rPr lang="de-DE" sz="2000" dirty="0"/>
              <a:t>und Kennzeichnungen erkennt ihr auf der Verpackung? </a:t>
            </a:r>
            <a:endParaRPr lang="de-DE" sz="2000" dirty="0" smtClean="0"/>
          </a:p>
          <a:p>
            <a:pPr marL="360000" lvl="4" indent="-324000">
              <a:lnSpc>
                <a:spcPct val="150000"/>
              </a:lnSpc>
              <a:buBlip>
                <a:blip r:embed="rId3"/>
              </a:buBlip>
              <a:defRPr/>
            </a:pPr>
            <a:r>
              <a:rPr lang="de-DE" sz="2000" dirty="0" smtClean="0"/>
              <a:t>Für </a:t>
            </a:r>
            <a:r>
              <a:rPr lang="de-DE" sz="2000" dirty="0"/>
              <a:t>welche Eigenschaften des Produkts stehen die Siegel</a:t>
            </a:r>
            <a:r>
              <a:rPr lang="de-DE" sz="2000" dirty="0" smtClean="0"/>
              <a:t>?</a:t>
            </a:r>
          </a:p>
          <a:p>
            <a:pPr marL="36000" lvl="4" indent="0">
              <a:lnSpc>
                <a:spcPct val="150000"/>
              </a:lnSpc>
              <a:buNone/>
              <a:defRPr/>
            </a:pPr>
            <a:endParaRPr lang="de-DE" sz="2000" dirty="0"/>
          </a:p>
          <a:p>
            <a:endParaRPr lang="de-DE" dirty="0"/>
          </a:p>
        </p:txBody>
      </p:sp>
      <p:sp>
        <p:nvSpPr>
          <p:cNvPr id="13" name="Fußzeilenplatzhalter 12"/>
          <p:cNvSpPr>
            <a:spLocks noGrp="1"/>
          </p:cNvSpPr>
          <p:nvPr>
            <p:ph type="ftr" sz="quarter" idx="11"/>
          </p:nvPr>
        </p:nvSpPr>
        <p:spPr/>
        <p:txBody>
          <a:bodyPr/>
          <a:lstStyle/>
          <a:p>
            <a:r>
              <a:rPr lang="de-DE" smtClean="0"/>
              <a:t>© 2024 Verbraucherzentrale Bundesverband e.V.</a:t>
            </a:r>
            <a:endParaRPr lang="de-DE" dirty="0"/>
          </a:p>
        </p:txBody>
      </p:sp>
      <p:sp>
        <p:nvSpPr>
          <p:cNvPr id="3" name="Datumsplatzhalter 2"/>
          <p:cNvSpPr>
            <a:spLocks noGrp="1"/>
          </p:cNvSpPr>
          <p:nvPr>
            <p:ph type="dt" sz="half" idx="10"/>
          </p:nvPr>
        </p:nvSpPr>
        <p:spPr/>
        <p:txBody>
          <a:bodyPr/>
          <a:lstStyle/>
          <a:p>
            <a:r>
              <a:rPr lang="de-DE" smtClean="0"/>
              <a:t>Stand: Februar 2025</a:t>
            </a:r>
            <a:endParaRPr lang="de-DE" dirty="0"/>
          </a:p>
        </p:txBody>
      </p:sp>
      <p:pic>
        <p:nvPicPr>
          <p:cNvPr id="18" name="Inhaltsplatzhalter 17"/>
          <p:cNvPicPr>
            <a:picLocks noGrp="1" noChangeAspect="1"/>
          </p:cNvPicPr>
          <p:nvPr>
            <p:ph sz="quarter" idx="19"/>
          </p:nvPr>
        </p:nvPicPr>
        <p:blipFill>
          <a:blip r:embed="rId4"/>
          <a:stretch>
            <a:fillRect/>
          </a:stretch>
        </p:blipFill>
        <p:spPr>
          <a:xfrm>
            <a:off x="6285946" y="200657"/>
            <a:ext cx="2962556" cy="6130111"/>
          </a:xfrm>
          <a:prstGeom prst="rect">
            <a:avLst/>
          </a:prstGeom>
        </p:spPr>
      </p:pic>
    </p:spTree>
    <p:extLst>
      <p:ext uri="{BB962C8B-B14F-4D97-AF65-F5344CB8AC3E}">
        <p14:creationId xmlns:p14="http://schemas.microsoft.com/office/powerpoint/2010/main" val="3809579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2"/>
          <p:cNvSpPr>
            <a:spLocks noGrp="1"/>
          </p:cNvSpPr>
          <p:nvPr>
            <p:ph type="title"/>
          </p:nvPr>
        </p:nvSpPr>
        <p:spPr/>
        <p:txBody>
          <a:bodyPr/>
          <a:lstStyle/>
          <a:p>
            <a:r>
              <a:rPr lang="de-DE" dirty="0" smtClean="0"/>
              <a:t>Warm-Up</a:t>
            </a:r>
            <a:endParaRPr lang="de-DE" dirty="0"/>
          </a:p>
        </p:txBody>
      </p:sp>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8940" y="524717"/>
            <a:ext cx="8036413" cy="5645896"/>
          </a:xfrm>
        </p:spPr>
      </p:pic>
      <p:sp>
        <p:nvSpPr>
          <p:cNvPr id="10" name="Fußzeilenplatzhalter 7"/>
          <p:cNvSpPr>
            <a:spLocks noGrp="1"/>
          </p:cNvSpPr>
          <p:nvPr>
            <p:ph type="ftr" sz="quarter" idx="11"/>
          </p:nvPr>
        </p:nvSpPr>
        <p:spPr/>
        <p:txBody>
          <a:bodyPr/>
          <a:lstStyle/>
          <a:p>
            <a:r>
              <a:rPr lang="de-DE" smtClean="0"/>
              <a:t>© 2024 Verbraucherzentrale Bundesverband e.V.</a:t>
            </a:r>
            <a:endParaRPr lang="de-DE" dirty="0"/>
          </a:p>
        </p:txBody>
      </p:sp>
      <p:sp>
        <p:nvSpPr>
          <p:cNvPr id="8" name="Rechteck 7"/>
          <p:cNvSpPr/>
          <p:nvPr/>
        </p:nvSpPr>
        <p:spPr>
          <a:xfrm>
            <a:off x="6925054" y="632082"/>
            <a:ext cx="1788996" cy="936326"/>
          </a:xfrm>
          <a:prstGeom prst="rect">
            <a:avLst/>
          </a:prstGeom>
          <a:solidFill>
            <a:srgbClr val="019BA5"/>
          </a:solidFill>
          <a:ln>
            <a:solidFill>
              <a:srgbClr val="019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8942588" y="644056"/>
            <a:ext cx="1788996" cy="936326"/>
          </a:xfrm>
          <a:prstGeom prst="rect">
            <a:avLst/>
          </a:prstGeom>
          <a:solidFill>
            <a:srgbClr val="019BA5"/>
          </a:solidFill>
          <a:ln>
            <a:solidFill>
              <a:srgbClr val="019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36144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Aufgabenstellung</a:t>
            </a:r>
            <a:endParaRPr lang="de-DE" dirty="0"/>
          </a:p>
        </p:txBody>
      </p:sp>
      <p:sp>
        <p:nvSpPr>
          <p:cNvPr id="4" name="Inhaltsplatzhalter 3"/>
          <p:cNvSpPr>
            <a:spLocks noGrp="1"/>
          </p:cNvSpPr>
          <p:nvPr>
            <p:ph idx="1"/>
          </p:nvPr>
        </p:nvSpPr>
        <p:spPr>
          <a:xfrm>
            <a:off x="528001" y="1238479"/>
            <a:ext cx="4603292" cy="4931122"/>
          </a:xfrm>
        </p:spPr>
        <p:txBody>
          <a:bodyPr/>
          <a:lstStyle/>
          <a:p>
            <a:pPr marL="360000" lvl="4" indent="-324000">
              <a:lnSpc>
                <a:spcPct val="150000"/>
              </a:lnSpc>
              <a:buBlip>
                <a:blip r:embed="rId3"/>
              </a:buBlip>
              <a:defRPr/>
            </a:pPr>
            <a:r>
              <a:rPr lang="de-DE" sz="2000" dirty="0"/>
              <a:t>Findet euch bitte </a:t>
            </a:r>
            <a:r>
              <a:rPr lang="de-DE" sz="2000" dirty="0" smtClean="0"/>
              <a:t>in </a:t>
            </a:r>
            <a:r>
              <a:rPr lang="de-DE" sz="2000" b="1" dirty="0">
                <a:solidFill>
                  <a:schemeClr val="accent1"/>
                </a:solidFill>
              </a:rPr>
              <a:t>gleich großen Kleingruppen</a:t>
            </a:r>
            <a:r>
              <a:rPr lang="de-DE" sz="2000" dirty="0"/>
              <a:t> zusammen </a:t>
            </a:r>
          </a:p>
          <a:p>
            <a:pPr marL="360000" lvl="4" indent="-324000">
              <a:lnSpc>
                <a:spcPct val="150000"/>
              </a:lnSpc>
              <a:buBlip>
                <a:blip r:embed="rId3"/>
              </a:buBlip>
              <a:defRPr/>
            </a:pPr>
            <a:r>
              <a:rPr lang="de-DE" sz="2000" dirty="0"/>
              <a:t>Jede Gruppe beschäftigt sich mit </a:t>
            </a:r>
            <a:r>
              <a:rPr lang="de-DE" sz="2000" b="1" dirty="0">
                <a:solidFill>
                  <a:schemeClr val="accent1"/>
                </a:solidFill>
              </a:rPr>
              <a:t>einem Gütesiegel bzw. einer Lebensmittelkennzeichnung</a:t>
            </a:r>
            <a:r>
              <a:rPr lang="de-DE" sz="2000" dirty="0"/>
              <a:t>. </a:t>
            </a:r>
          </a:p>
          <a:p>
            <a:pPr marL="360000" lvl="4" indent="-324000">
              <a:lnSpc>
                <a:spcPct val="150000"/>
              </a:lnSpc>
              <a:buBlip>
                <a:blip r:embed="rId3"/>
              </a:buBlip>
              <a:defRPr/>
            </a:pPr>
            <a:r>
              <a:rPr lang="de-DE" sz="2000" dirty="0" smtClean="0"/>
              <a:t>Nutz für eure Recherche das jeweilige </a:t>
            </a:r>
            <a:r>
              <a:rPr lang="de-DE" sz="2000" b="1" dirty="0" smtClean="0">
                <a:solidFill>
                  <a:schemeClr val="accent1"/>
                </a:solidFill>
              </a:rPr>
              <a:t>Arbeitsblatt </a:t>
            </a:r>
            <a:r>
              <a:rPr lang="de-DE" sz="2000" dirty="0" smtClean="0"/>
              <a:t>zu </a:t>
            </a:r>
            <a:r>
              <a:rPr lang="de-DE" sz="2000" dirty="0" err="1" smtClean="0"/>
              <a:t>Fairtade</a:t>
            </a:r>
            <a:r>
              <a:rPr lang="de-DE" sz="2000" dirty="0" smtClean="0"/>
              <a:t>, EU-Bio-Siegel, Nutri-Score bzw.  Initiative </a:t>
            </a:r>
            <a:r>
              <a:rPr lang="de-DE" sz="2000" dirty="0" err="1" smtClean="0"/>
              <a:t>Tierwohl</a:t>
            </a:r>
            <a:r>
              <a:rPr lang="de-DE" sz="2000" dirty="0" smtClean="0"/>
              <a:t>. </a:t>
            </a:r>
          </a:p>
        </p:txBody>
      </p:sp>
      <p:sp>
        <p:nvSpPr>
          <p:cNvPr id="8" name="Inhaltsplatzhalter 3"/>
          <p:cNvSpPr txBox="1">
            <a:spLocks/>
          </p:cNvSpPr>
          <p:nvPr/>
        </p:nvSpPr>
        <p:spPr>
          <a:xfrm>
            <a:off x="5949696" y="1130802"/>
            <a:ext cx="4511040" cy="2308324"/>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1" kern="1200" cap="all" baseline="0">
                <a:solidFill>
                  <a:schemeClr val="tx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3"/>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de-DE" sz="2000" b="0" cap="none" dirty="0"/>
              <a:t>Recherchiert mit Hilfe der Informationsmaterialien auf dem </a:t>
            </a:r>
            <a:r>
              <a:rPr lang="de-DE" sz="2000" cap="none" dirty="0" err="1">
                <a:solidFill>
                  <a:schemeClr val="accent1"/>
                </a:solidFill>
              </a:rPr>
              <a:t>Checker</a:t>
            </a:r>
            <a:r>
              <a:rPr lang="de-DE" sz="2000" cap="none" dirty="0">
                <a:solidFill>
                  <a:schemeClr val="accent1"/>
                </a:solidFill>
              </a:rPr>
              <a:t>-Space</a:t>
            </a:r>
            <a:r>
              <a:rPr lang="de-DE" sz="2000" b="0" cap="none" dirty="0"/>
              <a:t> unter </a:t>
            </a:r>
            <a:r>
              <a:rPr lang="de-DE" sz="2000" cap="none" dirty="0">
                <a:solidFill>
                  <a:schemeClr val="accent1"/>
                </a:solidFill>
              </a:rPr>
              <a:t>www.verbraucherchecker.de</a:t>
            </a:r>
            <a:r>
              <a:rPr lang="de-DE" sz="2000" b="0" cap="none" dirty="0"/>
              <a:t> die für euch wichtigen </a:t>
            </a:r>
            <a:r>
              <a:rPr lang="de-DE" sz="2000" b="0" cap="none" dirty="0" smtClean="0"/>
              <a:t>Informationen: </a:t>
            </a:r>
            <a:endParaRPr lang="de-DE" sz="2000"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
        <p:nvSpPr>
          <p:cNvPr id="5" name="Fußzeilenplatzhalter 4"/>
          <p:cNvSpPr>
            <a:spLocks noGrp="1"/>
          </p:cNvSpPr>
          <p:nvPr>
            <p:ph type="ftr" sz="quarter" idx="11"/>
          </p:nvPr>
        </p:nvSpPr>
        <p:spPr/>
        <p:txBody>
          <a:bodyPr/>
          <a:lstStyle/>
          <a:p>
            <a:r>
              <a:rPr lang="de-DE" smtClean="0"/>
              <a:t>© 2024 Verbraucherzentrale Bundesverband e.V.</a:t>
            </a:r>
            <a:endParaRPr lang="de-DE" dirty="0"/>
          </a:p>
        </p:txBody>
      </p:sp>
      <p:cxnSp>
        <p:nvCxnSpPr>
          <p:cNvPr id="11" name="Gerader Verbinder 10"/>
          <p:cNvCxnSpPr/>
          <p:nvPr/>
        </p:nvCxnSpPr>
        <p:spPr>
          <a:xfrm>
            <a:off x="5373594" y="1280607"/>
            <a:ext cx="10550" cy="4625873"/>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174" y="3690813"/>
            <a:ext cx="2127580" cy="2127580"/>
          </a:xfrm>
          <a:prstGeom prst="rect">
            <a:avLst/>
          </a:prstGeom>
        </p:spPr>
      </p:pic>
      <p:pic>
        <p:nvPicPr>
          <p:cNvPr id="12" name="Grafik 11"/>
          <p:cNvPicPr>
            <a:picLocks noChangeAspect="1"/>
          </p:cNvPicPr>
          <p:nvPr/>
        </p:nvPicPr>
        <p:blipFill rotWithShape="1">
          <a:blip r:embed="rId5">
            <a:extLst>
              <a:ext uri="{28A0092B-C50C-407E-A947-70E740481C1C}">
                <a14:useLocalDpi xmlns:a14="http://schemas.microsoft.com/office/drawing/2010/main" val="0"/>
              </a:ext>
            </a:extLst>
          </a:blip>
          <a:srcRect t="31742" r="27740"/>
          <a:stretch/>
        </p:blipFill>
        <p:spPr>
          <a:xfrm>
            <a:off x="6444993" y="3679268"/>
            <a:ext cx="1376371" cy="1495179"/>
          </a:xfrm>
          <a:prstGeom prst="rect">
            <a:avLst/>
          </a:prstGeom>
        </p:spPr>
      </p:pic>
    </p:spTree>
    <p:extLst>
      <p:ext uri="{BB962C8B-B14F-4D97-AF65-F5344CB8AC3E}">
        <p14:creationId xmlns:p14="http://schemas.microsoft.com/office/powerpoint/2010/main" val="2727804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Ergebnisaustausch</a:t>
            </a:r>
            <a:endParaRPr lang="de-DE" dirty="0"/>
          </a:p>
        </p:txBody>
      </p:sp>
      <p:sp>
        <p:nvSpPr>
          <p:cNvPr id="4" name="Inhaltsplatzhalter 3"/>
          <p:cNvSpPr>
            <a:spLocks noGrp="1"/>
          </p:cNvSpPr>
          <p:nvPr>
            <p:ph idx="1"/>
          </p:nvPr>
        </p:nvSpPr>
        <p:spPr/>
        <p:txBody>
          <a:bodyPr/>
          <a:lstStyle/>
          <a:p>
            <a:pPr>
              <a:lnSpc>
                <a:spcPct val="150000"/>
              </a:lnSpc>
            </a:pPr>
            <a:r>
              <a:rPr lang="de-DE" sz="2000" b="0" cap="none" dirty="0" smtClean="0"/>
              <a:t>Findet euch jetzt in neuen Gruppen zusammen und tauscht eure Ergebnisse mit Hilfe des Ergebnisblatts auf der Rückseite des Arbeitsblatts aus.</a:t>
            </a:r>
          </a:p>
          <a:p>
            <a:pPr>
              <a:lnSpc>
                <a:spcPct val="150000"/>
              </a:lnSpc>
            </a:pPr>
            <a:endParaRPr lang="de-DE" b="0" cap="none" dirty="0"/>
          </a:p>
          <a:p>
            <a:endParaRPr lang="de-DE" dirty="0"/>
          </a:p>
        </p:txBody>
      </p:sp>
      <p:sp>
        <p:nvSpPr>
          <p:cNvPr id="12" name="Fußzeilenplatzhalter 7"/>
          <p:cNvSpPr>
            <a:spLocks noGrp="1"/>
          </p:cNvSpPr>
          <p:nvPr>
            <p:ph type="ftr" sz="quarter" idx="11"/>
          </p:nvPr>
        </p:nvSpPr>
        <p:spPr/>
        <p:txBody>
          <a:bodyPr/>
          <a:lstStyle/>
          <a:p>
            <a:r>
              <a:rPr lang="de-DE" smtClean="0"/>
              <a:t>© 2024 Verbraucherzentrale Bundesverband e.V.</a:t>
            </a:r>
            <a:endParaRPr lang="de-DE" dirty="0"/>
          </a:p>
        </p:txBody>
      </p:sp>
      <p:grpSp>
        <p:nvGrpSpPr>
          <p:cNvPr id="2" name="Gruppieren 1"/>
          <p:cNvGrpSpPr/>
          <p:nvPr/>
        </p:nvGrpSpPr>
        <p:grpSpPr>
          <a:xfrm>
            <a:off x="1943394" y="2310196"/>
            <a:ext cx="8059411" cy="4004137"/>
            <a:chOff x="1943394" y="2164863"/>
            <a:chExt cx="8059411" cy="4004137"/>
          </a:xfrm>
        </p:grpSpPr>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394" y="2200145"/>
              <a:ext cx="2807754" cy="3968855"/>
            </a:xfrm>
            <a:prstGeom prst="rect">
              <a:avLst/>
            </a:prstGeom>
          </p:spPr>
        </p:pic>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157" y="2164863"/>
              <a:ext cx="3536648" cy="3895235"/>
            </a:xfrm>
            <a:prstGeom prst="rect">
              <a:avLst/>
            </a:prstGeom>
          </p:spPr>
        </p:pic>
        <p:sp>
          <p:nvSpPr>
            <p:cNvPr id="15" name="Pfeil nach rechts 14"/>
            <p:cNvSpPr/>
            <p:nvPr/>
          </p:nvSpPr>
          <p:spPr>
            <a:xfrm>
              <a:off x="5022903" y="3707069"/>
              <a:ext cx="1110882" cy="589448"/>
            </a:xfrm>
            <a:prstGeom prst="rightArrow">
              <a:avLst/>
            </a:prstGeom>
            <a:solidFill>
              <a:srgbClr val="6B368A"/>
            </a:solidFill>
            <a:ln>
              <a:solidFill>
                <a:srgbClr val="6B3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p:cNvSpPr/>
            <p:nvPr/>
          </p:nvSpPr>
          <p:spPr>
            <a:xfrm rot="20593499">
              <a:off x="4983887" y="2917623"/>
              <a:ext cx="1110882" cy="589448"/>
            </a:xfrm>
            <a:prstGeom prst="rightArrow">
              <a:avLst/>
            </a:prstGeom>
            <a:solidFill>
              <a:srgbClr val="6B368A"/>
            </a:solidFill>
            <a:ln>
              <a:solidFill>
                <a:srgbClr val="6B3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p:cNvSpPr/>
            <p:nvPr/>
          </p:nvSpPr>
          <p:spPr>
            <a:xfrm rot="984078">
              <a:off x="5022903" y="4517141"/>
              <a:ext cx="1110882" cy="589448"/>
            </a:xfrm>
            <a:prstGeom prst="rightArrow">
              <a:avLst/>
            </a:prstGeom>
            <a:solidFill>
              <a:srgbClr val="6B368A"/>
            </a:solidFill>
            <a:ln>
              <a:solidFill>
                <a:srgbClr val="6B3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Datumsplatzhalter 5"/>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1335741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Ergebnispräsentation</a:t>
            </a:r>
            <a:endParaRPr lang="de-DE" dirty="0"/>
          </a:p>
        </p:txBody>
      </p:sp>
      <p:sp>
        <p:nvSpPr>
          <p:cNvPr id="12" name="Fußzeilenplatzhalter 7"/>
          <p:cNvSpPr>
            <a:spLocks noGrp="1"/>
          </p:cNvSpPr>
          <p:nvPr>
            <p:ph type="ftr" sz="quarter" idx="11"/>
          </p:nvPr>
        </p:nvSpPr>
        <p:spPr/>
        <p:txBody>
          <a:bodyPr/>
          <a:lstStyle/>
          <a:p>
            <a:r>
              <a:rPr lang="de-DE" smtClean="0"/>
              <a:t>© 2024 Verbraucherzentrale Bundesverband e.V.</a:t>
            </a:r>
            <a:endParaRPr lang="de-DE" dirty="0"/>
          </a:p>
        </p:txBody>
      </p:sp>
      <p:grpSp>
        <p:nvGrpSpPr>
          <p:cNvPr id="2" name="Gruppieren 1"/>
          <p:cNvGrpSpPr/>
          <p:nvPr/>
        </p:nvGrpSpPr>
        <p:grpSpPr>
          <a:xfrm>
            <a:off x="2080181" y="772998"/>
            <a:ext cx="7522591" cy="5195815"/>
            <a:chOff x="2080181" y="772998"/>
            <a:chExt cx="7522591" cy="5195815"/>
          </a:xfrm>
        </p:grpSpPr>
        <p:pic>
          <p:nvPicPr>
            <p:cNvPr id="8" name="Inhaltsplatzhalt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7894" y="2873254"/>
              <a:ext cx="3810906" cy="2850639"/>
            </a:xfrm>
            <a:prstGeom prst="rect">
              <a:avLst/>
            </a:prstGeom>
          </p:spPr>
        </p:pic>
        <p:sp>
          <p:nvSpPr>
            <p:cNvPr id="9" name="Ovale Legende 8"/>
            <p:cNvSpPr/>
            <p:nvPr/>
          </p:nvSpPr>
          <p:spPr>
            <a:xfrm>
              <a:off x="7295536" y="772998"/>
              <a:ext cx="2307236" cy="1637327"/>
            </a:xfrm>
            <a:prstGeom prst="wedgeEllipseCallout">
              <a:avLst>
                <a:gd name="adj1" fmla="val -60707"/>
                <a:gd name="adj2" fmla="val 92105"/>
              </a:avLst>
            </a:prstGeom>
            <a:solidFill>
              <a:srgbClr val="6B368A"/>
            </a:solidFill>
            <a:ln>
              <a:solidFill>
                <a:srgbClr val="6B368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0" name="Wolkenförmige Legende 9"/>
            <p:cNvSpPr/>
            <p:nvPr/>
          </p:nvSpPr>
          <p:spPr>
            <a:xfrm>
              <a:off x="2080181" y="1508289"/>
              <a:ext cx="3346516" cy="2234221"/>
            </a:xfrm>
            <a:prstGeom prst="cloudCallout">
              <a:avLst>
                <a:gd name="adj1" fmla="val 69816"/>
                <a:gd name="adj2" fmla="val 31602"/>
              </a:avLst>
            </a:prstGeom>
            <a:solidFill>
              <a:srgbClr val="019BA5"/>
            </a:solidFill>
            <a:ln>
              <a:solidFill>
                <a:srgbClr val="019BA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1" name="Wolkenförmige Legende 10"/>
            <p:cNvSpPr/>
            <p:nvPr/>
          </p:nvSpPr>
          <p:spPr>
            <a:xfrm rot="10372336" flipH="1">
              <a:off x="2683779" y="4297487"/>
              <a:ext cx="2367687" cy="1671326"/>
            </a:xfrm>
            <a:prstGeom prst="cloudCallout">
              <a:avLst>
                <a:gd name="adj1" fmla="val 69816"/>
                <a:gd name="adj2" fmla="val 31602"/>
              </a:avLst>
            </a:prstGeom>
            <a:solidFill>
              <a:srgbClr val="6B368A"/>
            </a:solidFill>
            <a:ln>
              <a:solidFill>
                <a:srgbClr val="6B368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grpSp>
      <p:sp>
        <p:nvSpPr>
          <p:cNvPr id="4" name="Datumsplatzhalter 3"/>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30225686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rau">
  <a:themeElements>
    <a:clrScheme name="Benutzerdefiniert 4">
      <a:dk1>
        <a:sysClr val="windowText" lastClr="000000"/>
      </a:dk1>
      <a:lt1>
        <a:sysClr val="window" lastClr="FFFFFF"/>
      </a:lt1>
      <a:dk2>
        <a:srgbClr val="6B368A"/>
      </a:dk2>
      <a:lt2>
        <a:srgbClr val="6B368A"/>
      </a:lt2>
      <a:accent1>
        <a:srgbClr val="0098A1"/>
      </a:accent1>
      <a:accent2>
        <a:srgbClr val="FABB00"/>
      </a:accent2>
      <a:accent3>
        <a:srgbClr val="DB007A"/>
      </a:accent3>
      <a:accent4>
        <a:srgbClr val="EB6A27"/>
      </a:accent4>
      <a:accent5>
        <a:srgbClr val="FABB00"/>
      </a:accent5>
      <a:accent6>
        <a:srgbClr val="FABB00"/>
      </a:accent6>
      <a:hlink>
        <a:srgbClr val="000000"/>
      </a:hlink>
      <a:folHlink>
        <a:srgbClr val="4B4B4D"/>
      </a:folHlink>
    </a:clrScheme>
    <a:fontScheme name="Verbraucherzentral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4-03-13_Präsentation co-kreation Workshop" id="{152211CD-A1A7-4257-B710-217F8C5643B0}" vid="{B0C0E01C-EE57-4DF2-A383-A75D5E2C9EAE}"/>
    </a:ext>
  </a:extLst>
</a:theme>
</file>

<file path=ppt/theme/theme2.xml><?xml version="1.0" encoding="utf-8"?>
<a:theme xmlns:a="http://schemas.openxmlformats.org/drawingml/2006/main" name="blau">
  <a:themeElements>
    <a:clrScheme name="Benutzerdefiniert 6">
      <a:dk1>
        <a:sysClr val="windowText" lastClr="000000"/>
      </a:dk1>
      <a:lt1>
        <a:sysClr val="window" lastClr="FFFFFF"/>
      </a:lt1>
      <a:dk2>
        <a:srgbClr val="000000"/>
      </a:dk2>
      <a:lt2>
        <a:srgbClr val="C83F3F"/>
      </a:lt2>
      <a:accent1>
        <a:srgbClr val="4B4B4D"/>
      </a:accent1>
      <a:accent2>
        <a:srgbClr val="B1C800"/>
      </a:accent2>
      <a:accent3>
        <a:srgbClr val="66B257"/>
      </a:accent3>
      <a:accent4>
        <a:srgbClr val="009BDE"/>
      </a:accent4>
      <a:accent5>
        <a:srgbClr val="0068AE"/>
      </a:accent5>
      <a:accent6>
        <a:srgbClr val="6B368A"/>
      </a:accent6>
      <a:hlink>
        <a:srgbClr val="000000"/>
      </a:hlink>
      <a:folHlink>
        <a:srgbClr val="4B4B4D"/>
      </a:folHlink>
    </a:clrScheme>
    <a:fontScheme name="Verbraucherzentral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4-03-13_Präsentation co-kreation Workshop" id="{152211CD-A1A7-4257-B710-217F8C5643B0}" vid="{20E9F336-8F92-4B91-9482-9AC0E662A87C}"/>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9C368EDE2880C409D44AC2923257D03" ma:contentTypeVersion="13" ma:contentTypeDescription="Ein neues Dokument erstellen." ma:contentTypeScope="" ma:versionID="d159e162d24dc6c8a85ea08685cf7dce">
  <xsd:schema xmlns:xsd="http://www.w3.org/2001/XMLSchema" xmlns:xs="http://www.w3.org/2001/XMLSchema" xmlns:p="http://schemas.microsoft.com/office/2006/metadata/properties" xmlns:ns2="e2003e0d-3b06-4c9d-8d1d-f4d78b896d7f" xmlns:ns3="446c0d59-f66a-4060-bae3-8764579e2e6d" targetNamespace="http://schemas.microsoft.com/office/2006/metadata/properties" ma:root="true" ma:fieldsID="c27c65c29c5488056d5895accc178e8a" ns2:_="" ns3:_="">
    <xsd:import namespace="e2003e0d-3b06-4c9d-8d1d-f4d78b896d7f"/>
    <xsd:import namespace="446c0d59-f66a-4060-bae3-8764579e2e6d"/>
    <xsd:element name="properties">
      <xsd:complexType>
        <xsd:sequence>
          <xsd:element name="documentManagement">
            <xsd:complexType>
              <xsd:all>
                <xsd:element ref="ns2:_dlc_DocId" minOccurs="0"/>
                <xsd:element ref="ns2:_dlc_DocIdUrl" minOccurs="0"/>
                <xsd:element ref="ns2:_dlc_DocIdPersistId" minOccurs="0"/>
                <xsd:element ref="ns3:Kommentare" minOccurs="0"/>
                <xsd:element ref="ns3:HinProz"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03e0d-3b06-4c9d-8d1d-f4d78b896d7f"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false">
      <xsd:simpleType>
        <xsd:restriction base="dms:Text"/>
      </xsd:simpleType>
    </xsd:element>
    <xsd:element name="_dlc_DocIdUrl" ma:index="9" nillable="true" ma:displayName="Dokument-ID" ma:description="Permanenter Hyperlink zu diesem Dok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46c0d59-f66a-4060-bae3-8764579e2e6d" elementFormDefault="qualified">
    <xsd:import namespace="http://schemas.microsoft.com/office/2006/documentManagement/types"/>
    <xsd:import namespace="http://schemas.microsoft.com/office/infopath/2007/PartnerControls"/>
    <xsd:element name="Kommentare" ma:index="11" nillable="true" ma:displayName="Kommentare" ma:internalName="Kommentare">
      <xsd:simpleType>
        <xsd:restriction base="dms:Note">
          <xsd:maxLength value="255"/>
        </xsd:restriction>
      </xsd:simpleType>
    </xsd:element>
    <xsd:element name="HinProz" ma:index="12" nillable="true" ma:displayName="Hinweise zum Prozess" ma:format="Hyperlink" ma:internalName="HinProz">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HinProz xmlns="446c0d59-f66a-4060-bae3-8764579e2e6d">
      <Url xsi:nil="true"/>
      <Description xsi:nil="true"/>
    </HinProz>
    <_dlc_DocIdPersistId xmlns="e2003e0d-3b06-4c9d-8d1d-f4d78b896d7f" xsi:nil="true"/>
    <_dlc_DocId xmlns="e2003e0d-3b06-4c9d-8d1d-f4d78b896d7f" xsi:nil="true"/>
    <Kommentare xmlns="446c0d59-f66a-4060-bae3-8764579e2e6d" xsi:nil="true"/>
    <_dlc_DocIdUrl xmlns="e2003e0d-3b06-4c9d-8d1d-f4d78b896d7f">
      <Url xsi:nil="true"/>
      <Description xsi:nil="true"/>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48A93D-6728-4D56-AF18-5AF516DA4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003e0d-3b06-4c9d-8d1d-f4d78b896d7f"/>
    <ds:schemaRef ds:uri="446c0d59-f66a-4060-bae3-8764579e2e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07844A-5B2B-48E1-BD95-AFF94465314B}">
  <ds:schemaRefs>
    <ds:schemaRef ds:uri="http://schemas.microsoft.com/sharepoint/events"/>
    <ds:schemaRef ds:uri=""/>
  </ds:schemaRefs>
</ds:datastoreItem>
</file>

<file path=customXml/itemProps3.xml><?xml version="1.0" encoding="utf-8"?>
<ds:datastoreItem xmlns:ds="http://schemas.openxmlformats.org/officeDocument/2006/customXml" ds:itemID="{D78CC900-7FB1-45D5-865E-CBEBC6E758F1}">
  <ds:schemaRefs>
    <ds:schemaRef ds:uri="446c0d59-f66a-4060-bae3-8764579e2e6d"/>
    <ds:schemaRef ds:uri="http://schemas.microsoft.com/office/2006/documentManagement/types"/>
    <ds:schemaRef ds:uri="http://purl.org/dc/terms/"/>
    <ds:schemaRef ds:uri="http://purl.org/dc/dcmitype/"/>
    <ds:schemaRef ds:uri="e2003e0d-3b06-4c9d-8d1d-f4d78b896d7f"/>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58B4227C-3F6F-4103-AD4B-03399B801A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24-03-13_Präsentation co-kreation Workshop</Template>
  <TotalTime>0</TotalTime>
  <Words>2818</Words>
  <Application>Microsoft Office PowerPoint</Application>
  <PresentationFormat>Breitbild</PresentationFormat>
  <Paragraphs>234</Paragraphs>
  <Slides>17</Slides>
  <Notes>16</Notes>
  <HiddenSlides>0</HiddenSlides>
  <MMClips>0</MMClips>
  <ScaleCrop>false</ScaleCrop>
  <HeadingPairs>
    <vt:vector size="8" baseType="variant">
      <vt:variant>
        <vt:lpstr>Verwendete Schriftarten</vt:lpstr>
      </vt:variant>
      <vt:variant>
        <vt:i4>4</vt:i4>
      </vt:variant>
      <vt:variant>
        <vt:lpstr>Design</vt:lpstr>
      </vt:variant>
      <vt:variant>
        <vt:i4>2</vt:i4>
      </vt:variant>
      <vt:variant>
        <vt:lpstr>Eingebettete OLE-Server</vt:lpstr>
      </vt:variant>
      <vt:variant>
        <vt:i4>1</vt:i4>
      </vt:variant>
      <vt:variant>
        <vt:lpstr>Folientitel</vt:lpstr>
      </vt:variant>
      <vt:variant>
        <vt:i4>17</vt:i4>
      </vt:variant>
    </vt:vector>
  </HeadingPairs>
  <TitlesOfParts>
    <vt:vector size="24" baseType="lpstr">
      <vt:lpstr>MS PGothic</vt:lpstr>
      <vt:lpstr>MS PGothic</vt:lpstr>
      <vt:lpstr>Arial</vt:lpstr>
      <vt:lpstr>Calibri</vt:lpstr>
      <vt:lpstr>grau</vt:lpstr>
      <vt:lpstr>blau</vt:lpstr>
      <vt:lpstr>think-cell Folie</vt:lpstr>
      <vt:lpstr>Lebensmittel-Siegel im Check</vt:lpstr>
      <vt:lpstr>Frage in die Runde:</vt:lpstr>
      <vt:lpstr>Verschiedene Produkteigenschaften</vt:lpstr>
      <vt:lpstr>Dieses Comics zeigt…</vt:lpstr>
      <vt:lpstr>Ein reales Beispiel</vt:lpstr>
      <vt:lpstr>Warm-Up</vt:lpstr>
      <vt:lpstr>Aufgabenstellung</vt:lpstr>
      <vt:lpstr>Ergebnisaustausch</vt:lpstr>
      <vt:lpstr>Ergebnispräsentation</vt:lpstr>
      <vt:lpstr>Fairtrade</vt:lpstr>
      <vt:lpstr>Nutri-Score</vt:lpstr>
      <vt:lpstr>EU-Bio-Siegel</vt:lpstr>
      <vt:lpstr>Initiative Tierwohl</vt:lpstr>
      <vt:lpstr>Das Hühnerspiel</vt:lpstr>
      <vt:lpstr>Zusammenfassung</vt:lpstr>
      <vt:lpstr>Weitere Infos</vt:lpstr>
      <vt:lpstr>Impressum</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Konsum, Werbung und Influencer:innen</dc:title>
  <dc:creator>Adam-Gutsch, Dörte (vzbv)</dc:creator>
  <cp:lastModifiedBy>Adam-Gutsch, Dörte (vzbv)</cp:lastModifiedBy>
  <cp:revision>161</cp:revision>
  <dcterms:created xsi:type="dcterms:W3CDTF">2024-03-15T08:01:05Z</dcterms:created>
  <dcterms:modified xsi:type="dcterms:W3CDTF">2025-02-27T12:56:39Z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0x01010099C368EDE2880C409D44AC2923257D03</vt:lpwstr>
  </property>
</Properties>
</file>