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17"/>
  </p:notesMasterIdLst>
  <p:sldIdLst>
    <p:sldId id="334" r:id="rId7"/>
    <p:sldId id="514" r:id="rId8"/>
    <p:sldId id="520" r:id="rId9"/>
    <p:sldId id="521" r:id="rId10"/>
    <p:sldId id="522" r:id="rId11"/>
    <p:sldId id="523" r:id="rId12"/>
    <p:sldId id="524" r:id="rId13"/>
    <p:sldId id="525" r:id="rId14"/>
    <p:sldId id="519" r:id="rId15"/>
    <p:sldId id="266" r:id="rId16"/>
  </p:sldIdLst>
  <p:sldSz cx="12192000" cy="6858000"/>
  <p:notesSz cx="6858000" cy="91440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24" clrIdx="1">
    <p:extLst>
      <p:ext uri="{19B8F6BF-5375-455C-9EA6-DF929625EA0E}">
        <p15:presenceInfo xmlns:p15="http://schemas.microsoft.com/office/powerpoint/2012/main" userId="S-1-5-21-1202660629-1500820517-725345543-12679" providerId="AD"/>
      </p:ext>
    </p:extLst>
  </p:cmAuthor>
  <p:cmAuthor id="3" name="Adam-Gutsch, Dörte (vzbv)" initials="AD(" lastIdx="11" clrIdx="2">
    <p:extLst>
      <p:ext uri="{19B8F6BF-5375-455C-9EA6-DF929625EA0E}">
        <p15:presenceInfo xmlns:p15="http://schemas.microsoft.com/office/powerpoint/2012/main" userId="S-1-5-21-1202660629-1500820517-725345543-9018" providerId="AD"/>
      </p:ext>
    </p:extLst>
  </p:cmAuthor>
  <p:cmAuthor id="4" name="Schnieder, Lena (vzbv)" initials="SL(" lastIdx="2" clrIdx="3">
    <p:extLst>
      <p:ext uri="{19B8F6BF-5375-455C-9EA6-DF929625EA0E}">
        <p15:presenceInfo xmlns:p15="http://schemas.microsoft.com/office/powerpoint/2012/main" userId="S-1-5-21-1202660629-1500820517-725345543-1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2CEEE"/>
    <a:srgbClr val="BFE4F5"/>
    <a:srgbClr val="F08D5D"/>
    <a:srgbClr val="0098A1"/>
    <a:srgbClr val="82CBEA"/>
    <a:srgbClr val="FFFEFC"/>
    <a:srgbClr val="DB007A"/>
    <a:srgbClr val="89CAD2"/>
    <a:srgbClr val="006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78501" autoAdjust="0"/>
  </p:normalViewPr>
  <p:slideViewPr>
    <p:cSldViewPr snapToGrid="0" snapToObjects="1">
      <p:cViewPr varScale="1">
        <p:scale>
          <a:sx n="56" d="100"/>
          <a:sy n="56" d="100"/>
        </p:scale>
        <p:origin x="1042" y="274"/>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26.02.2025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„Wie </a:t>
            </a:r>
            <a:r>
              <a:rPr lang="de-DE" sz="1200" b="0" i="1" kern="1200" dirty="0">
                <a:solidFill>
                  <a:schemeClr val="tx1"/>
                </a:solidFill>
                <a:effectLst/>
                <a:latin typeface="+mn-lt"/>
                <a:ea typeface="+mn-ea"/>
                <a:cs typeface="+mn-cs"/>
              </a:rPr>
              <a:t>kann ein eigenes Projekt</a:t>
            </a:r>
            <a:r>
              <a:rPr lang="de-DE" sz="1200" b="0" i="1" kern="1200" baseline="0" dirty="0">
                <a:solidFill>
                  <a:schemeClr val="tx1"/>
                </a:solidFill>
                <a:effectLst/>
                <a:latin typeface="+mn-lt"/>
                <a:ea typeface="+mn-ea"/>
                <a:cs typeface="+mn-cs"/>
              </a:rPr>
              <a:t> </a:t>
            </a:r>
            <a:r>
              <a:rPr lang="de-DE" sz="1200" i="1" kern="1200" dirty="0">
                <a:solidFill>
                  <a:schemeClr val="tx1"/>
                </a:solidFill>
                <a:effectLst/>
                <a:latin typeface="+mn-lt"/>
                <a:ea typeface="+mn-ea"/>
                <a:cs typeface="+mn-cs"/>
              </a:rPr>
              <a:t>aussehen? Zu welchem Thema lässt sich eine Aktion planen? Wir stellen euch ein paar Beispiele zur Inspiration vor. Damit euer eigenes Projekt</a:t>
            </a:r>
            <a:r>
              <a:rPr lang="de-DE" sz="1200" i="1" kern="1200" baseline="0" dirty="0">
                <a:solidFill>
                  <a:schemeClr val="tx1"/>
                </a:solidFill>
                <a:effectLst/>
                <a:latin typeface="+mn-lt"/>
                <a:ea typeface="+mn-ea"/>
                <a:cs typeface="+mn-cs"/>
              </a:rPr>
              <a:t> gelingt, gehen wir mit euch ein paar Schritte des Projektmanagements durch.</a:t>
            </a:r>
            <a:r>
              <a:rPr lang="de-DE" sz="1200" i="1" kern="1200" dirty="0">
                <a:solidFill>
                  <a:schemeClr val="tx1"/>
                </a:solidFill>
                <a:effectLst/>
                <a:latin typeface="+mn-lt"/>
                <a:ea typeface="+mn-ea"/>
                <a:cs typeface="+mn-cs"/>
              </a:rPr>
              <a:t>“</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31906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„Vielleicht interessiert ihr euch für Nachhaltigkeit bei</a:t>
            </a:r>
            <a:r>
              <a:rPr lang="de-DE" sz="1200" i="1" kern="1200" baseline="0" dirty="0">
                <a:solidFill>
                  <a:schemeClr val="tx1"/>
                </a:solidFill>
                <a:effectLst/>
                <a:latin typeface="+mn-lt"/>
                <a:ea typeface="+mn-ea"/>
                <a:cs typeface="+mn-cs"/>
              </a:rPr>
              <a:t> Kleidung. Und ihr habt Lust darauf, eine Aktion zu machen, in der ihr auch andere auf das Thema aufmerksam macht. Eine Kleidertauschparty wäre eine gute Gelegenheit viele Leute zusammenbringen und sich mit ihnen auszutauschen.“</a:t>
            </a:r>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162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„Wenn euch Klimafragen interessieren,</a:t>
            </a:r>
            <a:r>
              <a:rPr lang="de-DE" sz="1200" i="1" kern="1200" baseline="0" dirty="0">
                <a:solidFill>
                  <a:schemeClr val="tx1"/>
                </a:solidFill>
                <a:effectLst/>
                <a:latin typeface="+mn-lt"/>
                <a:ea typeface="+mn-ea"/>
                <a:cs typeface="+mn-cs"/>
              </a:rPr>
              <a:t> wie die Nutzung erneuerbarer Energien, dann nutzt das für Projekttage in der Schule. Ihr könnt in Teams verschiedene Ideen sammeln, wie ihr zu Hause oder in der Schule Strom und Wasser sparen könnt.“</a:t>
            </a:r>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59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„Ihr</a:t>
            </a:r>
            <a:r>
              <a:rPr lang="de-DE" sz="1200" i="1" kern="1200" baseline="0" dirty="0">
                <a:solidFill>
                  <a:schemeClr val="tx1"/>
                </a:solidFill>
                <a:effectLst/>
                <a:latin typeface="+mn-lt"/>
                <a:ea typeface="+mn-ea"/>
                <a:cs typeface="+mn-cs"/>
              </a:rPr>
              <a:t> interessiert euch für den Schutz eurer Daten, wenn ihr online unterwegs seid? Dann veranstaltet eine Talk-Show und diskutiert mit </a:t>
            </a:r>
            <a:r>
              <a:rPr lang="de-DE" sz="1200" i="1" kern="1200" baseline="0" dirty="0" err="1">
                <a:solidFill>
                  <a:schemeClr val="tx1"/>
                </a:solidFill>
                <a:effectLst/>
                <a:latin typeface="+mn-lt"/>
                <a:ea typeface="+mn-ea"/>
                <a:cs typeface="+mn-cs"/>
              </a:rPr>
              <a:t>Expert:innen</a:t>
            </a:r>
            <a:r>
              <a:rPr lang="de-DE" sz="1200" i="1" kern="1200" baseline="0" dirty="0">
                <a:solidFill>
                  <a:schemeClr val="tx1"/>
                </a:solidFill>
                <a:effectLst/>
                <a:latin typeface="+mn-lt"/>
                <a:ea typeface="+mn-ea"/>
                <a:cs typeface="+mn-cs"/>
              </a:rPr>
              <a:t>, welche Möglichkeiten ihr habt, eure persönlichen Daten zu schützen.“</a:t>
            </a:r>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1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„Oder möchtet ihr einen</a:t>
            </a:r>
            <a:r>
              <a:rPr lang="de-DE" sz="1200" i="1" kern="1200" baseline="0" dirty="0">
                <a:solidFill>
                  <a:schemeClr val="tx1"/>
                </a:solidFill>
                <a:effectLst/>
                <a:latin typeface="+mn-lt"/>
                <a:ea typeface="+mn-ea"/>
                <a:cs typeface="+mn-cs"/>
              </a:rPr>
              <a:t> genaueren Blick auf Lebensmittel-Siegel werfen? Erstellt Poster und Plakate in denen ihr erklärt, was hinter welchem Siegel steckt!“</a:t>
            </a:r>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978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„Jetzt ist es an </a:t>
            </a:r>
            <a:r>
              <a:rPr lang="de-DE" sz="1200" b="0" i="1" kern="1200" dirty="0">
                <a:solidFill>
                  <a:schemeClr val="tx1"/>
                </a:solidFill>
                <a:effectLst/>
                <a:latin typeface="+mn-lt"/>
                <a:ea typeface="+mn-ea"/>
                <a:cs typeface="+mn-cs"/>
              </a:rPr>
              <a:t>euch euer eigenes Projekt </a:t>
            </a:r>
            <a:r>
              <a:rPr lang="de-DE" sz="1200" i="1" kern="1200" dirty="0">
                <a:solidFill>
                  <a:schemeClr val="tx1"/>
                </a:solidFill>
                <a:effectLst/>
                <a:latin typeface="+mn-lt"/>
                <a:ea typeface="+mn-ea"/>
                <a:cs typeface="+mn-cs"/>
              </a:rPr>
              <a:t>zu planen. Nehmt euch hierzu den Action Planner. Dort findet ihr eine Übersicht, welche Schritte ihr bei der Planung beachten solltet (Zielgruppe, Ziele, Formate und mögliche Kanäle, Planung der Umsetzung).</a:t>
            </a:r>
            <a:r>
              <a:rPr lang="de-DE" sz="1200" i="1" kern="1200" baseline="0" dirty="0">
                <a:solidFill>
                  <a:schemeClr val="tx1"/>
                </a:solidFill>
                <a:effectLst/>
                <a:latin typeface="+mn-lt"/>
                <a:ea typeface="+mn-ea"/>
                <a:cs typeface="+mn-cs"/>
              </a:rPr>
              <a:t> </a:t>
            </a:r>
            <a:r>
              <a:rPr lang="de-DE" sz="1200" b="0" i="1" cap="none" dirty="0"/>
              <a:t>Findet euch in </a:t>
            </a:r>
            <a:r>
              <a:rPr lang="de-DE" sz="1200" i="1" cap="none" dirty="0">
                <a:solidFill>
                  <a:schemeClr val="bg2"/>
                </a:solidFill>
              </a:rPr>
              <a:t>Kleingruppen</a:t>
            </a:r>
            <a:r>
              <a:rPr lang="de-DE" sz="1200" b="0" i="1" cap="none" dirty="0"/>
              <a:t> zusammen. Überlegt, </a:t>
            </a:r>
            <a:r>
              <a:rPr lang="de-DE" sz="1200" i="1" cap="none" dirty="0">
                <a:solidFill>
                  <a:schemeClr val="bg2"/>
                </a:solidFill>
              </a:rPr>
              <a:t>welches Thema </a:t>
            </a:r>
            <a:r>
              <a:rPr lang="de-DE" sz="1200" b="0" i="1" cap="none" dirty="0"/>
              <a:t>ihr in einem Projekt umsetzen und </a:t>
            </a:r>
            <a:r>
              <a:rPr lang="de-DE" sz="1200" i="1" cap="none" dirty="0">
                <a:solidFill>
                  <a:schemeClr val="bg2"/>
                </a:solidFill>
              </a:rPr>
              <a:t>welche Methode </a:t>
            </a:r>
            <a:r>
              <a:rPr lang="de-DE" sz="1200" b="0" i="1" cap="none" dirty="0"/>
              <a:t>ihr dazu verwenden möchtet. Nutzt für eure Projektplanung die  Zusammenfassung auf Seite 40-41 im Action Planner.“</a:t>
            </a:r>
          </a:p>
          <a:p>
            <a:endParaRPr lang="de-DE" sz="1200" i="1" kern="1200" dirty="0">
              <a:solidFill>
                <a:schemeClr val="tx1"/>
              </a:solidFill>
              <a:effectLst/>
              <a:latin typeface="+mn-lt"/>
              <a:ea typeface="+mn-ea"/>
              <a:cs typeface="+mn-cs"/>
            </a:endParaRPr>
          </a:p>
          <a:p>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6</a:t>
            </a:fld>
            <a:endParaRPr lang="de-DE"/>
          </a:p>
        </p:txBody>
      </p:sp>
    </p:spTree>
    <p:extLst>
      <p:ext uri="{BB962C8B-B14F-4D97-AF65-F5344CB8AC3E}">
        <p14:creationId xmlns:p14="http://schemas.microsoft.com/office/powerpoint/2010/main" val="417846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„Hier ist</a:t>
            </a:r>
            <a:r>
              <a:rPr lang="de-DE" sz="1200" i="1" kern="1200" baseline="0" dirty="0">
                <a:solidFill>
                  <a:schemeClr val="tx1"/>
                </a:solidFill>
                <a:effectLst/>
                <a:latin typeface="+mn-lt"/>
                <a:ea typeface="+mn-ea"/>
                <a:cs typeface="+mn-cs"/>
              </a:rPr>
              <a:t> ein Beispiel , wie ein Projekt zum Thema Kleidertausch-Party aufgebaut sein kann</a:t>
            </a:r>
            <a:r>
              <a:rPr lang="de-DE" sz="1200" b="0" i="1" cap="none" dirty="0"/>
              <a:t>.“</a:t>
            </a:r>
          </a:p>
          <a:p>
            <a:endParaRPr lang="de-DE" sz="1200" i="1" kern="1200" dirty="0">
              <a:solidFill>
                <a:schemeClr val="tx1"/>
              </a:solidFill>
              <a:effectLst/>
              <a:latin typeface="+mn-lt"/>
              <a:ea typeface="+mn-ea"/>
              <a:cs typeface="+mn-cs"/>
            </a:endParaRPr>
          </a:p>
          <a:p>
            <a:endParaRPr lang="de-DE" sz="1200" i="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7</a:t>
            </a:fld>
            <a:endParaRPr lang="de-DE"/>
          </a:p>
        </p:txBody>
      </p:sp>
    </p:spTree>
    <p:extLst>
      <p:ext uri="{BB962C8B-B14F-4D97-AF65-F5344CB8AC3E}">
        <p14:creationId xmlns:p14="http://schemas.microsoft.com/office/powerpoint/2010/main" val="149460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sz="1200" i="1" kern="1200" dirty="0">
                <a:solidFill>
                  <a:schemeClr val="tx1"/>
                </a:solidFill>
                <a:effectLst/>
                <a:latin typeface="+mn-lt"/>
                <a:ea typeface="+mn-ea"/>
                <a:cs typeface="+mn-cs"/>
              </a:rPr>
              <a:t>„Wenn ihr euer</a:t>
            </a:r>
            <a:r>
              <a:rPr lang="de-DE" sz="1200" i="1" kern="1200" baseline="0" dirty="0">
                <a:solidFill>
                  <a:schemeClr val="tx1"/>
                </a:solidFill>
                <a:effectLst/>
                <a:latin typeface="+mn-lt"/>
                <a:ea typeface="+mn-ea"/>
                <a:cs typeface="+mn-cs"/>
              </a:rPr>
              <a:t> eigenes Peer-Projekt umsetzt, dann berichtet uns davon. Füllt den Steckbrief aus, schickt ihn uns und wir stellen euer Projekt auf unserer Webseite vor. Ihr bekommt zusätzlich ein Zertifikat auf dem wir euer Projekt beschreiben und dessen </a:t>
            </a:r>
            <a:r>
              <a:rPr lang="de-DE" sz="1200" i="1" kern="1200" baseline="0">
                <a:solidFill>
                  <a:schemeClr val="tx1"/>
                </a:solidFill>
                <a:effectLst/>
                <a:latin typeface="+mn-lt"/>
                <a:ea typeface="+mn-ea"/>
                <a:cs typeface="+mn-cs"/>
              </a:rPr>
              <a:t>Umsetzung verstätigen</a:t>
            </a:r>
            <a:r>
              <a:rPr lang="de-DE" sz="1200" i="1" kern="1200" baseline="0" dirty="0">
                <a:solidFill>
                  <a:schemeClr val="tx1"/>
                </a:solidFill>
                <a:effectLst/>
                <a:latin typeface="+mn-lt"/>
                <a:ea typeface="+mn-ea"/>
                <a:cs typeface="+mn-cs"/>
              </a:rPr>
              <a:t>.“</a:t>
            </a:r>
            <a:endParaRPr lang="de-DE" sz="1200" b="0" i="1" cap="none" dirty="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8</a:t>
            </a:fld>
            <a:endParaRPr lang="de-DE"/>
          </a:p>
        </p:txBody>
      </p:sp>
    </p:spTree>
    <p:extLst>
      <p:ext uri="{BB962C8B-B14F-4D97-AF65-F5344CB8AC3E}">
        <p14:creationId xmlns:p14="http://schemas.microsoft.com/office/powerpoint/2010/main" val="109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„Wer von euch möchte seine Idee im Plenum vorstellen?</a:t>
            </a:r>
          </a:p>
          <a:p>
            <a:endParaRPr lang="de-DE" i="1" dirty="0"/>
          </a:p>
          <a:p>
            <a:r>
              <a:rPr lang="de-DE" i="1" dirty="0"/>
              <a:t>Habt ihr Lust eure Idee in die Tat umzusetzen? Was</a:t>
            </a:r>
            <a:r>
              <a:rPr lang="de-DE" i="1" baseline="0" dirty="0"/>
              <a:t> wären eure nächsten Schritte? Wir würdet ihr das Projekt umsetzen? Welche Unterstützung braucht ihr? </a:t>
            </a:r>
            <a:r>
              <a:rPr lang="de-DE" i="1" dirty="0"/>
              <a:t>“ </a:t>
            </a:r>
          </a:p>
          <a:p>
            <a:endParaRPr lang="de-DE" i="1" dirty="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75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1.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25005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a:t>Bild durch Klicken auf Symbol hinzufügen</a:t>
            </a:r>
            <a:br>
              <a:rPr lang="de-DE" noProof="0" dirty="0"/>
            </a:br>
            <a:br>
              <a:rPr lang="de-DE" noProof="0" dirty="0"/>
            </a:br>
            <a:br>
              <a:rPr lang="de-DE" noProof="0" dirty="0"/>
            </a:br>
            <a:br>
              <a:rPr lang="de-DE" noProof="0" dirty="0"/>
            </a:br>
            <a:endParaRPr lang="de-DE" noProof="0" dirty="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a:t>PräsentationsTitel</a:t>
            </a:r>
            <a:r>
              <a:rPr lang="de-DE" dirty="0"/>
              <a:t> durch Klicken bearbeiten</a:t>
            </a:r>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Subline durch Klicken bearbeiten</a:t>
            </a:r>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Tree>
    <p:extLst>
      <p:ext uri="{BB962C8B-B14F-4D97-AF65-F5344CB8AC3E}">
        <p14:creationId xmlns:p14="http://schemas.microsoft.com/office/powerpoint/2010/main" val="35169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78312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13523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16444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86426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9563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24150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18051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70343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16183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5728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a:t>Titel durch Klicken bearbeiten</a:t>
            </a:r>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85862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a:t>Titel durch Klicken bearbeiten</a:t>
            </a:r>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75269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14047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167476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892245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087400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716743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073885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a:t>Titel durch Klicken bearbeiten</a:t>
            </a:r>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44607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a:t>Bild durch Klicken auf Symbol hinzufügen</a:t>
            </a:r>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a:t>Bild durch Klicken auf Symbol hinzufügen</a:t>
            </a:r>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sv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2.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3" r:id="rId10"/>
    <p:sldLayoutId id="2147483715" r:id="rId11"/>
    <p:sldLayoutId id="2147483716" r:id="rId12"/>
    <p:sldLayoutId id="2147483717" r:id="rId13"/>
    <p:sldLayoutId id="2147483718" r:id="rId14"/>
    <p:sldLayoutId id="2147483720" r:id="rId15"/>
    <p:sldLayoutId id="2147483721" r:id="rId16"/>
    <p:sldLayoutId id="2147483722" r:id="rId17"/>
    <p:sldLayoutId id="2147483723" r:id="rId18"/>
    <p:sldLayoutId id="2147483724" r:id="rId19"/>
    <p:sldLayoutId id="2147483725" r:id="rId20"/>
    <p:sldLayoutId id="2147483728"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31">
            <a:extLst>
              <a:ext uri="{96DAC541-7B7A-43D3-8B79-37D633B846F1}">
                <asvg:svgBlip xmlns:asvg="http://schemas.microsoft.com/office/drawing/2016/SVG/main" r:embed="rId3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CEEE"/>
        </a:solidFill>
        <a:effectLst/>
      </p:bgPr>
    </p:bg>
    <p:spTree>
      <p:nvGrpSpPr>
        <p:cNvPr id="1" name=""/>
        <p:cNvGrpSpPr/>
        <p:nvPr/>
      </p:nvGrpSpPr>
      <p:grpSpPr>
        <a:xfrm>
          <a:off x="0" y="0"/>
          <a:ext cx="0" cy="0"/>
          <a:chOff x="0" y="0"/>
          <a:chExt cx="0" cy="0"/>
        </a:xfrm>
      </p:grpSpPr>
      <p:pic>
        <p:nvPicPr>
          <p:cNvPr id="13" name="Grafik 12" descr="Signet vom Bildungsprogramm Verbraucherchecker. Ein abgerundetes Dreieck mit einem Häkchen und dem Schriftzug check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40" y="83124"/>
            <a:ext cx="2165621" cy="2165621"/>
          </a:xfrm>
          <a:prstGeom prst="rect">
            <a:avLst/>
          </a:prstGeom>
        </p:spPr>
      </p:pic>
      <p:pic>
        <p:nvPicPr>
          <p:cNvPr id="12" name="Grafik 11" descr="Abbildung verschiedener Poster mit Beispielen zu Aktionen von jungen Menschen zu Verbraucherschutzthemen.">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8018" y="-14619"/>
            <a:ext cx="9163082" cy="4372834"/>
          </a:xfrm>
          <a:prstGeom prst="rect">
            <a:avLst/>
          </a:prstGeom>
          <a:ln>
            <a:noFill/>
          </a:ln>
          <a:effectLst>
            <a:softEdge rad="112500"/>
          </a:effectLst>
        </p:spPr>
      </p:pic>
      <p:sp>
        <p:nvSpPr>
          <p:cNvPr id="6" name="Textplatzhalter 5">
            <a:extLst>
              <a:ext uri="{C183D7F6-B498-43B3-948B-1728B52AA6E4}">
                <adec:decorative xmlns:adec="http://schemas.microsoft.com/office/drawing/2017/decorative" val="0"/>
              </a:ext>
            </a:extLst>
          </p:cNvPr>
          <p:cNvSpPr>
            <a:spLocks noGrp="1"/>
          </p:cNvSpPr>
          <p:nvPr>
            <p:ph type="body" sz="quarter" idx="25"/>
          </p:nvPr>
        </p:nvSpPr>
        <p:spPr>
          <a:xfrm>
            <a:off x="85565" y="3982382"/>
            <a:ext cx="1201369" cy="261404"/>
          </a:xfrm>
        </p:spPr>
        <p:txBody>
          <a:bodyPr/>
          <a:lstStyle/>
          <a:p>
            <a:r>
              <a:rPr lang="de-DE" altLang="de-DE" dirty="0">
                <a:solidFill>
                  <a:schemeClr val="tx1"/>
                </a:solidFill>
              </a:rPr>
              <a:t>Bildquelle: vzbv</a:t>
            </a:r>
          </a:p>
        </p:txBody>
      </p:sp>
      <p:sp>
        <p:nvSpPr>
          <p:cNvPr id="3" name="Textplatzhalter 2" descr="Farbiger Hintergrund für den Titel.">
            <a:extLst>
              <a:ext uri="{C183D7F6-B498-43B3-948B-1728B52AA6E4}">
                <adec:decorative xmlns:adec="http://schemas.microsoft.com/office/drawing/2017/decorative" val="0"/>
              </a:ext>
            </a:extLst>
          </p:cNvPr>
          <p:cNvSpPr>
            <a:spLocks noGrp="1"/>
          </p:cNvSpPr>
          <p:nvPr>
            <p:ph type="body" sz="quarter" idx="28"/>
          </p:nvPr>
        </p:nvSpPr>
        <p:spPr>
          <a:xfrm>
            <a:off x="4234" y="4267200"/>
            <a:ext cx="12192000" cy="2590800"/>
          </a:xfrm>
        </p:spPr>
        <p:txBody>
          <a:bodyPr/>
          <a:lstStyle/>
          <a:p>
            <a:endParaRPr lang="de-DE" dirty="0"/>
          </a:p>
        </p:txBody>
      </p:sp>
      <p:sp>
        <p:nvSpPr>
          <p:cNvPr id="4" name="Titel 3"/>
          <p:cNvSpPr>
            <a:spLocks noGrp="1"/>
          </p:cNvSpPr>
          <p:nvPr>
            <p:ph type="title"/>
          </p:nvPr>
        </p:nvSpPr>
        <p:spPr>
          <a:xfrm>
            <a:off x="521999" y="4827600"/>
            <a:ext cx="9228287" cy="461665"/>
          </a:xfrm>
        </p:spPr>
        <p:txBody>
          <a:bodyPr/>
          <a:lstStyle/>
          <a:p>
            <a:r>
              <a:rPr lang="de-DE" dirty="0"/>
              <a:t>Wir machen unser eigenes Peer-Projekt</a:t>
            </a:r>
          </a:p>
        </p:txBody>
      </p:sp>
      <p:sp>
        <p:nvSpPr>
          <p:cNvPr id="5" name="Textplatzhalter 4"/>
          <p:cNvSpPr>
            <a:spLocks noGrp="1"/>
          </p:cNvSpPr>
          <p:nvPr>
            <p:ph type="body" sz="quarter" idx="24"/>
          </p:nvPr>
        </p:nvSpPr>
        <p:spPr>
          <a:xfrm>
            <a:off x="518400" y="5817600"/>
            <a:ext cx="8064000" cy="249812"/>
          </a:xfrm>
        </p:spPr>
        <p:txBody>
          <a:bodyPr/>
          <a:lstStyle/>
          <a:p>
            <a:r>
              <a:rPr lang="de-DE" dirty="0"/>
              <a:t>Mit Projektmanagement alles gut organisiert</a:t>
            </a:r>
          </a:p>
        </p:txBody>
      </p:sp>
      <p:sp>
        <p:nvSpPr>
          <p:cNvPr id="7" name="Fußzeilenplatzhalter 6"/>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92968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ogo zum Hinweis auf die hier gültige Lizenz CC by S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03500"/>
            <a:ext cx="1242743" cy="479659"/>
          </a:xfrm>
          <a:prstGeom prst="rect">
            <a:avLst/>
          </a:prstGeom>
        </p:spPr>
      </p:pic>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Lizenz. Der Verbraucherzentrale Bundesverband muss als Quelle genannt und die oben genannte Creative </a:t>
            </a:r>
            <a:r>
              <a:rPr lang="de-DE" sz="1200" dirty="0" err="1">
                <a:solidFill>
                  <a:schemeClr val="bg1"/>
                </a:solidFill>
                <a:latin typeface="+mj-lt"/>
              </a:rPr>
              <a:t>Commons</a:t>
            </a:r>
            <a:r>
              <a:rPr lang="de-DE" sz="1200" dirty="0">
                <a:solidFill>
                  <a:schemeClr val="bg1"/>
                </a:solidFill>
                <a:latin typeface="+mj-lt"/>
              </a:rPr>
              <a:t>-Lizenz verwendet werden. Lizenztext unter http://creativecommons.org/licenses/by-sa/4.0/</a:t>
            </a:r>
          </a:p>
        </p:txBody>
      </p:sp>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t>www.verbraucherchecker.de</a:t>
            </a:r>
          </a:p>
          <a:p>
            <a:r>
              <a:rPr lang="de-DE" b="1" dirty="0"/>
              <a:t>www.instagram.com/verbraucherchecker</a:t>
            </a:r>
          </a:p>
        </p:txBody>
      </p:sp>
      <p:sp>
        <p:nvSpPr>
          <p:cNvPr id="9" name="Titel 8"/>
          <p:cNvSpPr>
            <a:spLocks noGrp="1"/>
          </p:cNvSpPr>
          <p:nvPr>
            <p:ph type="title"/>
          </p:nvPr>
        </p:nvSpPr>
        <p:spPr>
          <a:xfrm>
            <a:off x="528000" y="4485275"/>
            <a:ext cx="8064000" cy="215444"/>
          </a:xfrm>
        </p:spPr>
        <p:txBody>
          <a:bodyPr/>
          <a:lstStyle/>
          <a:p>
            <a:r>
              <a:rPr lang="de-DE" dirty="0"/>
              <a:t>Impressum</a:t>
            </a:r>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pic>
        <p:nvPicPr>
          <p:cNvPr id="12" name="Grafik 11" descr="Logo des Fördermittelgebers. Bundesministerium für Umwelt, Naturschutz, nukleare Sicherheit und Verbraucherschut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7" name="Fußzeilenplatzhalter 6">
            <a:extLst>
              <a:ext uri="{C183D7F6-B498-43B3-948B-1728B52AA6E4}">
                <adec:decorative xmlns:adec="http://schemas.microsoft.com/office/drawing/2017/decorative" val="0"/>
              </a:ext>
            </a:extLst>
          </p:cNvPr>
          <p:cNvSpPr>
            <a:spLocks noGrp="1"/>
          </p:cNvSpPr>
          <p:nvPr>
            <p:ph type="ftr" sz="quarter" idx="11"/>
          </p:nvPr>
        </p:nvSpPr>
        <p:spPr>
          <a:xfrm>
            <a:off x="528000" y="6516001"/>
            <a:ext cx="7847651" cy="138499"/>
          </a:xfrm>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8319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noGrp="1"/>
          </p:cNvSpPr>
          <p:nvPr>
            <p:ph type="title" idx="4294967295"/>
          </p:nvPr>
        </p:nvSpPr>
        <p:spPr>
          <a:xfrm>
            <a:off x="5165455" y="632082"/>
            <a:ext cx="3765417" cy="46166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14400" rtl="0" eaLnBrk="1" latinLnBrk="0" hangingPunct="1">
              <a:spcBef>
                <a:spcPct val="0"/>
              </a:spcBef>
              <a:buNone/>
              <a:defRPr lang="de-DE" sz="3000" b="1" i="0" kern="1200" cap="all" baseline="0">
                <a:solidFill>
                  <a:schemeClr val="tx1"/>
                </a:solidFill>
                <a:latin typeface="Arial" panose="020B0604020202020204" pitchFamily="34" charset="0"/>
                <a:ea typeface="MS PGothic" pitchFamily="34" charset="-128"/>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all" spc="0" normalizeH="0" baseline="0" noProof="0" dirty="0">
                <a:ln>
                  <a:noFill/>
                </a:ln>
                <a:solidFill>
                  <a:schemeClr val="tx1"/>
                </a:solidFill>
                <a:effectLst/>
                <a:uLnTx/>
                <a:uFillTx/>
                <a:latin typeface="Arial" panose="020B0604020202020204" pitchFamily="34" charset="0"/>
                <a:ea typeface="MS PGothic" pitchFamily="34" charset="-128"/>
                <a:cs typeface="Arial" panose="020B0604020202020204" pitchFamily="34" charset="0"/>
              </a:rPr>
              <a:t>Inspiration 1</a:t>
            </a:r>
          </a:p>
        </p:txBody>
      </p:sp>
      <p:pic>
        <p:nvPicPr>
          <p:cNvPr id="4" name="Grafik 3" descr="Abbildung eines Posters mit dem Titel Wer tauscht, gewinnt!"/>
          <p:cNvPicPr>
            <a:picLocks noChangeAspect="1"/>
          </p:cNvPicPr>
          <p:nvPr/>
        </p:nvPicPr>
        <p:blipFill>
          <a:blip r:embed="rId3"/>
          <a:stretch>
            <a:fillRect/>
          </a:stretch>
        </p:blipFill>
        <p:spPr>
          <a:xfrm>
            <a:off x="528000" y="632082"/>
            <a:ext cx="4125089" cy="5537519"/>
          </a:xfrm>
          <a:prstGeom prst="rect">
            <a:avLst/>
          </a:prstGeom>
        </p:spPr>
      </p:pic>
      <p:sp>
        <p:nvSpPr>
          <p:cNvPr id="9" name="Rechteck 8"/>
          <p:cNvSpPr/>
          <p:nvPr/>
        </p:nvSpPr>
        <p:spPr>
          <a:xfrm>
            <a:off x="5165455" y="1238479"/>
            <a:ext cx="6495262" cy="4187813"/>
          </a:xfrm>
          <a:prstGeom prst="rect">
            <a:avLst/>
          </a:prstGeom>
        </p:spPr>
        <p:txBody>
          <a:bodyPr wrap="square">
            <a:spAutoFit/>
          </a:bodyPr>
          <a:lstStyle/>
          <a:p>
            <a:pPr>
              <a:lnSpc>
                <a:spcPct val="107000"/>
              </a:lnSpc>
              <a:spcAft>
                <a:spcPts val="800"/>
              </a:spcAft>
            </a:pPr>
            <a:endPar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rPr>
              <a:t>Wer tauscht gewinnt!</a:t>
            </a:r>
          </a:p>
          <a:p>
            <a:pPr>
              <a:lnSpc>
                <a:spcPct val="150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Gib alten Kleidungsstücken eine zweite Chance und zeige anderen, wie viel Style in Nachhaltigkeit steckt. Veranstalte in deinem Jugendclub eine Kleidertauschparty, finde Gleichgesinnte und informiere die Gäste über nachhaltige Kleidung, faire Arbeitsbedingungen in der Kleidungsindustrie oder Gütesiegel.</a:t>
            </a:r>
            <a:endParaRPr lang="de-DE"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412529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noGrp="1"/>
          </p:cNvSpPr>
          <p:nvPr>
            <p:ph type="title" idx="4294967295"/>
          </p:nvPr>
        </p:nvSpPr>
        <p:spPr>
          <a:xfrm>
            <a:off x="5165455" y="632082"/>
            <a:ext cx="3765417" cy="46166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14400" rtl="0" eaLnBrk="1" latinLnBrk="0" hangingPunct="1">
              <a:spcBef>
                <a:spcPct val="0"/>
              </a:spcBef>
              <a:buNone/>
              <a:defRPr lang="de-DE" sz="3000" b="1" i="0" kern="1200" cap="all" baseline="0">
                <a:solidFill>
                  <a:schemeClr val="tx1"/>
                </a:solidFill>
                <a:latin typeface="Arial" panose="020B0604020202020204" pitchFamily="34" charset="0"/>
                <a:ea typeface="MS PGothic" pitchFamily="34" charset="-128"/>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all" spc="0" normalizeH="0" baseline="0" noProof="0" dirty="0">
                <a:ln>
                  <a:noFill/>
                </a:ln>
                <a:solidFill>
                  <a:schemeClr val="tx1"/>
                </a:solidFill>
                <a:effectLst/>
                <a:uLnTx/>
                <a:uFillTx/>
                <a:latin typeface="Arial" panose="020B0604020202020204" pitchFamily="34" charset="0"/>
                <a:ea typeface="MS PGothic" pitchFamily="34" charset="-128"/>
                <a:cs typeface="Arial" panose="020B0604020202020204" pitchFamily="34" charset="0"/>
              </a:rPr>
              <a:t>Inspiration 2</a:t>
            </a:r>
          </a:p>
        </p:txBody>
      </p:sp>
      <p:pic>
        <p:nvPicPr>
          <p:cNvPr id="10" name="Grafik 9" descr="Abbildung eines Posters mit dem Titel Investieren um zu sparen."/>
          <p:cNvPicPr>
            <a:picLocks noChangeAspect="1"/>
          </p:cNvPicPr>
          <p:nvPr/>
        </p:nvPicPr>
        <p:blipFill rotWithShape="1">
          <a:blip r:embed="rId3"/>
          <a:srcRect l="846" t="447" r="-1" b="1017"/>
          <a:stretch/>
        </p:blipFill>
        <p:spPr>
          <a:xfrm>
            <a:off x="528000" y="632082"/>
            <a:ext cx="4131561" cy="5537519"/>
          </a:xfrm>
          <a:prstGeom prst="rect">
            <a:avLst/>
          </a:prstGeom>
        </p:spPr>
      </p:pic>
      <p:sp>
        <p:nvSpPr>
          <p:cNvPr id="9" name="Rechteck 8"/>
          <p:cNvSpPr/>
          <p:nvPr/>
        </p:nvSpPr>
        <p:spPr>
          <a:xfrm>
            <a:off x="5165455" y="1238479"/>
            <a:ext cx="6495262" cy="4187813"/>
          </a:xfrm>
          <a:prstGeom prst="rect">
            <a:avLst/>
          </a:prstGeom>
        </p:spPr>
        <p:txBody>
          <a:bodyPr wrap="square">
            <a:spAutoFit/>
          </a:bodyPr>
          <a:lstStyle/>
          <a:p>
            <a:pPr>
              <a:lnSpc>
                <a:spcPct val="107000"/>
              </a:lnSpc>
              <a:spcAft>
                <a:spcPts val="800"/>
              </a:spcAft>
            </a:pPr>
            <a:endPar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rPr>
              <a:t>Investieren, um zu sparen </a:t>
            </a:r>
          </a:p>
          <a:p>
            <a:pPr>
              <a:lnSpc>
                <a:spcPct val="150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Mit Erneuerungen können die Kosten für Strom und Wasser drastisch gesenkt werden – auch an eurer Schule! Veranstaltet gemeinsam mit euren </a:t>
            </a:r>
            <a:r>
              <a:rPr lang="de-DE" sz="2000" dirty="0" err="1">
                <a:latin typeface="Arial" panose="020B0604020202020204" pitchFamily="34" charset="0"/>
                <a:ea typeface="Calibri" panose="020F0502020204030204" pitchFamily="34" charset="0"/>
                <a:cs typeface="Arial" panose="020B0604020202020204" pitchFamily="34" charset="0"/>
              </a:rPr>
              <a:t>Lehrer:innen</a:t>
            </a:r>
            <a:r>
              <a:rPr lang="de-DE" sz="2000" dirty="0">
                <a:latin typeface="Arial" panose="020B0604020202020204" pitchFamily="34" charset="0"/>
                <a:ea typeface="Calibri" panose="020F0502020204030204" pitchFamily="34" charset="0"/>
                <a:cs typeface="Arial" panose="020B0604020202020204" pitchFamily="34" charset="0"/>
              </a:rPr>
              <a:t> eine Projektwoche, in der ihr prüft, an welchen Stellen Kosten eingespart werden könnten. Ladet </a:t>
            </a:r>
            <a:r>
              <a:rPr lang="de-DE" sz="2000" dirty="0" err="1">
                <a:latin typeface="Arial" panose="020B0604020202020204" pitchFamily="34" charset="0"/>
                <a:ea typeface="Calibri" panose="020F0502020204030204" pitchFamily="34" charset="0"/>
                <a:cs typeface="Arial" panose="020B0604020202020204" pitchFamily="34" charset="0"/>
              </a:rPr>
              <a:t>eure:n</a:t>
            </a:r>
            <a:r>
              <a:rPr lang="de-DE" sz="2000" dirty="0">
                <a:latin typeface="Arial" panose="020B0604020202020204" pitchFamily="34" charset="0"/>
                <a:ea typeface="Calibri" panose="020F0502020204030204" pitchFamily="34" charset="0"/>
                <a:cs typeface="Arial" panose="020B0604020202020204" pitchFamily="34" charset="0"/>
              </a:rPr>
              <a:t> </a:t>
            </a:r>
            <a:r>
              <a:rPr lang="de-DE" sz="2000" dirty="0" err="1">
                <a:latin typeface="Arial" panose="020B0604020202020204" pitchFamily="34" charset="0"/>
                <a:ea typeface="Calibri" panose="020F0502020204030204" pitchFamily="34" charset="0"/>
                <a:cs typeface="Arial" panose="020B0604020202020204" pitchFamily="34" charset="0"/>
              </a:rPr>
              <a:t>Bürgermeister:in</a:t>
            </a:r>
            <a:r>
              <a:rPr lang="de-DE" sz="2000" dirty="0">
                <a:latin typeface="Arial" panose="020B0604020202020204" pitchFamily="34" charset="0"/>
                <a:ea typeface="Calibri" panose="020F0502020204030204" pitchFamily="34" charset="0"/>
                <a:cs typeface="Arial" panose="020B0604020202020204" pitchFamily="34" charset="0"/>
              </a:rPr>
              <a:t> zu euch ein, präsentiert eure Ergebnisse und plant zusammen, was möglich ist. </a:t>
            </a:r>
          </a:p>
        </p:txBody>
      </p:sp>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94300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noGrp="1"/>
          </p:cNvSpPr>
          <p:nvPr>
            <p:ph type="title" idx="4294967295"/>
          </p:nvPr>
        </p:nvSpPr>
        <p:spPr>
          <a:xfrm>
            <a:off x="5165455" y="632082"/>
            <a:ext cx="3765417" cy="46166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14400" rtl="0" eaLnBrk="1" latinLnBrk="0" hangingPunct="1">
              <a:spcBef>
                <a:spcPct val="0"/>
              </a:spcBef>
              <a:buNone/>
              <a:defRPr lang="de-DE" sz="3000" b="1" i="0" kern="1200" cap="all" baseline="0">
                <a:solidFill>
                  <a:schemeClr val="tx1"/>
                </a:solidFill>
                <a:latin typeface="Arial" panose="020B0604020202020204" pitchFamily="34" charset="0"/>
                <a:ea typeface="MS PGothic" pitchFamily="34" charset="-128"/>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all" spc="0" normalizeH="0" baseline="0" noProof="0" dirty="0">
                <a:ln>
                  <a:noFill/>
                </a:ln>
                <a:solidFill>
                  <a:schemeClr val="tx1"/>
                </a:solidFill>
                <a:effectLst/>
                <a:uLnTx/>
                <a:uFillTx/>
                <a:latin typeface="Arial" panose="020B0604020202020204" pitchFamily="34" charset="0"/>
                <a:ea typeface="MS PGothic" pitchFamily="34" charset="-128"/>
                <a:cs typeface="Arial" panose="020B0604020202020204" pitchFamily="34" charset="0"/>
              </a:rPr>
              <a:t>Inspiration 3</a:t>
            </a:r>
          </a:p>
        </p:txBody>
      </p:sp>
      <p:pic>
        <p:nvPicPr>
          <p:cNvPr id="2" name="Grafik 1" descr="Abbildung eines Posters mit dem Titel Datenschutz im Netz."/>
          <p:cNvPicPr>
            <a:picLocks noChangeAspect="1"/>
          </p:cNvPicPr>
          <p:nvPr/>
        </p:nvPicPr>
        <p:blipFill>
          <a:blip r:embed="rId3"/>
          <a:stretch>
            <a:fillRect/>
          </a:stretch>
        </p:blipFill>
        <p:spPr>
          <a:xfrm>
            <a:off x="528000" y="632082"/>
            <a:ext cx="4131561" cy="5591804"/>
          </a:xfrm>
          <a:prstGeom prst="rect">
            <a:avLst/>
          </a:prstGeom>
        </p:spPr>
      </p:pic>
      <p:sp>
        <p:nvSpPr>
          <p:cNvPr id="9" name="Rechteck 8"/>
          <p:cNvSpPr/>
          <p:nvPr/>
        </p:nvSpPr>
        <p:spPr>
          <a:xfrm>
            <a:off x="5165455" y="1238479"/>
            <a:ext cx="6495262" cy="4187813"/>
          </a:xfrm>
          <a:prstGeom prst="rect">
            <a:avLst/>
          </a:prstGeom>
        </p:spPr>
        <p:txBody>
          <a:bodyPr wrap="square">
            <a:spAutoFit/>
          </a:bodyPr>
          <a:lstStyle/>
          <a:p>
            <a:pPr>
              <a:lnSpc>
                <a:spcPct val="107000"/>
              </a:lnSpc>
              <a:spcAft>
                <a:spcPts val="800"/>
              </a:spcAft>
            </a:pPr>
            <a:endPar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rPr>
              <a:t>Datenschutz? Im Netz?</a:t>
            </a:r>
          </a:p>
          <a:p>
            <a:pPr>
              <a:lnSpc>
                <a:spcPct val="150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Organisiere eine Podiumsdiskussion zum Thema „Warum der Schutz meiner Daten so wichtig ist“ in der Stadtbibliothek oder deiner Schulaula. Lade zu der Diskussion </a:t>
            </a:r>
            <a:r>
              <a:rPr lang="de-DE" sz="2000" dirty="0" err="1">
                <a:latin typeface="Arial" panose="020B0604020202020204" pitchFamily="34" charset="0"/>
                <a:ea typeface="Calibri" panose="020F0502020204030204" pitchFamily="34" charset="0"/>
                <a:cs typeface="Arial" panose="020B0604020202020204" pitchFamily="34" charset="0"/>
              </a:rPr>
              <a:t>Expert:innen</a:t>
            </a:r>
            <a:r>
              <a:rPr lang="de-DE" sz="2000" dirty="0">
                <a:latin typeface="Arial" panose="020B0604020202020204" pitchFamily="34" charset="0"/>
                <a:ea typeface="Calibri" panose="020F0502020204030204" pitchFamily="34" charset="0"/>
                <a:cs typeface="Arial" panose="020B0604020202020204" pitchFamily="34" charset="0"/>
              </a:rPr>
              <a:t> ein, zum Beispiel eine Verbraucherschützerin, einen Datenschutzbeauftragten und jemanden aus einer Werbeagentur. Wer fällt dir noch ein?</a:t>
            </a:r>
          </a:p>
        </p:txBody>
      </p:sp>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3" name="Datumsplatzhalter 2"/>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143239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2"/>
          <p:cNvSpPr txBox="1">
            <a:spLocks noGrp="1"/>
          </p:cNvSpPr>
          <p:nvPr>
            <p:ph type="title" idx="4294967295"/>
          </p:nvPr>
        </p:nvSpPr>
        <p:spPr>
          <a:xfrm>
            <a:off x="5165455" y="632082"/>
            <a:ext cx="3765417" cy="461665"/>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lvl1pPr algn="l" defTabSz="914400" rtl="0" eaLnBrk="1" latinLnBrk="0" hangingPunct="1">
              <a:spcBef>
                <a:spcPct val="0"/>
              </a:spcBef>
              <a:buNone/>
              <a:defRPr lang="de-DE" sz="3000" b="1" i="0" kern="1200" cap="all" baseline="0">
                <a:solidFill>
                  <a:schemeClr val="tx1"/>
                </a:solidFill>
                <a:latin typeface="Arial" panose="020B0604020202020204" pitchFamily="34" charset="0"/>
                <a:ea typeface="MS PGothic" pitchFamily="34" charset="-128"/>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1" i="0" u="none" strike="noStrike" kern="1200" cap="all" spc="0" normalizeH="0" baseline="0" noProof="0" dirty="0">
                <a:ln>
                  <a:noFill/>
                </a:ln>
                <a:solidFill>
                  <a:schemeClr val="tx1"/>
                </a:solidFill>
                <a:effectLst/>
                <a:uLnTx/>
                <a:uFillTx/>
                <a:latin typeface="Arial" panose="020B0604020202020204" pitchFamily="34" charset="0"/>
                <a:ea typeface="MS PGothic" pitchFamily="34" charset="-128"/>
                <a:cs typeface="Arial" panose="020B0604020202020204" pitchFamily="34" charset="0"/>
              </a:rPr>
              <a:t>Inspiration 4</a:t>
            </a:r>
          </a:p>
        </p:txBody>
      </p:sp>
      <p:pic>
        <p:nvPicPr>
          <p:cNvPr id="2" name="Grafik 1" descr="Abbildung eines Posters mit dem Titel Check deine Siegel."/>
          <p:cNvPicPr>
            <a:picLocks noChangeAspect="1"/>
          </p:cNvPicPr>
          <p:nvPr/>
        </p:nvPicPr>
        <p:blipFill>
          <a:blip r:embed="rId3"/>
          <a:stretch>
            <a:fillRect/>
          </a:stretch>
        </p:blipFill>
        <p:spPr>
          <a:xfrm>
            <a:off x="528000" y="632082"/>
            <a:ext cx="4129775" cy="5537519"/>
          </a:xfrm>
          <a:prstGeom prst="rect">
            <a:avLst/>
          </a:prstGeom>
        </p:spPr>
      </p:pic>
      <p:sp>
        <p:nvSpPr>
          <p:cNvPr id="9" name="Rechteck 8"/>
          <p:cNvSpPr/>
          <p:nvPr/>
        </p:nvSpPr>
        <p:spPr>
          <a:xfrm>
            <a:off x="5165455" y="1238479"/>
            <a:ext cx="6495262" cy="4187813"/>
          </a:xfrm>
          <a:prstGeom prst="rect">
            <a:avLst/>
          </a:prstGeom>
        </p:spPr>
        <p:txBody>
          <a:bodyPr wrap="square">
            <a:spAutoFit/>
          </a:bodyPr>
          <a:lstStyle/>
          <a:p>
            <a:pPr>
              <a:lnSpc>
                <a:spcPct val="107000"/>
              </a:lnSpc>
              <a:spcAft>
                <a:spcPts val="800"/>
              </a:spcAft>
            </a:pPr>
            <a:endPar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2000" b="1" dirty="0">
                <a:solidFill>
                  <a:schemeClr val="bg2"/>
                </a:solidFill>
                <a:latin typeface="Arial" panose="020B0604020202020204" pitchFamily="34" charset="0"/>
                <a:ea typeface="Calibri" panose="020F0502020204030204" pitchFamily="34" charset="0"/>
                <a:cs typeface="Arial" panose="020B0604020202020204" pitchFamily="34" charset="0"/>
              </a:rPr>
              <a:t>Check deine Siegel</a:t>
            </a:r>
          </a:p>
          <a:p>
            <a:pPr>
              <a:lnSpc>
                <a:spcPct val="150000"/>
              </a:lnSpc>
              <a:spcAft>
                <a:spcPts val="800"/>
              </a:spcAft>
            </a:pPr>
            <a:r>
              <a:rPr lang="de-DE" sz="2000" dirty="0">
                <a:latin typeface="Arial" panose="020B0604020202020204" pitchFamily="34" charset="0"/>
                <a:ea typeface="Calibri" panose="020F0502020204030204" pitchFamily="34" charset="0"/>
                <a:cs typeface="Arial" panose="020B0604020202020204" pitchFamily="34" charset="0"/>
              </a:rPr>
              <a:t>Eine Lebensmittelverpackung – aber dutzende Siegel und Kennzeichnungen. Wer sieht da schon durch?! Schnapp dir ein paar Freunde und bringt gemeinsam Licht in den Siegel-Dschungel! Recherchiert, gestaltet Plakate und Flyer und informiert andere an einem Infostand, zum Beispiel beim Stadtfest oder an einem Infotag an der Schule. </a:t>
            </a:r>
          </a:p>
        </p:txBody>
      </p:sp>
      <p:sp>
        <p:nvSpPr>
          <p:cNvPr id="8" name="Fußzeilenplatzhalter 7"/>
          <p:cNvSpPr>
            <a:spLocks noGrp="1"/>
          </p:cNvSpPr>
          <p:nvPr>
            <p:ph type="ftr" sz="quarter" idx="11"/>
          </p:nvPr>
        </p:nvSpPr>
        <p:spPr/>
        <p:txBody>
          <a:bodyPr/>
          <a:lstStyle/>
          <a:p>
            <a:r>
              <a:rPr lang="de-DE"/>
              <a:t>© 2024 Verbraucherzentrale Bundesverband e.V.</a:t>
            </a:r>
            <a:endParaRPr lang="de-DE" dirty="0"/>
          </a:p>
        </p:txBody>
      </p:sp>
      <p:sp>
        <p:nvSpPr>
          <p:cNvPr id="3" name="Datumsplatzhalter 2"/>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1265212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Aufgabe: Plant euer eigenes Projekt!</a:t>
            </a:r>
          </a:p>
        </p:txBody>
      </p:sp>
      <p:sp>
        <p:nvSpPr>
          <p:cNvPr id="8" name="Inhaltsplatzhalter 3"/>
          <p:cNvSpPr txBox="1">
            <a:spLocks/>
          </p:cNvSpPr>
          <p:nvPr/>
        </p:nvSpPr>
        <p:spPr>
          <a:xfrm>
            <a:off x="528000" y="1374301"/>
            <a:ext cx="3985385" cy="4308872"/>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4">
              <a:lnSpc>
                <a:spcPct val="150000"/>
              </a:lnSpc>
              <a:buClr>
                <a:schemeClr val="accent5"/>
              </a:buClr>
              <a:buSzPct val="80000"/>
            </a:pPr>
            <a:r>
              <a:rPr lang="de-DE" sz="2000" dirty="0"/>
              <a:t>Findet euch in </a:t>
            </a:r>
            <a:r>
              <a:rPr lang="de-DE" sz="2000" b="1" dirty="0">
                <a:solidFill>
                  <a:schemeClr val="bg2"/>
                </a:solidFill>
              </a:rPr>
              <a:t>Kleingruppen </a:t>
            </a:r>
            <a:r>
              <a:rPr lang="de-DE" sz="2000" dirty="0"/>
              <a:t>zusammen.</a:t>
            </a:r>
          </a:p>
          <a:p>
            <a:pPr lvl="4">
              <a:lnSpc>
                <a:spcPct val="150000"/>
              </a:lnSpc>
              <a:buClr>
                <a:schemeClr val="accent5"/>
              </a:buClr>
              <a:buSzPct val="80000"/>
            </a:pPr>
            <a:r>
              <a:rPr lang="de-DE" sz="2000" dirty="0"/>
              <a:t>Überlegt, </a:t>
            </a:r>
            <a:r>
              <a:rPr lang="de-DE" sz="2000" b="1" dirty="0">
                <a:solidFill>
                  <a:schemeClr val="bg2"/>
                </a:solidFill>
              </a:rPr>
              <a:t>welches Thema </a:t>
            </a:r>
            <a:r>
              <a:rPr lang="de-DE" sz="2000" dirty="0"/>
              <a:t>ihr in einem Projekt umsetzen und </a:t>
            </a:r>
            <a:r>
              <a:rPr lang="de-DE" sz="2000" b="1" dirty="0">
                <a:solidFill>
                  <a:schemeClr val="bg2"/>
                </a:solidFill>
              </a:rPr>
              <a:t>welche Methode </a:t>
            </a:r>
            <a:r>
              <a:rPr lang="de-DE" sz="2000" dirty="0"/>
              <a:t>ihr dazu verwenden möchtet. </a:t>
            </a:r>
          </a:p>
          <a:p>
            <a:pPr lvl="4">
              <a:lnSpc>
                <a:spcPct val="150000"/>
              </a:lnSpc>
              <a:buClr>
                <a:schemeClr val="accent5"/>
              </a:buClr>
              <a:buSzPct val="80000"/>
            </a:pPr>
            <a:r>
              <a:rPr lang="de-DE" sz="2000" dirty="0"/>
              <a:t>Nutzt für eure </a:t>
            </a:r>
            <a:r>
              <a:rPr lang="de-DE" sz="2000" b="1" dirty="0">
                <a:solidFill>
                  <a:schemeClr val="bg2"/>
                </a:solidFill>
              </a:rPr>
              <a:t>Projektplanung </a:t>
            </a:r>
            <a:r>
              <a:rPr lang="de-DE" sz="2000" dirty="0"/>
              <a:t>die  Zusammenfassung auf Seite 40-41 im Action Planner.</a:t>
            </a:r>
          </a:p>
        </p:txBody>
      </p:sp>
      <p:pic>
        <p:nvPicPr>
          <p:cNvPr id="7" name="Grafik 6" descr="Abbildung eines Projektplans mit verschiedenen Phasen von der Ideenfindung bis zur Aufgabenverteilung."/>
          <p:cNvPicPr>
            <a:picLocks noChangeAspect="1"/>
          </p:cNvPicPr>
          <p:nvPr/>
        </p:nvPicPr>
        <p:blipFill rotWithShape="1">
          <a:blip r:embed="rId4"/>
          <a:srcRect l="3410" t="12530" r="6911"/>
          <a:stretch/>
        </p:blipFill>
        <p:spPr>
          <a:xfrm>
            <a:off x="5151060" y="1321379"/>
            <a:ext cx="6509657" cy="4440486"/>
          </a:xfrm>
          <a:prstGeom prst="rect">
            <a:avLst/>
          </a:prstGeom>
          <a:ln>
            <a:noFill/>
          </a:ln>
          <a:effectLst>
            <a:outerShdw blurRad="292100" dist="139700" dir="2700000" algn="tl" rotWithShape="0">
              <a:srgbClr val="333333">
                <a:alpha val="65000"/>
              </a:srgbClr>
            </a:outerShdw>
          </a:effectLst>
        </p:spPr>
      </p:pic>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00040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0A61667-EA2E-7A7E-2E85-FDC08369C299}"/>
              </a:ext>
            </a:extLst>
          </p:cNvPr>
          <p:cNvSpPr>
            <a:spLocks noGrp="1"/>
          </p:cNvSpPr>
          <p:nvPr>
            <p:ph type="title"/>
          </p:nvPr>
        </p:nvSpPr>
        <p:spPr/>
        <p:txBody>
          <a:bodyPr/>
          <a:lstStyle/>
          <a:p>
            <a:r>
              <a:rPr lang="de-DE" dirty="0"/>
              <a:t>Beispiel für Kleidertausch-Party</a:t>
            </a:r>
          </a:p>
        </p:txBody>
      </p:sp>
      <p:pic>
        <p:nvPicPr>
          <p:cNvPr id="9" name="Grafik 8" descr="Ausgefüllte Projektplanung von der Ideenfindung bis zur Aufgabenverteilung am Beispiel einer Kleidertausch-Party.">
            <a:extLst>
              <a:ext uri="{FF2B5EF4-FFF2-40B4-BE49-F238E27FC236}">
                <a16:creationId xmlns:a16="http://schemas.microsoft.com/office/drawing/2014/main" id="{755881F4-BE39-C5FC-346D-4977E07201FE}"/>
              </a:ext>
            </a:extLst>
          </p:cNvPr>
          <p:cNvPicPr>
            <a:picLocks noChangeAspect="1"/>
          </p:cNvPicPr>
          <p:nvPr/>
        </p:nvPicPr>
        <p:blipFill>
          <a:blip r:embed="rId3"/>
          <a:stretch>
            <a:fillRect/>
          </a:stretch>
        </p:blipFill>
        <p:spPr>
          <a:xfrm>
            <a:off x="1548656" y="954259"/>
            <a:ext cx="8846063" cy="5383235"/>
          </a:xfrm>
          <a:prstGeom prst="rect">
            <a:avLst/>
          </a:prstGeom>
        </p:spPr>
      </p:pic>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174717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Steckbrief und Zertifikat</a:t>
            </a:r>
          </a:p>
        </p:txBody>
      </p:sp>
      <p:sp>
        <p:nvSpPr>
          <p:cNvPr id="8" name="Inhaltsplatzhalter 7"/>
          <p:cNvSpPr>
            <a:spLocks noGrp="1"/>
          </p:cNvSpPr>
          <p:nvPr>
            <p:ph idx="1"/>
          </p:nvPr>
        </p:nvSpPr>
        <p:spPr>
          <a:xfrm>
            <a:off x="4085011" y="1251423"/>
            <a:ext cx="4018693" cy="3669842"/>
          </a:xfrm>
        </p:spPr>
        <p:txBody>
          <a:bodyPr/>
          <a:lstStyle/>
          <a:p>
            <a:pPr marL="360000" lvl="4" indent="-324000">
              <a:lnSpc>
                <a:spcPct val="150000"/>
              </a:lnSpc>
              <a:buClr>
                <a:schemeClr val="accent5"/>
              </a:buClr>
              <a:buSzPct val="80000"/>
              <a:buBlip>
                <a:blip r:embed="rId3"/>
              </a:buBlip>
            </a:pPr>
            <a:r>
              <a:rPr lang="de-DE" sz="2000" dirty="0"/>
              <a:t>Setzt ihr eure eigene Aktion um, dann notiert alles in einem </a:t>
            </a:r>
            <a:r>
              <a:rPr lang="de-DE" sz="2000" b="1" dirty="0">
                <a:solidFill>
                  <a:schemeClr val="bg2"/>
                </a:solidFill>
              </a:rPr>
              <a:t>Steckbrief</a:t>
            </a:r>
            <a:r>
              <a:rPr lang="de-DE" sz="2000" dirty="0"/>
              <a:t>!</a:t>
            </a:r>
          </a:p>
          <a:p>
            <a:pPr marL="360000" lvl="4" indent="-324000">
              <a:lnSpc>
                <a:spcPct val="150000"/>
              </a:lnSpc>
              <a:buClr>
                <a:schemeClr val="accent5"/>
              </a:buClr>
              <a:buSzPct val="80000"/>
              <a:buBlip>
                <a:blip r:embed="rId3"/>
              </a:buBlip>
            </a:pPr>
            <a:r>
              <a:rPr lang="de-DE" sz="2000" dirty="0"/>
              <a:t>Schickt euren Ausgefüllten Steckbrief an </a:t>
            </a:r>
            <a:r>
              <a:rPr lang="de-DE" sz="2000" b="1" dirty="0">
                <a:solidFill>
                  <a:schemeClr val="bg2"/>
                </a:solidFill>
              </a:rPr>
              <a:t>verbraucherchecker@vzbv.de</a:t>
            </a:r>
          </a:p>
          <a:p>
            <a:pPr marL="360000" lvl="4" indent="-324000">
              <a:lnSpc>
                <a:spcPct val="150000"/>
              </a:lnSpc>
              <a:buClr>
                <a:schemeClr val="accent5"/>
              </a:buClr>
              <a:buSzPct val="80000"/>
              <a:buBlip>
                <a:blip r:embed="rId3"/>
              </a:buBlip>
            </a:pPr>
            <a:r>
              <a:rPr lang="de-DE" sz="2000" dirty="0"/>
              <a:t>Dafür erhaltet ihr auch ein </a:t>
            </a:r>
            <a:r>
              <a:rPr lang="de-DE" sz="2000" b="1" dirty="0">
                <a:solidFill>
                  <a:schemeClr val="bg2"/>
                </a:solidFill>
              </a:rPr>
              <a:t>Zertifikat</a:t>
            </a:r>
            <a:r>
              <a:rPr lang="de-DE" sz="2000" dirty="0"/>
              <a:t>.</a:t>
            </a:r>
          </a:p>
        </p:txBody>
      </p:sp>
      <p:pic>
        <p:nvPicPr>
          <p:cNvPr id="3" name="Grafik 2" descr="Abbildung des Steckbriefes für die Peer-Projekte."/>
          <p:cNvPicPr>
            <a:picLocks noChangeAspect="1"/>
          </p:cNvPicPr>
          <p:nvPr/>
        </p:nvPicPr>
        <p:blipFill>
          <a:blip r:embed="rId4"/>
          <a:stretch>
            <a:fillRect/>
          </a:stretch>
        </p:blipFill>
        <p:spPr>
          <a:xfrm rot="21391701">
            <a:off x="660486" y="1343356"/>
            <a:ext cx="3171884" cy="4471836"/>
          </a:xfrm>
          <a:prstGeom prst="rect">
            <a:avLst/>
          </a:prstGeom>
          <a:effectLst>
            <a:outerShdw blurRad="50800" dist="38100" dir="2700000" algn="tl" rotWithShape="0">
              <a:prstClr val="black">
                <a:alpha val="40000"/>
              </a:prstClr>
            </a:outerShdw>
          </a:effectLst>
        </p:spPr>
      </p:pic>
      <p:pic>
        <p:nvPicPr>
          <p:cNvPr id="5" name="Grafik 4" descr="Abbildung des Zertifiktas für Jugendliche.">
            <a:extLst>
              <a:ext uri="{C183D7F6-B498-43B3-948B-1728B52AA6E4}">
                <adec:decorative xmlns:adec="http://schemas.microsoft.com/office/drawing/2017/decorative" val="0"/>
              </a:ext>
            </a:extLst>
          </p:cNvPr>
          <p:cNvPicPr>
            <a:picLocks noChangeAspect="1"/>
          </p:cNvPicPr>
          <p:nvPr/>
        </p:nvPicPr>
        <p:blipFill rotWithShape="1">
          <a:blip r:embed="rId5"/>
          <a:srcRect l="16815" t="11715" r="67024" b="15429"/>
          <a:stretch/>
        </p:blipFill>
        <p:spPr>
          <a:xfrm rot="503232">
            <a:off x="8239150" y="956102"/>
            <a:ext cx="3417923" cy="4815306"/>
          </a:xfrm>
          <a:prstGeom prst="rect">
            <a:avLst/>
          </a:prstGeom>
          <a:ln>
            <a:noFill/>
          </a:ln>
          <a:effectLst>
            <a:outerShdw blurRad="292100" dist="139700" dir="2700000" algn="tl" rotWithShape="0">
              <a:srgbClr val="333333">
                <a:alpha val="65000"/>
              </a:srgbClr>
            </a:outerShdw>
          </a:effectLst>
        </p:spPr>
      </p:pic>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9" name="Datumsplatzhalter 8"/>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73265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Ergebnispräsentation</a:t>
            </a:r>
          </a:p>
        </p:txBody>
      </p:sp>
      <p:sp>
        <p:nvSpPr>
          <p:cNvPr id="9" name="Ovale Legende 8">
            <a:extLst>
              <a:ext uri="{C183D7F6-B498-43B3-948B-1728B52AA6E4}">
                <adec:decorative xmlns:adec="http://schemas.microsoft.com/office/drawing/2017/decorative" val="0"/>
              </a:ext>
            </a:extLst>
          </p:cNvPr>
          <p:cNvSpPr/>
          <p:nvPr/>
        </p:nvSpPr>
        <p:spPr>
          <a:xfrm>
            <a:off x="7397567" y="690610"/>
            <a:ext cx="3305602" cy="2037659"/>
          </a:xfrm>
          <a:prstGeom prst="wedgeEllipseCallout">
            <a:avLst>
              <a:gd name="adj1" fmla="val -43328"/>
              <a:gd name="adj2" fmla="val 67848"/>
            </a:avLst>
          </a:prstGeom>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000" b="1" dirty="0">
                <a:solidFill>
                  <a:schemeClr val="bg1"/>
                </a:solidFill>
              </a:rPr>
              <a:t>Wer von euch möchte eine Idee im Plenum vorstellen?</a:t>
            </a:r>
            <a:endParaRPr lang="de-DE" sz="2000" dirty="0"/>
          </a:p>
        </p:txBody>
      </p:sp>
      <p:sp>
        <p:nvSpPr>
          <p:cNvPr id="11" name="Wolkenförmige Legende 10">
            <a:extLst>
              <a:ext uri="{C183D7F6-B498-43B3-948B-1728B52AA6E4}">
                <adec:decorative xmlns:adec="http://schemas.microsoft.com/office/drawing/2017/decorative" val="0"/>
              </a:ext>
            </a:extLst>
          </p:cNvPr>
          <p:cNvSpPr/>
          <p:nvPr/>
        </p:nvSpPr>
        <p:spPr>
          <a:xfrm flipH="1">
            <a:off x="1220677" y="3411854"/>
            <a:ext cx="3775632" cy="2648084"/>
          </a:xfrm>
          <a:prstGeom prst="cloudCallout">
            <a:avLst>
              <a:gd name="adj1" fmla="val -78910"/>
              <a:gd name="adj2" fmla="val -25949"/>
            </a:avLst>
          </a:prstGeom>
          <a:ln>
            <a:solidFill>
              <a:schemeClr val="bg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2000" b="1" dirty="0">
                <a:solidFill>
                  <a:schemeClr val="bg1"/>
                </a:solidFill>
              </a:rPr>
              <a:t>Habt ihr Lust das Projekt in die Tat umzusetzen? Was braucht ihr dafür?</a:t>
            </a:r>
            <a:endParaRPr lang="de-DE" sz="2000" dirty="0"/>
          </a:p>
        </p:txBody>
      </p:sp>
      <p:sp>
        <p:nvSpPr>
          <p:cNvPr id="10" name="Wolkenförmige Legende 9" descr="Gedankenwolke als Dekoration.">
            <a:extLst>
              <a:ext uri="{C183D7F6-B498-43B3-948B-1728B52AA6E4}">
                <adec:decorative xmlns:adec="http://schemas.microsoft.com/office/drawing/2017/decorative" val="0"/>
              </a:ext>
            </a:extLst>
          </p:cNvPr>
          <p:cNvSpPr/>
          <p:nvPr/>
        </p:nvSpPr>
        <p:spPr>
          <a:xfrm>
            <a:off x="3375692" y="1598788"/>
            <a:ext cx="2718666" cy="2053221"/>
          </a:xfrm>
          <a:prstGeom prst="cloudCallout">
            <a:avLst>
              <a:gd name="adj1" fmla="val 69816"/>
              <a:gd name="adj2" fmla="val 31602"/>
            </a:avLst>
          </a:prstGeom>
          <a:solidFill>
            <a:srgbClr val="0098A1"/>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pic>
        <p:nvPicPr>
          <p:cNvPr id="8" name="Inhaltsplatzhalter 7" descr="Abbildung des Signets zum Bildungsprogramm Verbraucherchecker.">
            <a:extLst>
              <a:ext uri="{C183D7F6-B498-43B3-948B-1728B52AA6E4}">
                <adec:decorative xmlns:adec="http://schemas.microsoft.com/office/drawing/2017/decorative" val="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63861" y="2937313"/>
            <a:ext cx="3807413" cy="2847246"/>
          </a:xfrm>
          <a:prstGeom prst="rect">
            <a:avLst/>
          </a:prstGeom>
        </p:spPr>
      </p:pic>
      <p:sp>
        <p:nvSpPr>
          <p:cNvPr id="12" name="Fußzeilenplatzhalter 7"/>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42148415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7">
      <a:dk1>
        <a:sysClr val="windowText" lastClr="000000"/>
      </a:dk1>
      <a:lt1>
        <a:sysClr val="window" lastClr="FFFFFF"/>
      </a:lt1>
      <a:dk2>
        <a:srgbClr val="EB6A1D"/>
      </a:dk2>
      <a:lt2>
        <a:srgbClr val="EB6A1D"/>
      </a:lt2>
      <a:accent1>
        <a:srgbClr val="EB6A1D"/>
      </a:accent1>
      <a:accent2>
        <a:srgbClr val="EB6A1D"/>
      </a:accent2>
      <a:accent3>
        <a:srgbClr val="EB6A1D"/>
      </a:accent3>
      <a:accent4>
        <a:srgbClr val="FABB00"/>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8CC900-7FB1-45D5-865E-CBEBC6E758F1}">
  <ds:schemaRefs>
    <ds:schemaRef ds:uri="http://schemas.microsoft.com/office/2006/metadata/properties"/>
    <ds:schemaRef ds:uri="446c0d59-f66a-4060-bae3-8764579e2e6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2003e0d-3b06-4c9d-8d1d-f4d78b896d7f"/>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58B4227C-3F6F-4103-AD4B-03399B801A9E}">
  <ds:schemaRefs>
    <ds:schemaRef ds:uri="http://schemas.microsoft.com/sharepoint/v3/contenttype/forms"/>
  </ds:schemaRefs>
</ds:datastoreItem>
</file>

<file path=customXml/itemProps4.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985</Words>
  <Application>Microsoft Office PowerPoint</Application>
  <PresentationFormat>Breitbild</PresentationFormat>
  <Paragraphs>87</Paragraphs>
  <Slides>10</Slides>
  <Notes>9</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10</vt:i4>
      </vt:variant>
    </vt:vector>
  </HeadingPairs>
  <TitlesOfParts>
    <vt:vector size="16" baseType="lpstr">
      <vt:lpstr>ＭＳ Ｐゴシック</vt:lpstr>
      <vt:lpstr>Arial</vt:lpstr>
      <vt:lpstr>Calibri</vt:lpstr>
      <vt:lpstr>grau</vt:lpstr>
      <vt:lpstr>blau</vt:lpstr>
      <vt:lpstr>think-cell Folie</vt:lpstr>
      <vt:lpstr>Wir machen unser eigenes Peer-Projekt</vt:lpstr>
      <vt:lpstr>Inspiration 1</vt:lpstr>
      <vt:lpstr>Inspiration 2</vt:lpstr>
      <vt:lpstr>Inspiration 3</vt:lpstr>
      <vt:lpstr>Inspiration 4</vt:lpstr>
      <vt:lpstr>Aufgabe: Plant euer eigenes Projekt!</vt:lpstr>
      <vt:lpstr>Beispiel für Kleidertausch-Party</vt:lpstr>
      <vt:lpstr>Steckbrief und Zertifikat</vt:lpstr>
      <vt:lpstr>Ergebnispräsentation</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cp:lastModifiedBy>
  <cp:revision>200</cp:revision>
  <dcterms:created xsi:type="dcterms:W3CDTF">2024-03-15T08:01:05Z</dcterms:created>
  <dcterms:modified xsi:type="dcterms:W3CDTF">2025-02-26T10:16:12Z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