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17"/>
  </p:notesMasterIdLst>
  <p:handoutMasterIdLst>
    <p:handoutMasterId r:id="rId18"/>
  </p:handoutMasterIdLst>
  <p:sldIdLst>
    <p:sldId id="341" r:id="rId6"/>
    <p:sldId id="737" r:id="rId7"/>
    <p:sldId id="738" r:id="rId8"/>
    <p:sldId id="350" r:id="rId9"/>
    <p:sldId id="381" r:id="rId10"/>
    <p:sldId id="735" r:id="rId11"/>
    <p:sldId id="736" r:id="rId12"/>
    <p:sldId id="272" r:id="rId13"/>
    <p:sldId id="377" r:id="rId14"/>
    <p:sldId id="378" r:id="rId15"/>
    <p:sldId id="285" r:id="rId16"/>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FFFFFF"/>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84473" autoAdjust="0"/>
  </p:normalViewPr>
  <p:slideViewPr>
    <p:cSldViewPr snapToGrid="0">
      <p:cViewPr varScale="1">
        <p:scale>
          <a:sx n="59" d="100"/>
          <a:sy n="59" d="100"/>
        </p:scale>
        <p:origin x="856"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r>
              <a:rPr lang="de-DE" sz="1200" kern="1200" baseline="0" dirty="0">
                <a:solidFill>
                  <a:schemeClr val="tx1"/>
                </a:solidFill>
                <a:effectLst/>
                <a:latin typeface="+mn-lt"/>
                <a:ea typeface="+mn-ea"/>
                <a:cs typeface="+mn-cs"/>
              </a:rPr>
              <a:t> </a:t>
            </a:r>
          </a:p>
          <a:p>
            <a:r>
              <a:rPr lang="de-DE" sz="1200" i="1" kern="1200" baseline="0" dirty="0">
                <a:solidFill>
                  <a:schemeClr val="tx1"/>
                </a:solidFill>
                <a:effectLst/>
                <a:latin typeface="+mn-lt"/>
                <a:ea typeface="+mn-ea"/>
                <a:cs typeface="+mn-cs"/>
              </a:rPr>
              <a:t>„Willkommen im Workshop: Energie! Ressourcen bewusst nutzen.“</a:t>
            </a:r>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77318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E27F8-3981-55D4-6907-5768C09E557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19CBD3D-D331-7495-1311-0194B8C3682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410B65-6EED-1CD1-90B0-AFFC5776249E}"/>
              </a:ext>
            </a:extLst>
          </p:cNvPr>
          <p:cNvSpPr>
            <a:spLocks noGrp="1"/>
          </p:cNvSpPr>
          <p:nvPr>
            <p:ph type="body" idx="1"/>
          </p:nvPr>
        </p:nvSpPr>
        <p:spPr/>
        <p:txBody>
          <a:bodyPr/>
          <a:lstStyle/>
          <a:p>
            <a:r>
              <a:rPr lang="de-DE" dirty="0"/>
              <a:t>Sprechtext (Vorschlag):</a:t>
            </a:r>
          </a:p>
          <a:p>
            <a:endParaRPr lang="de-DE" dirty="0"/>
          </a:p>
          <a:p>
            <a:pPr algn="just">
              <a:lnSpc>
                <a:spcPct val="150000"/>
              </a:lnSpc>
              <a:spcBef>
                <a:spcPts val="720"/>
              </a:spcBef>
              <a:spcAft>
                <a:spcPts val="720"/>
              </a:spcAft>
            </a:pPr>
            <a:r>
              <a:rPr lang="de-DE" sz="1200" i="1" dirty="0">
                <a:solidFill>
                  <a:srgbClr val="DB007A"/>
                </a:solidFill>
                <a:effectLst/>
                <a:latin typeface="Arial" panose="020B0604020202020204" pitchFamily="34" charset="0"/>
                <a:ea typeface="Calibri" panose="020F0502020204030204" pitchFamily="34" charset="0"/>
                <a:cs typeface="Arial" panose="020B0604020202020204" pitchFamily="34" charset="0"/>
              </a:rPr>
              <a:t>„Bitte schaut auf den Comic. Was sind eure Gedanken dazu? Erkennt ihr euch selbst darin wieder?“</a:t>
            </a:r>
          </a:p>
          <a:p>
            <a:pPr algn="just">
              <a:lnSpc>
                <a:spcPct val="150000"/>
              </a:lnSpc>
              <a:spcBef>
                <a:spcPts val="720"/>
              </a:spcBef>
              <a:spcAft>
                <a:spcPts val="720"/>
              </a:spcAft>
            </a:pPr>
            <a:endParaRPr lang="de-DE"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Bef>
                <a:spcPts val="720"/>
              </a:spcBef>
              <a:spcAft>
                <a:spcPts val="720"/>
              </a:spcAft>
            </a:pPr>
            <a:r>
              <a:rPr lang="de-DE" sz="1200" i="0" dirty="0">
                <a:solidFill>
                  <a:srgbClr val="000000"/>
                </a:solidFill>
                <a:effectLst/>
                <a:latin typeface="Arial" panose="020B0604020202020204" pitchFamily="34" charset="0"/>
                <a:ea typeface="Times New Roman" panose="02020603050405020304" pitchFamily="18" charset="0"/>
              </a:rPr>
              <a:t>Die </a:t>
            </a:r>
            <a:r>
              <a:rPr lang="de-DE" sz="1200" i="0" dirty="0" err="1">
                <a:solidFill>
                  <a:srgbClr val="000000"/>
                </a:solidFill>
                <a:effectLst/>
                <a:latin typeface="Arial" panose="020B0604020202020204" pitchFamily="34" charset="0"/>
                <a:ea typeface="Times New Roman" panose="02020603050405020304" pitchFamily="18" charset="0"/>
              </a:rPr>
              <a:t>Trainer:innen</a:t>
            </a:r>
            <a:r>
              <a:rPr lang="de-DE" sz="1200" i="0" dirty="0">
                <a:solidFill>
                  <a:srgbClr val="000000"/>
                </a:solidFill>
                <a:effectLst/>
                <a:latin typeface="Arial" panose="020B0604020202020204" pitchFamily="34" charset="0"/>
                <a:ea typeface="Times New Roman" panose="02020603050405020304" pitchFamily="18" charset="0"/>
              </a:rPr>
              <a:t> bedanken sich für die Rückmeldung der jungen Menschen und erklären kurz das dem Comic zugrundeliegende Szenario:</a:t>
            </a:r>
          </a:p>
          <a:p>
            <a:pPr algn="just">
              <a:lnSpc>
                <a:spcPct val="150000"/>
              </a:lnSpc>
              <a:spcBef>
                <a:spcPts val="720"/>
              </a:spcBef>
              <a:spcAft>
                <a:spcPts val="720"/>
              </a:spcAft>
            </a:pPr>
            <a:endParaRPr lang="de-DE" sz="1400" i="0" dirty="0">
              <a:effectLst/>
              <a:latin typeface="Times New Roman" panose="02020603050405020304" pitchFamily="18" charset="0"/>
              <a:ea typeface="Times New Roman" panose="02020603050405020304" pitchFamily="18" charset="0"/>
            </a:endParaRPr>
          </a:p>
          <a:p>
            <a:pPr algn="just">
              <a:lnSpc>
                <a:spcPct val="150000"/>
              </a:lnSpc>
              <a:spcBef>
                <a:spcPts val="720"/>
              </a:spcBef>
              <a:spcAft>
                <a:spcPts val="720"/>
              </a:spcAft>
            </a:pPr>
            <a:r>
              <a:rPr lang="de-DE" sz="1200" b="0" i="0" dirty="0">
                <a:solidFill>
                  <a:srgbClr val="DB007A"/>
                </a:solidFill>
                <a:effectLst/>
                <a:latin typeface="Arial" panose="020B0604020202020204" pitchFamily="34" charset="0"/>
                <a:ea typeface="Calibri" panose="020F0502020204030204" pitchFamily="34" charset="0"/>
                <a:cs typeface="Arial" panose="020B0604020202020204" pitchFamily="34" charset="0"/>
              </a:rPr>
              <a:t>Anna wohnt seit einem Jahr in ihrer ersten eigenen Wohnung. Gerade flattern die ersten Abrechnungen für Strom, Wasser und Heizung in ihren Briefkasten. Sie muss einiges nachzahlen und fragt sich nun, wie sie zukünftig Energie sparen kann.</a:t>
            </a:r>
            <a:endParaRPr lang="de-DE" dirty="0"/>
          </a:p>
          <a:p>
            <a:endParaRPr lang="de-DE" dirty="0"/>
          </a:p>
          <a:p>
            <a:endParaRPr lang="de-DE" dirty="0"/>
          </a:p>
        </p:txBody>
      </p:sp>
      <p:sp>
        <p:nvSpPr>
          <p:cNvPr id="4" name="Foliennummernplatzhalter 3">
            <a:extLst>
              <a:ext uri="{FF2B5EF4-FFF2-40B4-BE49-F238E27FC236}">
                <a16:creationId xmlns:a16="http://schemas.microsoft.com/office/drawing/2014/main" id="{1042AC73-5643-F3EF-94AD-9BADFBF3F16A}"/>
              </a:ext>
            </a:extLst>
          </p:cNvPr>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988967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6214-9C1B-5477-C341-F1CD42D4431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26F58D3-C0FE-A43A-0C53-B3E9E94196D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C9B15EF-A307-8CEA-0C02-728ABD7AAA16}"/>
              </a:ext>
            </a:extLst>
          </p:cNvPr>
          <p:cNvSpPr>
            <a:spLocks noGrp="1"/>
          </p:cNvSpPr>
          <p:nvPr>
            <p:ph type="body" idx="1"/>
          </p:nvPr>
        </p:nvSpPr>
        <p:spPr/>
        <p:txBody>
          <a:bodyPr/>
          <a:lstStyle/>
          <a:p>
            <a:r>
              <a:rPr lang="de-DE" dirty="0"/>
              <a:t>Sprechtext (Vorschlag):</a:t>
            </a:r>
          </a:p>
          <a:p>
            <a:pPr algn="just">
              <a:lnSpc>
                <a:spcPct val="150000"/>
              </a:lnSpc>
              <a:spcBef>
                <a:spcPts val="720"/>
              </a:spcBef>
              <a:spcAft>
                <a:spcPts val="720"/>
              </a:spcAft>
            </a:pPr>
            <a:r>
              <a:rPr lang="de-DE" sz="1200" i="1" dirty="0">
                <a:solidFill>
                  <a:srgbClr val="DB007A"/>
                </a:solidFill>
                <a:effectLst/>
                <a:latin typeface="Arial" panose="020B0604020202020204" pitchFamily="34" charset="0"/>
                <a:ea typeface="Calibri" panose="020F0502020204030204" pitchFamily="34" charset="0"/>
                <a:cs typeface="Arial" panose="020B0604020202020204" pitchFamily="34" charset="0"/>
              </a:rPr>
              <a:t>„Habt ihr euch bereits mit dem Thema Energie- oder Wassersparen auseinandergesetzt? Was glaubt ihr, an welchen Stellen in eurem Alltag könntet ihr Energie und Wasser sparen?“</a:t>
            </a:r>
          </a:p>
          <a:p>
            <a:pPr algn="just">
              <a:lnSpc>
                <a:spcPct val="150000"/>
              </a:lnSpc>
              <a:spcBef>
                <a:spcPts val="720"/>
              </a:spcBef>
              <a:spcAft>
                <a:spcPts val="720"/>
              </a:spcAft>
            </a:pPr>
            <a:endParaRPr lang="de-DE" sz="1200" i="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Bef>
                <a:spcPts val="720"/>
              </a:spcBef>
              <a:spcAft>
                <a:spcPts val="720"/>
              </a:spcAft>
            </a:pPr>
            <a:r>
              <a:rPr lang="de-DE" sz="1200" i="0" dirty="0">
                <a:solidFill>
                  <a:srgbClr val="000000"/>
                </a:solidFill>
                <a:effectLst/>
                <a:latin typeface="Arial" panose="020B0604020202020204" pitchFamily="34" charset="0"/>
                <a:ea typeface="Times New Roman" panose="02020603050405020304" pitchFamily="18" charset="0"/>
              </a:rPr>
              <a:t>Die </a:t>
            </a:r>
            <a:r>
              <a:rPr lang="de-DE" sz="1200" i="0" dirty="0" err="1">
                <a:solidFill>
                  <a:srgbClr val="000000"/>
                </a:solidFill>
                <a:effectLst/>
                <a:latin typeface="Arial" panose="020B0604020202020204" pitchFamily="34" charset="0"/>
                <a:ea typeface="Times New Roman" panose="02020603050405020304" pitchFamily="18" charset="0"/>
              </a:rPr>
              <a:t>Trainer:innen</a:t>
            </a:r>
            <a:r>
              <a:rPr lang="de-DE" sz="1200" i="0" dirty="0">
                <a:solidFill>
                  <a:srgbClr val="000000"/>
                </a:solidFill>
                <a:effectLst/>
                <a:latin typeface="Arial" panose="020B0604020202020204" pitchFamily="34" charset="0"/>
                <a:ea typeface="Times New Roman" panose="02020603050405020304" pitchFamily="18" charset="0"/>
              </a:rPr>
              <a:t> bedanken sich für die Rückmeldungen.</a:t>
            </a:r>
            <a:endParaRPr lang="de-DE" dirty="0"/>
          </a:p>
        </p:txBody>
      </p:sp>
      <p:sp>
        <p:nvSpPr>
          <p:cNvPr id="4" name="Foliennummernplatzhalter 3">
            <a:extLst>
              <a:ext uri="{FF2B5EF4-FFF2-40B4-BE49-F238E27FC236}">
                <a16:creationId xmlns:a16="http://schemas.microsoft.com/office/drawing/2014/main" id="{F3635590-5A71-1979-4E1F-8667CDDD9908}"/>
              </a:ext>
            </a:extLst>
          </p:cNvPr>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1238116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„Mit Blick auf den Klimawandel ist es umso wichtiger, im Alltag ressourcenschonend zu handeln. Das gilt für den Einkauf von Lebensmitteln, Kleidung und Gegenständen des täglichen Gebrauchs, aber auch für die Energienutzung beim Verbrauch von Gas, Wasser oder Strom. Durch momentan bestehende Abhängigkeiten in der Energieversorgung, die Begrenztheit fossiler Energieträger und den Ausbau regenerativer Energien gibt es verschiedene Herausforderungen in der Energieversorgung. Wie wir bewusst mit den uns zur Verfügung stehenden Ressourcen umgehen können, recherchieren wir jetzt.</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Ressourcen im Rahmen von Energieversorgung sind Mittel oder Quellen mit oder aus denen Energie gewonnen werden kann. Erneuerbare Energie-Ressourcen sind zum Beispiel Wind und Solarkraft.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Findet euch bitte in Kleingruppen zusammen und sucht euch eines der folgenden Themen aus, welches ihr innerhalb eurer Gruppe bearbeiten möchtet:</a:t>
            </a:r>
          </a:p>
          <a:p>
            <a:pPr lvl="0"/>
            <a:r>
              <a:rPr lang="de-DE" sz="1200" i="1" kern="1200" dirty="0">
                <a:solidFill>
                  <a:schemeClr val="tx1"/>
                </a:solidFill>
                <a:effectLst/>
                <a:latin typeface="+mn-lt"/>
                <a:ea typeface="+mn-ea"/>
                <a:cs typeface="+mn-cs"/>
              </a:rPr>
              <a:t>Energiesparen – Tipps und Tricks für meinen Alltag </a:t>
            </a:r>
          </a:p>
          <a:p>
            <a:pPr lvl="0"/>
            <a:r>
              <a:rPr lang="de-DE" sz="1200" i="1" kern="1200" dirty="0">
                <a:solidFill>
                  <a:schemeClr val="tx1"/>
                </a:solidFill>
                <a:effectLst/>
                <a:latin typeface="+mn-lt"/>
                <a:ea typeface="+mn-ea"/>
                <a:cs typeface="+mn-cs"/>
              </a:rPr>
              <a:t>Wasser sparen – Bewusster Umgang mit Trinkwasser</a:t>
            </a:r>
          </a:p>
          <a:p>
            <a:r>
              <a:rPr lang="de-DE" sz="1200" i="1" kern="1200" dirty="0">
                <a:solidFill>
                  <a:schemeClr val="tx1"/>
                </a:solidFill>
                <a:effectLst/>
                <a:latin typeface="+mn-lt"/>
                <a:ea typeface="+mn-ea"/>
                <a:cs typeface="+mn-cs"/>
              </a:rPr>
              <a:t>Geht die bereitgestellten Artikel durch und notiert, was euch an diesem Thema wichtig ist. Nutzt dabei auch das bereitgestellte Arbeitsblatt als Orientierung.</a:t>
            </a:r>
            <a:r>
              <a:rPr lang="de-DE" sz="1200" i="1" kern="1200" baseline="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Fasst die wichtigen Punkte zusammen, gern als ausformulierte Tipps, Stichpunkte oder Checklisten.“</a:t>
            </a:r>
          </a:p>
          <a:p>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Sprechtext (Vorschlag):</a:t>
            </a:r>
          </a:p>
          <a:p>
            <a:pPr algn="l">
              <a:lnSpc>
                <a:spcPct val="150000"/>
              </a:lnSpc>
            </a:pPr>
            <a:r>
              <a:rPr lang="de-DE" b="0" i="1" cap="none" dirty="0"/>
              <a:t>„Stellt sehr gern eure Ergebnisse vor</a:t>
            </a:r>
            <a:r>
              <a:rPr lang="de-DE" i="1" cap="none" dirty="0">
                <a:solidFill>
                  <a:srgbClr val="019BA5"/>
                </a:solidFill>
              </a:rPr>
              <a:t>. Welche Tipps habt ihr gesammelt?</a:t>
            </a:r>
            <a:r>
              <a:rPr lang="de-DE" i="1" cap="none" baseline="0" dirty="0">
                <a:solidFill>
                  <a:srgbClr val="019BA5"/>
                </a:solidFill>
              </a:rPr>
              <a:t> Was war neu für euch? Was nehmt ihr euch als Tipp mit?</a:t>
            </a:r>
            <a:r>
              <a:rPr lang="de-DE" b="0" i="1" cap="none" dirty="0"/>
              <a:t>“</a:t>
            </a:r>
            <a:endParaRPr lang="de-DE" i="1" dirty="0"/>
          </a:p>
          <a:p>
            <a:pPr algn="l"/>
            <a:endParaRPr lang="de-DE" dirty="0"/>
          </a:p>
          <a:p>
            <a:pPr algn="l"/>
            <a:r>
              <a:rPr lang="de-DE" dirty="0"/>
              <a:t>Die </a:t>
            </a:r>
            <a:r>
              <a:rPr lang="de-DE" dirty="0" err="1"/>
              <a:t>Trainer:innen</a:t>
            </a:r>
            <a:r>
              <a:rPr lang="de-DE" dirty="0"/>
              <a:t> können die Lösungen mündlich besprechen und/oder die</a:t>
            </a:r>
            <a:r>
              <a:rPr lang="de-DE" baseline="0" dirty="0"/>
              <a:t> Lösung</a:t>
            </a:r>
            <a:r>
              <a:rPr lang="de-DE" dirty="0"/>
              <a:t>sblätter</a:t>
            </a:r>
            <a:r>
              <a:rPr lang="de-DE" baseline="0" dirty="0"/>
              <a:t> austeilen.</a:t>
            </a:r>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1261016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Diese Folie</a:t>
            </a:r>
            <a:r>
              <a:rPr lang="de-DE" baseline="0" dirty="0"/>
              <a:t> kann zur Auswertung genutzt werden. Über diese Fakten hinaus können die </a:t>
            </a:r>
            <a:r>
              <a:rPr lang="de-DE" baseline="0" dirty="0" err="1"/>
              <a:t>Trainer:innen</a:t>
            </a:r>
            <a:r>
              <a:rPr lang="de-DE" baseline="0" dirty="0"/>
              <a:t> die Jugendlichen aber auch ansprechen, wo sie in ihrem Alltag konkret noch Wasser sparen könnten. </a:t>
            </a:r>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706457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C4F0D-84D8-46F7-1BFC-CA4CA77B2B8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31FEB58-361E-C21C-EA11-B2532630882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01056C1-89AB-3235-2070-0B2C96EA1DE0}"/>
              </a:ext>
            </a:extLst>
          </p:cNvPr>
          <p:cNvSpPr>
            <a:spLocks noGrp="1"/>
          </p:cNvSpPr>
          <p:nvPr>
            <p:ph type="body" idx="1"/>
          </p:nvPr>
        </p:nvSpPr>
        <p:spPr/>
        <p:txBody>
          <a:bodyPr/>
          <a:lstStyle/>
          <a:p>
            <a:r>
              <a:rPr lang="de-DE" dirty="0"/>
              <a:t>Diese Folie</a:t>
            </a:r>
            <a:r>
              <a:rPr lang="de-DE" baseline="0" dirty="0"/>
              <a:t> kann zur Auswertung genutzt werden. </a:t>
            </a:r>
            <a:endParaRPr lang="de-DE" dirty="0"/>
          </a:p>
        </p:txBody>
      </p:sp>
      <p:sp>
        <p:nvSpPr>
          <p:cNvPr id="4" name="Foliennummernplatzhalter 3">
            <a:extLst>
              <a:ext uri="{FF2B5EF4-FFF2-40B4-BE49-F238E27FC236}">
                <a16:creationId xmlns:a16="http://schemas.microsoft.com/office/drawing/2014/main" id="{26850897-61A2-CD58-94B3-1E005F2DA964}"/>
              </a:ext>
            </a:extLst>
          </p:cNvPr>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1560110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13558502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Ressourcen bewusst nutzen</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Ressourcen bewusst nutzen</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Ressourcen bewusst nutzen</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Ressourcen bewusst nutzen</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Ressourcen bewusst nutzen</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Ressourcen bewusst nutzen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Ressourcen bewusst nutzen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Ressourcen bewusst nutzen</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Ressourcen bewusst nutzen</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Ressourcen bewusst nutzen</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Ressourcen bewusst nutzen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Ressourcen bewusst nutzen</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Ressourcen bewusst nutzen</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Ressourcen bewusst nutzen</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Ressourcen bewusst nutzen</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Ressourcen bewusst nutzen</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Ressourcen bewusst nutzen</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Ressourcen bewusst nutzen</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Ressourcen bewusst nutzen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Ressourcen bewusst nutzen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Ressourcen bewusst nutzen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Ressourcen bewusst nutzen</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Ressourcen bewusst nutzen</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Ressourcen bewusst nutzen</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Ressourcen bewusst nutzen</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Ressourcen bewusst nutzen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Ressourcen bewusst nutzen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Ressourcen bewusst nutzen</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Ressourcen bewusst nutzen</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Ressourcen bewusst nutzen</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Ressourcen bewusst nutzen</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Ressourcen bewusst nutzen</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Ressourcen bewusst nutzen</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hyperlink" Target="http://www.verbraucherbildung.de/verbraucherchecker/checkerspace"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hyperlink" Target="http://www.verbraucherzentrale.d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6.png"/><Relationship Id="rId2" Type="http://schemas.openxmlformats.org/officeDocument/2006/relationships/hyperlink" Target="http://www.verbraucherchecker.de/" TargetMode="External"/><Relationship Id="rId1" Type="http://schemas.openxmlformats.org/officeDocument/2006/relationships/slideLayout" Target="../slideLayouts/slideLayout28.xml"/><Relationship Id="rId6" Type="http://schemas.openxmlformats.org/officeDocument/2006/relationships/image" Target="../media/image15.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704" y="2467244"/>
            <a:ext cx="7785382" cy="2340000"/>
          </a:xfrm>
        </p:spPr>
        <p:txBody>
          <a:bodyPr/>
          <a:lstStyle/>
          <a:p>
            <a:r>
              <a:rPr lang="de-DE" altLang="en-US" dirty="0">
                <a:solidFill>
                  <a:srgbClr val="FFFFFF"/>
                </a:solidFill>
              </a:rPr>
              <a:t>Energie! Ressourcen bewusst nutzen</a:t>
            </a:r>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a:xfrm>
            <a:off x="683382" y="5124602"/>
            <a:ext cx="7683377" cy="684265"/>
          </a:xfrm>
        </p:spPr>
        <p:txBody>
          <a:bodyPr/>
          <a:lstStyle/>
          <a:p>
            <a:r>
              <a:rPr lang="de-DE" altLang="en-US" dirty="0" err="1">
                <a:solidFill>
                  <a:srgbClr val="FFFFFF"/>
                </a:solidFill>
              </a:rPr>
              <a:t>Verbraucherchecker</a:t>
            </a:r>
            <a:r>
              <a:rPr lang="de-DE" altLang="en-US" dirty="0">
                <a:solidFill>
                  <a:srgbClr val="FFFFFF"/>
                </a:solidFill>
              </a:rPr>
              <a:t>: Workshops für junge Menschen</a:t>
            </a:r>
          </a:p>
        </p:txBody>
      </p:sp>
      <p:pic>
        <p:nvPicPr>
          <p:cNvPr id="6" name="Bildplatzhalter 5" descr="Signet des Bildungsprogramm Verbraucherchecke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635672" y="308244"/>
            <a:ext cx="2159000" cy="2159000"/>
          </a:xfrm>
        </p:spPr>
      </p:pic>
    </p:spTree>
    <p:extLst>
      <p:ext uri="{BB962C8B-B14F-4D97-AF65-F5344CB8AC3E}">
        <p14:creationId xmlns:p14="http://schemas.microsoft.com/office/powerpoint/2010/main" val="15440826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6DB86-9F1D-356F-7D11-E60759E1205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0524397-77D4-69BE-739B-8AE6CA187332}"/>
              </a:ext>
            </a:extLst>
          </p:cNvPr>
          <p:cNvSpPr>
            <a:spLocks noGrp="1"/>
          </p:cNvSpPr>
          <p:nvPr>
            <p:ph type="title"/>
          </p:nvPr>
        </p:nvSpPr>
        <p:spPr>
          <a:xfrm>
            <a:off x="682167" y="2052000"/>
            <a:ext cx="4320000" cy="756000"/>
          </a:xfrm>
        </p:spPr>
        <p:txBody>
          <a:bodyPr/>
          <a:lstStyle/>
          <a:p>
            <a:r>
              <a:rPr lang="de-DE" noProof="0" dirty="0"/>
              <a:t>Betrachtet den Comic</a:t>
            </a:r>
          </a:p>
        </p:txBody>
      </p:sp>
      <p:sp>
        <p:nvSpPr>
          <p:cNvPr id="14" name="Text Placeholder 2">
            <a:extLst>
              <a:ext uri="{FF2B5EF4-FFF2-40B4-BE49-F238E27FC236}">
                <a16:creationId xmlns:a16="http://schemas.microsoft.com/office/drawing/2014/main" id="{069535F9-2139-40DF-E66A-3CF3E9E93712}"/>
              </a:ext>
            </a:extLst>
          </p:cNvPr>
          <p:cNvSpPr>
            <a:spLocks noGrp="1"/>
          </p:cNvSpPr>
          <p:nvPr>
            <p:ph type="body" sz="quarter" idx="15"/>
          </p:nvPr>
        </p:nvSpPr>
        <p:spPr>
          <a:xfrm>
            <a:off x="684000" y="3060000"/>
            <a:ext cx="4320000" cy="2880000"/>
          </a:xfrm>
        </p:spPr>
        <p:txBody>
          <a:bodyPr>
            <a:normAutofit/>
          </a:bodyPr>
          <a:lstStyle/>
          <a:p>
            <a:pPr marL="285750" indent="-285750">
              <a:lnSpc>
                <a:spcPct val="120000"/>
              </a:lnSpc>
              <a:spcBef>
                <a:spcPct val="0"/>
              </a:spcBef>
              <a:buFont typeface="Arial" panose="020B0604020202020204" pitchFamily="34" charset="0"/>
              <a:buChar char="•"/>
            </a:pPr>
            <a:r>
              <a:rPr lang="de-DE" sz="1500" b="0" dirty="0"/>
              <a:t>Was sind </a:t>
            </a:r>
            <a:r>
              <a:rPr lang="de-DE" sz="1500" dirty="0"/>
              <a:t>eure Gedanken </a:t>
            </a:r>
            <a:r>
              <a:rPr lang="de-DE" sz="1500" b="0" dirty="0"/>
              <a:t>dazu?</a:t>
            </a:r>
          </a:p>
          <a:p>
            <a:pPr marL="285750" indent="-285750">
              <a:lnSpc>
                <a:spcPct val="120000"/>
              </a:lnSpc>
              <a:spcBef>
                <a:spcPct val="0"/>
              </a:spcBef>
              <a:buFont typeface="Arial" panose="020B0604020202020204" pitchFamily="34" charset="0"/>
              <a:buChar char="•"/>
            </a:pPr>
            <a:r>
              <a:rPr lang="de-DE" sz="1500" b="0" dirty="0"/>
              <a:t>Erkennt ihr euch selbst darin wieder?</a:t>
            </a:r>
          </a:p>
        </p:txBody>
      </p:sp>
      <p:pic>
        <p:nvPicPr>
          <p:cNvPr id="4" name="Bildplatzhalter 3" descr="In einem Comic wird eine junge Frau dargestellt mit einem Schreiben zu einer hohen Nachzahlung für Strom und Wasser.">
            <a:extLst>
              <a:ext uri="{FF2B5EF4-FFF2-40B4-BE49-F238E27FC236}">
                <a16:creationId xmlns:a16="http://schemas.microsoft.com/office/drawing/2014/main" id="{2AC44E35-7761-788F-E778-877706EEDBD8}"/>
              </a:ext>
            </a:extLst>
          </p:cNvPr>
          <p:cNvPicPr>
            <a:picLocks noGrp="1" noChangeAspect="1"/>
          </p:cNvPicPr>
          <p:nvPr>
            <p:ph type="pic" sz="quarter" idx="10"/>
          </p:nvPr>
        </p:nvPicPr>
        <p:blipFill rotWithShape="1">
          <a:blip r:embed="rId3"/>
          <a:srcRect l="27424" t="16889" r="27580" b="7199"/>
          <a:stretch>
            <a:fillRect/>
          </a:stretch>
        </p:blipFill>
        <p:spPr bwMode="auto">
          <a:xfrm>
            <a:off x="4964688" y="0"/>
            <a:ext cx="7227312" cy="6858000"/>
          </a:xfrm>
          <a:prstGeom prst="rect">
            <a:avLst/>
          </a:prstGeom>
          <a:solidFill>
            <a:srgbClr val="575656">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Fußzeilenplatzhalter 4">
            <a:extLst>
              <a:ext uri="{FF2B5EF4-FFF2-40B4-BE49-F238E27FC236}">
                <a16:creationId xmlns:a16="http://schemas.microsoft.com/office/drawing/2014/main" id="{A681359E-88E1-5A22-7F33-DAE04D6078CA}"/>
              </a:ext>
              <a:ext uri="{C183D7F6-B498-43B3-948B-1728B52AA6E4}">
                <adec:decorative xmlns:adec="http://schemas.microsoft.com/office/drawing/2017/decorative" val="1"/>
              </a:ext>
            </a:extLst>
          </p:cNvPr>
          <p:cNvSpPr>
            <a:spLocks noGrp="1"/>
          </p:cNvSpPr>
          <p:nvPr>
            <p:ph type="ftr" sz="quarter" idx="16"/>
          </p:nvPr>
        </p:nvSpPr>
        <p:spPr>
          <a:xfrm>
            <a:off x="684213" y="6364288"/>
            <a:ext cx="4984750" cy="144462"/>
          </a:xfrm>
        </p:spPr>
        <p:txBody>
          <a:bodyPr anchor="ctr">
            <a:noAutofit/>
          </a:bodyPr>
          <a:lstStyle/>
          <a:p>
            <a:pPr>
              <a:lnSpc>
                <a:spcPct val="90000"/>
              </a:lnSpc>
              <a:spcAft>
                <a:spcPts val="600"/>
              </a:spcAft>
              <a:defRPr/>
            </a:pPr>
            <a:r>
              <a:rPr lang="de-DE" dirty="0"/>
              <a:t>Ressourcen bewusst nutzen</a:t>
            </a:r>
          </a:p>
        </p:txBody>
      </p:sp>
      <p:sp>
        <p:nvSpPr>
          <p:cNvPr id="6" name="Foliennummernplatzhalter 5">
            <a:extLst>
              <a:ext uri="{FF2B5EF4-FFF2-40B4-BE49-F238E27FC236}">
                <a16:creationId xmlns:a16="http://schemas.microsoft.com/office/drawing/2014/main" id="{9CF77CF7-7D65-65E9-4AA0-7DE82BA32988}"/>
              </a:ext>
              <a:ext uri="{C183D7F6-B498-43B3-948B-1728B52AA6E4}">
                <adec:decorative xmlns:adec="http://schemas.microsoft.com/office/drawing/2017/decorative" val="1"/>
              </a:ext>
            </a:extLst>
          </p:cNvPr>
          <p:cNvSpPr>
            <a:spLocks noGrp="1"/>
          </p:cNvSpPr>
          <p:nvPr>
            <p:ph type="sldNum" sz="quarter" idx="17"/>
          </p:nvPr>
        </p:nvSpPr>
        <p:spPr>
          <a:xfrm>
            <a:off x="10825163" y="6364288"/>
            <a:ext cx="638175" cy="144462"/>
          </a:xfrm>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2</a:t>
            </a:fld>
            <a:endParaRPr lang="de-DE" dirty="0"/>
          </a:p>
        </p:txBody>
      </p:sp>
    </p:spTree>
    <p:extLst>
      <p:ext uri="{BB962C8B-B14F-4D97-AF65-F5344CB8AC3E}">
        <p14:creationId xmlns:p14="http://schemas.microsoft.com/office/powerpoint/2010/main" val="256861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E209-0D3B-AE15-3AFE-6A9E7F8E0EF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1437805B-0098-4F57-8568-92C610BD0F45}"/>
              </a:ext>
            </a:extLst>
          </p:cNvPr>
          <p:cNvSpPr>
            <a:spLocks noGrp="1"/>
          </p:cNvSpPr>
          <p:nvPr>
            <p:ph type="title"/>
          </p:nvPr>
        </p:nvSpPr>
        <p:spPr>
          <a:xfrm>
            <a:off x="682167" y="2052000"/>
            <a:ext cx="4320000" cy="756000"/>
          </a:xfrm>
        </p:spPr>
        <p:txBody>
          <a:bodyPr/>
          <a:lstStyle/>
          <a:p>
            <a:r>
              <a:rPr lang="de-DE" noProof="0" dirty="0"/>
              <a:t>Wie ist das bei euch?</a:t>
            </a:r>
          </a:p>
        </p:txBody>
      </p:sp>
      <p:sp>
        <p:nvSpPr>
          <p:cNvPr id="14" name="Text Placeholder 2">
            <a:extLst>
              <a:ext uri="{FF2B5EF4-FFF2-40B4-BE49-F238E27FC236}">
                <a16:creationId xmlns:a16="http://schemas.microsoft.com/office/drawing/2014/main" id="{DA1D9D54-49B8-9836-6CD2-144DB47BE69C}"/>
              </a:ext>
            </a:extLst>
          </p:cNvPr>
          <p:cNvSpPr>
            <a:spLocks noGrp="1"/>
          </p:cNvSpPr>
          <p:nvPr>
            <p:ph type="body" sz="quarter" idx="15"/>
          </p:nvPr>
        </p:nvSpPr>
        <p:spPr>
          <a:xfrm>
            <a:off x="684000" y="3060000"/>
            <a:ext cx="4320000" cy="2880000"/>
          </a:xfrm>
        </p:spPr>
        <p:txBody>
          <a:bodyPr>
            <a:normAutofit/>
          </a:bodyPr>
          <a:lstStyle/>
          <a:p>
            <a:pPr marL="285750" indent="-285750">
              <a:lnSpc>
                <a:spcPct val="120000"/>
              </a:lnSpc>
              <a:spcBef>
                <a:spcPct val="0"/>
              </a:spcBef>
              <a:buFont typeface="Arial" panose="020B0604020202020204" pitchFamily="34" charset="0"/>
              <a:buChar char="•"/>
            </a:pPr>
            <a:r>
              <a:rPr lang="de-DE" sz="1500" b="0" dirty="0"/>
              <a:t>Habt ihr euch bereits mit dem Thema </a:t>
            </a:r>
            <a:r>
              <a:rPr lang="de-DE" sz="1500" dirty="0"/>
              <a:t>Energie- oder Wassersparen </a:t>
            </a:r>
            <a:r>
              <a:rPr lang="de-DE" sz="1500" b="0" dirty="0"/>
              <a:t>auseinandergesetzt? </a:t>
            </a:r>
          </a:p>
          <a:p>
            <a:pPr marL="285750" indent="-285750">
              <a:spcBef>
                <a:spcPct val="0"/>
              </a:spcBef>
              <a:buFont typeface="Arial" panose="020B0604020202020204" pitchFamily="34" charset="0"/>
              <a:buChar char="•"/>
            </a:pPr>
            <a:r>
              <a:rPr lang="de-DE" sz="1500" b="0" dirty="0"/>
              <a:t>Was glaubt ihr, an welchen Stellen in eurem Alltag könntet ihr Energie und Wasser sparen?</a:t>
            </a:r>
          </a:p>
        </p:txBody>
      </p:sp>
      <p:pic>
        <p:nvPicPr>
          <p:cNvPr id="10" name="Bildplatzhalter 9" descr="In einem Comic wir eine junge Person in einer gefüllten Badewanne gezeigt. Die Person nutzt mehrere elektronische Geräte zeitgleich.">
            <a:extLst>
              <a:ext uri="{FF2B5EF4-FFF2-40B4-BE49-F238E27FC236}">
                <a16:creationId xmlns:a16="http://schemas.microsoft.com/office/drawing/2014/main" id="{CF91B6EC-F5F7-06EC-9E7B-BC3CE4526AC9}"/>
              </a:ext>
            </a:extLst>
          </p:cNvPr>
          <p:cNvPicPr>
            <a:picLocks noGrp="1" noChangeAspect="1"/>
          </p:cNvPicPr>
          <p:nvPr>
            <p:ph type="pic" sz="quarter" idx="10"/>
          </p:nvPr>
        </p:nvPicPr>
        <p:blipFill rotWithShape="1">
          <a:blip r:embed="rId3"/>
          <a:srcRect l="82" r="1602" b="3157"/>
          <a:stretch>
            <a:fillRect/>
          </a:stretch>
        </p:blipFill>
        <p:spPr>
          <a:xfrm>
            <a:off x="5171440" y="0"/>
            <a:ext cx="7020560" cy="6858000"/>
          </a:xfrm>
        </p:spPr>
      </p:pic>
      <p:sp>
        <p:nvSpPr>
          <p:cNvPr id="5" name="Fußzeilenplatzhalter 4">
            <a:extLst>
              <a:ext uri="{FF2B5EF4-FFF2-40B4-BE49-F238E27FC236}">
                <a16:creationId xmlns:a16="http://schemas.microsoft.com/office/drawing/2014/main" id="{97D742F0-E40B-ED8B-CC14-9DDF0D84387D}"/>
              </a:ext>
              <a:ext uri="{C183D7F6-B498-43B3-948B-1728B52AA6E4}">
                <adec:decorative xmlns:adec="http://schemas.microsoft.com/office/drawing/2017/decorative" val="1"/>
              </a:ext>
            </a:extLst>
          </p:cNvPr>
          <p:cNvSpPr>
            <a:spLocks noGrp="1"/>
          </p:cNvSpPr>
          <p:nvPr>
            <p:ph type="ftr" sz="quarter" idx="16"/>
          </p:nvPr>
        </p:nvSpPr>
        <p:spPr>
          <a:xfrm>
            <a:off x="684213" y="6364288"/>
            <a:ext cx="4984750" cy="144462"/>
          </a:xfrm>
        </p:spPr>
        <p:txBody>
          <a:bodyPr anchor="ctr">
            <a:noAutofit/>
          </a:bodyPr>
          <a:lstStyle/>
          <a:p>
            <a:pPr>
              <a:lnSpc>
                <a:spcPct val="90000"/>
              </a:lnSpc>
              <a:spcAft>
                <a:spcPts val="600"/>
              </a:spcAft>
              <a:defRPr/>
            </a:pPr>
            <a:r>
              <a:rPr lang="de-DE" dirty="0"/>
              <a:t>Ressourcen bewusst nutzen</a:t>
            </a:r>
          </a:p>
        </p:txBody>
      </p:sp>
      <p:sp>
        <p:nvSpPr>
          <p:cNvPr id="6" name="Foliennummernplatzhalter 5">
            <a:extLst>
              <a:ext uri="{FF2B5EF4-FFF2-40B4-BE49-F238E27FC236}">
                <a16:creationId xmlns:a16="http://schemas.microsoft.com/office/drawing/2014/main" id="{A2E331B0-7CAD-366E-6DEF-917C6F7C33EF}"/>
              </a:ext>
              <a:ext uri="{C183D7F6-B498-43B3-948B-1728B52AA6E4}">
                <adec:decorative xmlns:adec="http://schemas.microsoft.com/office/drawing/2017/decorative" val="1"/>
              </a:ext>
            </a:extLst>
          </p:cNvPr>
          <p:cNvSpPr>
            <a:spLocks noGrp="1"/>
          </p:cNvSpPr>
          <p:nvPr>
            <p:ph type="sldNum" sz="quarter" idx="17"/>
          </p:nvPr>
        </p:nvSpPr>
        <p:spPr>
          <a:xfrm>
            <a:off x="10825163" y="6364288"/>
            <a:ext cx="638175" cy="144462"/>
          </a:xfrm>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3</a:t>
            </a:fld>
            <a:endParaRPr lang="de-DE" dirty="0"/>
          </a:p>
        </p:txBody>
      </p:sp>
    </p:spTree>
    <p:extLst>
      <p:ext uri="{BB962C8B-B14F-4D97-AF65-F5344CB8AC3E}">
        <p14:creationId xmlns:p14="http://schemas.microsoft.com/office/powerpoint/2010/main" val="128644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de-DE" dirty="0"/>
              <a:t>Aufgabenstellung</a:t>
            </a:r>
          </a:p>
        </p:txBody>
      </p:sp>
      <p:sp>
        <p:nvSpPr>
          <p:cNvPr id="12" name="Textplatzhalter 11"/>
          <p:cNvSpPr>
            <a:spLocks noGrp="1"/>
          </p:cNvSpPr>
          <p:nvPr>
            <p:ph type="body" sz="quarter" idx="18"/>
          </p:nvPr>
        </p:nvSpPr>
        <p:spPr/>
        <p:txBody>
          <a:bodyPr/>
          <a:lstStyle/>
          <a:p>
            <a:r>
              <a:rPr lang="de-DE" dirty="0"/>
              <a:t>Findet euch in </a:t>
            </a:r>
            <a:r>
              <a:rPr lang="de-DE" b="1" dirty="0"/>
              <a:t>Kleingruppen</a:t>
            </a:r>
            <a:r>
              <a:rPr lang="de-DE" dirty="0"/>
              <a:t> zusammen.</a:t>
            </a:r>
          </a:p>
          <a:p>
            <a:r>
              <a:rPr lang="de-DE" dirty="0"/>
              <a:t>Nutz das </a:t>
            </a:r>
            <a:r>
              <a:rPr lang="de-DE" b="1" dirty="0"/>
              <a:t>Arbeitsblatt</a:t>
            </a:r>
            <a:r>
              <a:rPr lang="de-DE" dirty="0"/>
              <a:t> und beantwortet die Frage: </a:t>
            </a:r>
          </a:p>
          <a:p>
            <a:endParaRPr lang="de-DE" dirty="0"/>
          </a:p>
          <a:p>
            <a:pPr marL="265113" indent="0" defTabSz="263525">
              <a:buNone/>
            </a:pPr>
            <a:r>
              <a:rPr lang="de-DE" b="1" dirty="0">
                <a:solidFill>
                  <a:schemeClr val="tx2"/>
                </a:solidFill>
              </a:rPr>
              <a:t>a) Energiesparen – Tipps und Tricks für meinen Alltag </a:t>
            </a:r>
          </a:p>
          <a:p>
            <a:pPr marL="265113" indent="0" defTabSz="263525">
              <a:buNone/>
            </a:pPr>
            <a:endParaRPr lang="de-DE" b="1" dirty="0">
              <a:solidFill>
                <a:schemeClr val="tx2"/>
              </a:solidFill>
            </a:endParaRPr>
          </a:p>
          <a:p>
            <a:pPr marL="265113" indent="0" defTabSz="263525">
              <a:buNone/>
            </a:pPr>
            <a:r>
              <a:rPr lang="de-DE" b="1" dirty="0">
                <a:solidFill>
                  <a:schemeClr val="tx2"/>
                </a:solidFill>
              </a:rPr>
              <a:t>b) Wasser sparen – Bewusster Umgang mit Trinkwasser</a:t>
            </a:r>
          </a:p>
          <a:p>
            <a:pPr marL="0" indent="0" defTabSz="630238">
              <a:buNone/>
              <a:tabLst>
                <a:tab pos="263525" algn="l"/>
              </a:tabLst>
            </a:pPr>
            <a:endParaRPr lang="de-DE" b="1" dirty="0">
              <a:solidFill>
                <a:srgbClr val="FF0000"/>
              </a:solidFill>
            </a:endParaRPr>
          </a:p>
          <a:p>
            <a:r>
              <a:rPr lang="de-DE" dirty="0"/>
              <a:t>Recherchiert zu eurem Thema im </a:t>
            </a:r>
            <a:r>
              <a:rPr lang="de-DE" b="1" dirty="0"/>
              <a:t>Checker-Space</a:t>
            </a:r>
            <a:r>
              <a:rPr lang="de-DE" dirty="0"/>
              <a:t>.</a:t>
            </a:r>
          </a:p>
          <a:p>
            <a:r>
              <a:rPr lang="de-DE" dirty="0"/>
              <a:t>Das Arbeitsblatt unterstützt euch bei der Recherche.</a:t>
            </a:r>
            <a:endParaRPr lang="de-DE" b="1" dirty="0">
              <a:solidFill>
                <a:srgbClr val="FF0000"/>
              </a:solidFill>
            </a:endParaRPr>
          </a:p>
        </p:txBody>
      </p:sp>
      <p:pic>
        <p:nvPicPr>
          <p:cNvPr id="3" name="Grafik 2" descr="Checkerspace. Konsumthemen und Methoden für Recherche und eigene Projekte.">
            <a:extLst>
              <a:ext uri="{FF2B5EF4-FFF2-40B4-BE49-F238E27FC236}">
                <a16:creationId xmlns:a16="http://schemas.microsoft.com/office/drawing/2014/main" id="{F8329BAB-B3D9-3C8C-91E7-BE35EEDA6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6862" y="2639271"/>
            <a:ext cx="3917388" cy="768385"/>
          </a:xfrm>
          <a:prstGeom prst="rect">
            <a:avLst/>
          </a:prstGeom>
        </p:spPr>
      </p:pic>
      <p:pic>
        <p:nvPicPr>
          <p:cNvPr id="2" name="Grafik 1" descr="QR Code zum Checker Space.">
            <a:extLst>
              <a:ext uri="{FF2B5EF4-FFF2-40B4-BE49-F238E27FC236}">
                <a16:creationId xmlns:a16="http://schemas.microsoft.com/office/drawing/2014/main" id="{0EC634C5-E179-FF5D-A018-8630EAD9A1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5854" y="3550848"/>
            <a:ext cx="1591676" cy="1591676"/>
          </a:xfrm>
          <a:prstGeom prst="rect">
            <a:avLst/>
          </a:prstGeom>
        </p:spPr>
      </p:pic>
      <p:sp>
        <p:nvSpPr>
          <p:cNvPr id="6" name="Rechteck 5">
            <a:extLst>
              <a:ext uri="{FF2B5EF4-FFF2-40B4-BE49-F238E27FC236}">
                <a16:creationId xmlns:a16="http://schemas.microsoft.com/office/drawing/2014/main" id="{1137FA41-5ED4-B456-B936-B2DB1F47C59B}"/>
              </a:ext>
            </a:extLst>
          </p:cNvPr>
          <p:cNvSpPr/>
          <p:nvPr/>
        </p:nvSpPr>
        <p:spPr>
          <a:xfrm>
            <a:off x="7196137" y="5224138"/>
            <a:ext cx="4267201"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Ressourcen bewusst nutzen</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4</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30032-7953-66EA-C204-A3DBDA4D2F0D}"/>
              </a:ext>
            </a:extLst>
          </p:cNvPr>
          <p:cNvSpPr>
            <a:spLocks noGrp="1"/>
          </p:cNvSpPr>
          <p:nvPr>
            <p:ph type="title"/>
          </p:nvPr>
        </p:nvSpPr>
        <p:spPr>
          <a:xfrm>
            <a:off x="704259" y="4131089"/>
            <a:ext cx="5522370" cy="858163"/>
          </a:xfrm>
        </p:spPr>
        <p:txBody>
          <a:bodyPr/>
          <a:lstStyle/>
          <a:p>
            <a:r>
              <a:rPr lang="de-DE" dirty="0"/>
              <a:t>Was habt ihr herausgefunden?</a:t>
            </a:r>
          </a:p>
        </p:txBody>
      </p:sp>
      <p:sp>
        <p:nvSpPr>
          <p:cNvPr id="3" name="Textplatzhalter 2">
            <a:extLst>
              <a:ext uri="{FF2B5EF4-FFF2-40B4-BE49-F238E27FC236}">
                <a16:creationId xmlns:a16="http://schemas.microsoft.com/office/drawing/2014/main" id="{68DF01AB-3BB2-994A-EED6-03CFFA8A336E}"/>
              </a:ext>
            </a:extLst>
          </p:cNvPr>
          <p:cNvSpPr>
            <a:spLocks noGrp="1"/>
          </p:cNvSpPr>
          <p:nvPr>
            <p:ph type="body" sz="quarter" idx="15"/>
          </p:nvPr>
        </p:nvSpPr>
        <p:spPr>
          <a:xfrm>
            <a:off x="704259" y="5214081"/>
            <a:ext cx="4803364" cy="1028173"/>
          </a:xfrm>
        </p:spPr>
        <p:txBody>
          <a:bodyPr/>
          <a:lstStyle/>
          <a:p>
            <a:r>
              <a:rPr lang="de-DE" dirty="0"/>
              <a:t>Wir freuen uns auf eure Ergebnisse!</a:t>
            </a:r>
          </a:p>
        </p:txBody>
      </p:sp>
      <p:pic>
        <p:nvPicPr>
          <p:cNvPr id="10" name="Bildplatzhalter 9" descr="Dekoratives Bild. Eine Hand zeigt auf gezeichnete Figuren.">
            <a:extLst>
              <a:ext uri="{FF2B5EF4-FFF2-40B4-BE49-F238E27FC236}">
                <a16:creationId xmlns:a16="http://schemas.microsoft.com/office/drawing/2014/main" id="{E7240833-5077-8FC1-FA68-CF06CD18117C}"/>
              </a:ext>
            </a:extLst>
          </p:cNvPr>
          <p:cNvPicPr>
            <a:picLocks noGrp="1" noChangeAspect="1"/>
          </p:cNvPicPr>
          <p:nvPr>
            <p:ph type="pic" sz="quarter" idx="20"/>
          </p:nvPr>
        </p:nvPicPr>
        <p:blipFill rotWithShape="1">
          <a:blip r:embed="rId3"/>
          <a:srcRect l="10882" t="-10093" r="32845" b="10093"/>
          <a:stretch>
            <a:fillRect/>
          </a:stretch>
        </p:blipFill>
        <p:spPr>
          <a:xfrm>
            <a:off x="6684380" y="-688800"/>
            <a:ext cx="6417476" cy="6417476"/>
          </a:xfrm>
        </p:spPr>
      </p:pic>
      <p:sp>
        <p:nvSpPr>
          <p:cNvPr id="5" name="Foliennummernplatzhalter 4">
            <a:extLst>
              <a:ext uri="{FF2B5EF4-FFF2-40B4-BE49-F238E27FC236}">
                <a16:creationId xmlns:a16="http://schemas.microsoft.com/office/drawing/2014/main" id="{7D29204A-060F-2E96-7A8B-8EC5054B3E9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5</a:t>
            </a:fld>
            <a:endParaRPr lang="de-DE" dirty="0"/>
          </a:p>
        </p:txBody>
      </p:sp>
    </p:spTree>
    <p:extLst>
      <p:ext uri="{BB962C8B-B14F-4D97-AF65-F5344CB8AC3E}">
        <p14:creationId xmlns:p14="http://schemas.microsoft.com/office/powerpoint/2010/main" val="290772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DCFF2D-7B94-D969-9CFB-DDDE2B4AEAD3}"/>
              </a:ext>
            </a:extLst>
          </p:cNvPr>
          <p:cNvSpPr>
            <a:spLocks noGrp="1"/>
          </p:cNvSpPr>
          <p:nvPr>
            <p:ph type="title"/>
          </p:nvPr>
        </p:nvSpPr>
        <p:spPr/>
        <p:txBody>
          <a:bodyPr/>
          <a:lstStyle/>
          <a:p>
            <a:r>
              <a:rPr lang="de-DE" dirty="0"/>
              <a:t>Wasser sparen im Alltag</a:t>
            </a:r>
          </a:p>
        </p:txBody>
      </p:sp>
      <p:sp>
        <p:nvSpPr>
          <p:cNvPr id="5" name="Textplatzhalter 4">
            <a:extLst>
              <a:ext uri="{FF2B5EF4-FFF2-40B4-BE49-F238E27FC236}">
                <a16:creationId xmlns:a16="http://schemas.microsoft.com/office/drawing/2014/main" id="{D5EDC2C7-1F38-8C94-6267-94D7D211499D}"/>
              </a:ext>
            </a:extLst>
          </p:cNvPr>
          <p:cNvSpPr>
            <a:spLocks noGrp="1"/>
          </p:cNvSpPr>
          <p:nvPr>
            <p:ph type="body" sz="quarter" idx="18"/>
          </p:nvPr>
        </p:nvSpPr>
        <p:spPr/>
        <p:txBody>
          <a:bodyPr/>
          <a:lstStyle/>
          <a:p>
            <a:r>
              <a:rPr lang="de-DE" dirty="0"/>
              <a:t>Im Schnitt verbraucht eine </a:t>
            </a:r>
            <a:r>
              <a:rPr lang="de-DE" b="1" dirty="0"/>
              <a:t>„sparsame“ Person circa 30 Liter </a:t>
            </a:r>
            <a:r>
              <a:rPr lang="de-DE" dirty="0"/>
              <a:t>und eine eher „verschwenderische“ Person um die 50 Liter warmes Wasser am Tag.</a:t>
            </a:r>
          </a:p>
          <a:p>
            <a:r>
              <a:rPr lang="de-DE" dirty="0"/>
              <a:t>Mit einer </a:t>
            </a:r>
            <a:r>
              <a:rPr lang="de-DE" b="1" dirty="0"/>
              <a:t>Sparbrause</a:t>
            </a:r>
            <a:r>
              <a:rPr lang="de-DE" dirty="0"/>
              <a:t> liegt der Wasserverbrauch bei </a:t>
            </a:r>
            <a:r>
              <a:rPr lang="de-DE" b="1" dirty="0"/>
              <a:t>ca. 6 bis 7 Liter pro Minute </a:t>
            </a:r>
            <a:r>
              <a:rPr lang="de-DE" dirty="0"/>
              <a:t>– bei normalen Duschbrausen sind es 14 bis 20 Liter.</a:t>
            </a:r>
          </a:p>
          <a:p>
            <a:r>
              <a:rPr lang="de-DE" b="1" dirty="0"/>
              <a:t>Duschdauer kurz halten </a:t>
            </a:r>
            <a:r>
              <a:rPr lang="de-DE" dirty="0"/>
              <a:t>und Geld sparen: täglich 8 Minuten duschen verbraucht 80 Liter Wasser und kostet im Jahr etwa 350 Euro. Jeden Tag 3 Minuten duschen kostet etwa 130 Euro im Jahr.</a:t>
            </a:r>
          </a:p>
        </p:txBody>
      </p:sp>
      <p:pic>
        <p:nvPicPr>
          <p:cNvPr id="8" name="Grafik 7" descr="Gezeichnete Abbildung einer Waschmaschine und Wäschekorb mit Wäscheberg.">
            <a:extLst>
              <a:ext uri="{FF2B5EF4-FFF2-40B4-BE49-F238E27FC236}">
                <a16:creationId xmlns:a16="http://schemas.microsoft.com/office/drawing/2014/main" id="{9746416B-3003-6313-C254-18E26B1E217A}"/>
              </a:ext>
            </a:extLst>
          </p:cNvPr>
          <p:cNvPicPr>
            <a:picLocks noChangeAspect="1"/>
          </p:cNvPicPr>
          <p:nvPr/>
        </p:nvPicPr>
        <p:blipFill rotWithShape="1">
          <a:blip r:embed="rId3"/>
          <a:srcRect l="78333" t="37037" r="7396" b="17407"/>
          <a:stretch/>
        </p:blipFill>
        <p:spPr>
          <a:xfrm>
            <a:off x="8351520" y="2575819"/>
            <a:ext cx="3349857" cy="3007536"/>
          </a:xfrm>
          <a:prstGeom prst="rect">
            <a:avLst/>
          </a:prstGeom>
        </p:spPr>
      </p:pic>
      <p:sp>
        <p:nvSpPr>
          <p:cNvPr id="3" name="Fußzeilenplatzhalter 2">
            <a:extLst>
              <a:ext uri="{FF2B5EF4-FFF2-40B4-BE49-F238E27FC236}">
                <a16:creationId xmlns:a16="http://schemas.microsoft.com/office/drawing/2014/main" id="{0CA4ACA8-6A6A-9954-EA8D-DD7BA4357153}"/>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Ressourcen bewusst nutzen</a:t>
            </a:r>
          </a:p>
        </p:txBody>
      </p:sp>
      <p:sp>
        <p:nvSpPr>
          <p:cNvPr id="4" name="Foliennummernplatzhalter 3">
            <a:extLst>
              <a:ext uri="{FF2B5EF4-FFF2-40B4-BE49-F238E27FC236}">
                <a16:creationId xmlns:a16="http://schemas.microsoft.com/office/drawing/2014/main" id="{FB0346D5-46B3-3488-6847-9D3C28000E90}"/>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6</a:t>
            </a:fld>
            <a:endParaRPr lang="de-DE" dirty="0"/>
          </a:p>
        </p:txBody>
      </p:sp>
    </p:spTree>
    <p:extLst>
      <p:ext uri="{BB962C8B-B14F-4D97-AF65-F5344CB8AC3E}">
        <p14:creationId xmlns:p14="http://schemas.microsoft.com/office/powerpoint/2010/main" val="1147663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B7917-093B-42B5-4140-1C52D91F5C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7F265D-2195-F273-DCF6-A8A7BDFD740D}"/>
              </a:ext>
            </a:extLst>
          </p:cNvPr>
          <p:cNvSpPr>
            <a:spLocks noGrp="1"/>
          </p:cNvSpPr>
          <p:nvPr>
            <p:ph type="title"/>
          </p:nvPr>
        </p:nvSpPr>
        <p:spPr/>
        <p:txBody>
          <a:bodyPr/>
          <a:lstStyle/>
          <a:p>
            <a:r>
              <a:rPr lang="de-DE" dirty="0"/>
              <a:t>Strom-Spar-Tipps für den Alltag</a:t>
            </a:r>
          </a:p>
        </p:txBody>
      </p:sp>
      <p:sp>
        <p:nvSpPr>
          <p:cNvPr id="5" name="Textplatzhalter 4">
            <a:extLst>
              <a:ext uri="{FF2B5EF4-FFF2-40B4-BE49-F238E27FC236}">
                <a16:creationId xmlns:a16="http://schemas.microsoft.com/office/drawing/2014/main" id="{A549DB8E-54BD-9356-7E3A-C02E46186E58}"/>
              </a:ext>
            </a:extLst>
          </p:cNvPr>
          <p:cNvSpPr>
            <a:spLocks noGrp="1"/>
          </p:cNvSpPr>
          <p:nvPr>
            <p:ph type="body" sz="quarter" idx="18"/>
          </p:nvPr>
        </p:nvSpPr>
        <p:spPr/>
        <p:txBody>
          <a:bodyPr/>
          <a:lstStyle/>
          <a:p>
            <a:r>
              <a:rPr lang="de-DE" dirty="0"/>
              <a:t>Wasser im </a:t>
            </a:r>
            <a:r>
              <a:rPr lang="de-DE" b="1" dirty="0"/>
              <a:t>Wasserkocher</a:t>
            </a:r>
            <a:r>
              <a:rPr lang="de-DE" dirty="0"/>
              <a:t> erhitzen.</a:t>
            </a:r>
          </a:p>
          <a:p>
            <a:r>
              <a:rPr lang="de-DE" dirty="0"/>
              <a:t>Beim Kochen den </a:t>
            </a:r>
            <a:r>
              <a:rPr lang="de-DE" b="1" dirty="0"/>
              <a:t>Deckel auf dem Topf </a:t>
            </a:r>
            <a:r>
              <a:rPr lang="de-DE" dirty="0"/>
              <a:t>lassen und Temperatur der </a:t>
            </a:r>
            <a:r>
              <a:rPr lang="de-DE" b="1" dirty="0"/>
              <a:t>Heizplatte runterdrehen</a:t>
            </a:r>
            <a:r>
              <a:rPr lang="de-DE" dirty="0"/>
              <a:t>. </a:t>
            </a:r>
          </a:p>
          <a:p>
            <a:r>
              <a:rPr lang="de-DE" b="1" dirty="0"/>
              <a:t>Elektrogeräte</a:t>
            </a:r>
            <a:r>
              <a:rPr lang="de-DE" dirty="0"/>
              <a:t>, die nicht genutzt werden, ganz </a:t>
            </a:r>
            <a:r>
              <a:rPr lang="de-DE" b="1" dirty="0"/>
              <a:t>ausschalten</a:t>
            </a:r>
            <a:r>
              <a:rPr lang="de-DE" dirty="0"/>
              <a:t>.</a:t>
            </a:r>
          </a:p>
          <a:p>
            <a:r>
              <a:rPr lang="de-DE" dirty="0"/>
              <a:t>Geschirrspüler und Waschmaschine immer voll beladen und </a:t>
            </a:r>
            <a:r>
              <a:rPr lang="de-DE" b="1" dirty="0"/>
              <a:t>ECO-Programm wählen. </a:t>
            </a:r>
            <a:r>
              <a:rPr lang="de-DE" dirty="0"/>
              <a:t>Das dauert zwar länger, verbraucht aber weniger Strom und Wasser. </a:t>
            </a:r>
          </a:p>
          <a:p>
            <a:r>
              <a:rPr lang="de-DE" b="1" dirty="0"/>
              <a:t>Kühlschrank</a:t>
            </a:r>
            <a:r>
              <a:rPr lang="de-DE" dirty="0"/>
              <a:t> selten und möglichst </a:t>
            </a:r>
            <a:r>
              <a:rPr lang="de-DE" b="1" dirty="0"/>
              <a:t>kurz</a:t>
            </a:r>
            <a:r>
              <a:rPr lang="de-DE" dirty="0"/>
              <a:t> </a:t>
            </a:r>
            <a:r>
              <a:rPr lang="de-DE" b="1" dirty="0"/>
              <a:t>öffnen</a:t>
            </a:r>
            <a:r>
              <a:rPr lang="de-DE" dirty="0"/>
              <a:t>. </a:t>
            </a:r>
          </a:p>
          <a:p>
            <a:r>
              <a:rPr lang="de-DE" dirty="0"/>
              <a:t>Nur </a:t>
            </a:r>
            <a:r>
              <a:rPr lang="de-DE" b="1" dirty="0"/>
              <a:t>abgekühlte</a:t>
            </a:r>
            <a:r>
              <a:rPr lang="de-DE" dirty="0"/>
              <a:t> </a:t>
            </a:r>
            <a:r>
              <a:rPr lang="de-DE" b="1" dirty="0"/>
              <a:t>Lebensmittel</a:t>
            </a:r>
            <a:r>
              <a:rPr lang="de-DE" dirty="0"/>
              <a:t> in den Kühlschrank stellen. </a:t>
            </a:r>
          </a:p>
          <a:p>
            <a:pPr marL="0" indent="0">
              <a:buNone/>
            </a:pPr>
            <a:endParaRPr lang="de-DE" dirty="0"/>
          </a:p>
        </p:txBody>
      </p:sp>
      <p:pic>
        <p:nvPicPr>
          <p:cNvPr id="7" name="Grafik 6" descr="Icon mit einem Stecker.">
            <a:extLst>
              <a:ext uri="{FF2B5EF4-FFF2-40B4-BE49-F238E27FC236}">
                <a16:creationId xmlns:a16="http://schemas.microsoft.com/office/drawing/2014/main" id="{B8B0E532-6FCF-64EA-B09E-73E9E086D844}"/>
              </a:ext>
            </a:extLst>
          </p:cNvPr>
          <p:cNvPicPr>
            <a:picLocks noChangeAspect="1"/>
          </p:cNvPicPr>
          <p:nvPr/>
        </p:nvPicPr>
        <p:blipFill>
          <a:blip r:embed="rId3"/>
          <a:stretch>
            <a:fillRect/>
          </a:stretch>
        </p:blipFill>
        <p:spPr>
          <a:xfrm>
            <a:off x="8693479" y="2700000"/>
            <a:ext cx="2570090" cy="2570090"/>
          </a:xfrm>
          <a:prstGeom prst="rect">
            <a:avLst/>
          </a:prstGeom>
        </p:spPr>
      </p:pic>
      <p:sp>
        <p:nvSpPr>
          <p:cNvPr id="3" name="Fußzeilenplatzhalter 2">
            <a:extLst>
              <a:ext uri="{FF2B5EF4-FFF2-40B4-BE49-F238E27FC236}">
                <a16:creationId xmlns:a16="http://schemas.microsoft.com/office/drawing/2014/main" id="{440D87A4-3A45-DF29-3915-10814A8C8973}"/>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Ressourcen bewusst nutzen</a:t>
            </a:r>
          </a:p>
        </p:txBody>
      </p:sp>
      <p:sp>
        <p:nvSpPr>
          <p:cNvPr id="4" name="Foliennummernplatzhalter 3">
            <a:extLst>
              <a:ext uri="{FF2B5EF4-FFF2-40B4-BE49-F238E27FC236}">
                <a16:creationId xmlns:a16="http://schemas.microsoft.com/office/drawing/2014/main" id="{554C51EA-5DFD-F19F-403E-EDD9851340BA}"/>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7</a:t>
            </a:fld>
            <a:endParaRPr lang="de-DE" dirty="0"/>
          </a:p>
        </p:txBody>
      </p:sp>
    </p:spTree>
    <p:extLst>
      <p:ext uri="{BB962C8B-B14F-4D97-AF65-F5344CB8AC3E}">
        <p14:creationId xmlns:p14="http://schemas.microsoft.com/office/powerpoint/2010/main" val="729377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26849" y="2194152"/>
            <a:ext cx="4803775" cy="755650"/>
          </a:xfrm>
        </p:spPr>
        <p:txBody>
          <a:bodyPr/>
          <a:lstStyle/>
          <a:p>
            <a:r>
              <a:rPr lang="de-DE" altLang="en-US" dirty="0"/>
              <a:t>Weitere Infos findet ihr...</a:t>
            </a:r>
          </a:p>
        </p:txBody>
      </p:sp>
      <p:sp>
        <p:nvSpPr>
          <p:cNvPr id="4" name="Textplatzhalter 3">
            <a:extLst>
              <a:ext uri="{FF2B5EF4-FFF2-40B4-BE49-F238E27FC236}">
                <a16:creationId xmlns:a16="http://schemas.microsoft.com/office/drawing/2014/main" id="{96EC23CD-4850-5541-EBC5-15114AD84222}"/>
              </a:ext>
            </a:extLst>
          </p:cNvPr>
          <p:cNvSpPr>
            <a:spLocks noGrp="1" noChangeArrowheads="1"/>
          </p:cNvSpPr>
          <p:nvPr>
            <p:ph type="body" sz="quarter" idx="15"/>
          </p:nvPr>
        </p:nvSpPr>
        <p:spPr>
          <a:xfrm>
            <a:off x="726849" y="3202214"/>
            <a:ext cx="9135608"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altLang="en-US" dirty="0">
                <a:solidFill>
                  <a:schemeClr val="tx2"/>
                </a:solidFill>
                <a:hlinkClick r:id="rId4">
                  <a:extLst>
                    <a:ext uri="{A12FA001-AC4F-418D-AE19-62706E023703}">
                      <ahyp:hlinkClr xmlns:ahyp="http://schemas.microsoft.com/office/drawing/2018/hyperlinkcolor" val="tx"/>
                    </a:ext>
                  </a:extLst>
                </a:hlinkClick>
              </a:rPr>
              <a:t>www.</a:t>
            </a:r>
            <a:r>
              <a:rPr lang="de-DE" dirty="0">
                <a:solidFill>
                  <a:schemeClr val="tx2"/>
                </a:solidFill>
                <a:hlinkClick r:id="rId4">
                  <a:extLst>
                    <a:ext uri="{A12FA001-AC4F-418D-AE19-62706E023703}">
                      <ahyp:hlinkClr xmlns:ahyp="http://schemas.microsoft.com/office/drawing/2018/hyperlinkcolor" val="tx"/>
                    </a:ext>
                  </a:extLst>
                </a:hlinkClick>
              </a:rPr>
              <a:t>verbraucherzentrale.de</a:t>
            </a:r>
            <a:r>
              <a:rPr lang="de-DE" dirty="0"/>
              <a:t>.</a:t>
            </a:r>
            <a:endParaRPr lang="de-DE" altLang="en-US" dirty="0"/>
          </a:p>
        </p:txBody>
      </p:sp>
      <p:pic>
        <p:nvPicPr>
          <p:cNvPr id="6" name="Grafik 5" descr="QR Code zum Checker Space.">
            <a:extLst>
              <a:ext uri="{FF2B5EF4-FFF2-40B4-BE49-F238E27FC236}">
                <a16:creationId xmlns:a16="http://schemas.microsoft.com/office/drawing/2014/main" id="{1F16DF6E-43DC-8688-B828-5D2191DCBC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2190" y="3877409"/>
            <a:ext cx="1684910" cy="1684910"/>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8</a:t>
            </a:fld>
            <a:endParaRPr lang="de-DE"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CF134EA-E83E-2550-78DE-37E62B5168EB}"/>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1941FDC7-1AE9-17E0-F5C0-79E0A22F52B9}"/>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01.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Ressourcen bewusst nutzen</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9</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Ressourcen bewusst nutzen</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10</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DF813F22-ADDD-3E73-A362-E66A146ABEBD}"/>
              </a:ext>
            </a:extLst>
          </p:cNvPr>
          <p:cNvSpPr txBox="1">
            <a:spLocks noGrp="1" noChangeArrowheads="1"/>
          </p:cNvSpPr>
          <p:nvPr>
            <p:ph type="title" idx="4294967295"/>
          </p:nvPr>
        </p:nvSpPr>
        <p:spPr bwMode="auto">
          <a:xfrm>
            <a:off x="695325" y="1033463"/>
            <a:ext cx="10801350" cy="97313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de-DE" altLang="en-US" sz="3000" b="1" i="0" u="none" strike="noStrike" kern="1200" cap="none" spc="0" normalizeH="0" baseline="0" noProof="0" dirty="0">
                <a:ln>
                  <a:noFill/>
                </a:ln>
                <a:solidFill>
                  <a:schemeClr val="tx2"/>
                </a:solidFill>
                <a:effectLst/>
                <a:uLnTx/>
                <a:uFillTx/>
                <a:latin typeface="+mj-lt"/>
                <a:ea typeface="+mj-ea"/>
                <a:cs typeface="+mj-cs"/>
              </a:rPr>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893</Words>
  <Application>Microsoft Office PowerPoint</Application>
  <PresentationFormat>Breitbild</PresentationFormat>
  <Paragraphs>108</Paragraphs>
  <Slides>11</Slides>
  <Notes>8</Notes>
  <HiddenSlides>0</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11</vt:i4>
      </vt:variant>
    </vt:vector>
  </HeadingPairs>
  <TitlesOfParts>
    <vt:vector size="21" baseType="lpstr">
      <vt:lpstr>Aptos</vt:lpstr>
      <vt:lpstr>Aptos Bold</vt:lpstr>
      <vt:lpstr>Arial</vt:lpstr>
      <vt:lpstr>Calibri</vt:lpstr>
      <vt:lpstr>Times New Roman</vt:lpstr>
      <vt:lpstr>1_Titel mit Ebenen</vt:lpstr>
      <vt:lpstr>2_Inhalt mit Ebenen, Rot</vt:lpstr>
      <vt:lpstr>3_Inhalt_Aufzählung, Violett</vt:lpstr>
      <vt:lpstr>4_Inhalt mit Ebenen_U2, Rot</vt:lpstr>
      <vt:lpstr>Zusätzliche Folien</vt:lpstr>
      <vt:lpstr>Energie! Ressourcen bewusst nutzen</vt:lpstr>
      <vt:lpstr>Betrachtet den Comic</vt:lpstr>
      <vt:lpstr>Wie ist das bei euch?</vt:lpstr>
      <vt:lpstr>Aufgabenstellung</vt:lpstr>
      <vt:lpstr>Was habt ihr herausgefunden?</vt:lpstr>
      <vt:lpstr>Wasser sparen im Alltag</vt:lpstr>
      <vt:lpstr>Strom-Spar-Tipps für den Alltag</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Ressourcen bewusst nutzen</dc:title>
  <dc:creator>Doerte.Adam-Gutsch@vzbv.de</dc:creator>
  <cp:lastModifiedBy>Schnieder, Lena (vzbv)</cp:lastModifiedBy>
  <cp:revision>140</cp:revision>
  <dcterms:created xsi:type="dcterms:W3CDTF">2025-07-22T09:47:03Z</dcterms:created>
  <dcterms:modified xsi:type="dcterms:W3CDTF">2026-04-24T09:06:24Z</dcterms:modified>
</cp:coreProperties>
</file>