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16"/>
  </p:notesMasterIdLst>
  <p:handoutMasterIdLst>
    <p:handoutMasterId r:id="rId17"/>
  </p:handoutMasterIdLst>
  <p:sldIdLst>
    <p:sldId id="389" r:id="rId6"/>
    <p:sldId id="388" r:id="rId7"/>
    <p:sldId id="384" r:id="rId8"/>
    <p:sldId id="385" r:id="rId9"/>
    <p:sldId id="386" r:id="rId10"/>
    <p:sldId id="383" r:id="rId11"/>
    <p:sldId id="381" r:id="rId12"/>
    <p:sldId id="377" r:id="rId13"/>
    <p:sldId id="378" r:id="rId14"/>
    <p:sldId id="285" r:id="rId15"/>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A3ED01-EEBE-B972-B018-BEDC9E75BBB7}" name="Adam-Gutsch, Dörte (vzbv)" initials="DA" userId="S::d.adam-gutsch@vzbv.de::f095e90a-13a9-4cf5-8dad-3f5d8b329170" providerId="AD"/>
  <p188:author id="{F5F5F1A4-A531-7577-F36D-38554E2E5265}" name="Schnieder, Lena (vzbv)" initials="LS" userId="S::l.schnieder@vzbv.de::ae1a9fc8-f240-4258-aa73-18b438590a7d" providerId="AD"/>
  <p188:author id="{B082EBF1-D4A3-2DB5-AC67-43C14786F10B}" name="Hartmann, Janin (vzbv)" initials="JH" userId="S::j.hartmann@vzbv.de::8b51dc90-e631-44f8-a0a6-72bcf847f0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FFFFFF"/>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6" autoAdjust="0"/>
    <p:restoredTop sz="70339" autoAdjust="0"/>
  </p:normalViewPr>
  <p:slideViewPr>
    <p:cSldViewPr snapToGrid="0">
      <p:cViewPr varScale="1">
        <p:scale>
          <a:sx n="49" d="100"/>
          <a:sy n="49" d="100"/>
        </p:scale>
        <p:origin x="1232" y="36"/>
      </p:cViewPr>
      <p:guideLst/>
    </p:cSldViewPr>
  </p:slideViewPr>
  <p:outlineViewPr>
    <p:cViewPr>
      <p:scale>
        <a:sx n="33" d="100"/>
        <a:sy n="33" d="100"/>
      </p:scale>
      <p:origin x="0" y="-10978"/>
    </p:cViewPr>
  </p:outlineViewPr>
  <p:notesTextViewPr>
    <p:cViewPr>
      <p:scale>
        <a:sx n="3" d="2"/>
        <a:sy n="3" d="2"/>
      </p:scale>
      <p:origin x="0" y="0"/>
    </p:cViewPr>
  </p:notesTextViewPr>
  <p:sorterViewPr>
    <p:cViewPr>
      <p:scale>
        <a:sx n="100" d="100"/>
        <a:sy n="100" d="100"/>
      </p:scale>
      <p:origin x="0" y="-1206"/>
    </p:cViewPr>
  </p:sorter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dirty="0"/>
              <a:t>Mastertextformat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i="0" kern="1200">
        <a:solidFill>
          <a:schemeClr val="tx1"/>
        </a:solidFill>
        <a:latin typeface="Aptos" panose="020B0004020202020204" pitchFamily="34" charset="0"/>
        <a:ea typeface="+mn-ea"/>
        <a:cs typeface="+mn-cs"/>
      </a:defRPr>
    </a:lvl1pPr>
    <a:lvl2pPr marL="457200" algn="l" rtl="0" fontAlgn="base">
      <a:spcBef>
        <a:spcPct val="30000"/>
      </a:spcBef>
      <a:spcAft>
        <a:spcPct val="0"/>
      </a:spcAft>
      <a:defRPr sz="1000" i="0" kern="1200">
        <a:solidFill>
          <a:schemeClr val="tx1"/>
        </a:solidFill>
        <a:latin typeface="Aptos" panose="020B0004020202020204" pitchFamily="34" charset="0"/>
        <a:ea typeface="+mn-ea"/>
        <a:cs typeface="+mn-cs"/>
      </a:defRPr>
    </a:lvl2pPr>
    <a:lvl3pPr marL="914400" algn="l" rtl="0" fontAlgn="base">
      <a:spcBef>
        <a:spcPct val="30000"/>
      </a:spcBef>
      <a:spcAft>
        <a:spcPct val="0"/>
      </a:spcAft>
      <a:defRPr sz="1000" i="0" kern="1200">
        <a:solidFill>
          <a:schemeClr val="tx1"/>
        </a:solidFill>
        <a:latin typeface="Aptos" panose="020B0004020202020204" pitchFamily="34" charset="0"/>
        <a:ea typeface="+mn-ea"/>
        <a:cs typeface="+mn-cs"/>
      </a:defRPr>
    </a:lvl3pPr>
    <a:lvl4pPr marL="1371600" algn="l" rtl="0" fontAlgn="base">
      <a:spcBef>
        <a:spcPct val="30000"/>
      </a:spcBef>
      <a:spcAft>
        <a:spcPct val="0"/>
      </a:spcAft>
      <a:defRPr sz="1000" i="0" kern="1200">
        <a:solidFill>
          <a:schemeClr val="tx1"/>
        </a:solidFill>
        <a:latin typeface="Aptos" panose="020B0004020202020204" pitchFamily="34" charset="0"/>
        <a:ea typeface="+mn-ea"/>
        <a:cs typeface="+mn-cs"/>
      </a:defRPr>
    </a:lvl4pPr>
    <a:lvl5pPr marL="1828800" algn="l" rtl="0" fontAlgn="base">
      <a:spcBef>
        <a:spcPct val="30000"/>
      </a:spcBef>
      <a:spcAft>
        <a:spcPct val="0"/>
      </a:spcAft>
      <a:defRPr sz="1000" i="0" kern="1200">
        <a:solidFill>
          <a:schemeClr val="tx1"/>
        </a:solidFill>
        <a:latin typeface="Aptos" panose="020B00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34619-6373-EF36-EB96-E6A3D14BE5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842C68-1AF2-3A94-FF80-47DAAF12287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B688112-624B-9762-BF64-97E4DEA48CFD}"/>
              </a:ext>
            </a:extLst>
          </p:cNvPr>
          <p:cNvSpPr>
            <a:spLocks noGrp="1"/>
          </p:cNvSpPr>
          <p:nvPr>
            <p:ph type="body" idx="1"/>
          </p:nvPr>
        </p:nvSpPr>
        <p:spPr/>
        <p:txBody>
          <a:bodyPr/>
          <a:lstStyle/>
          <a:p>
            <a:r>
              <a:rPr lang="de-DE" sz="1000" dirty="0">
                <a:latin typeface="Aptos" panose="020B0004020202020204" pitchFamily="34" charset="0"/>
              </a:rPr>
              <a:t>Sprechtext</a:t>
            </a:r>
            <a:r>
              <a:rPr lang="de-DE" sz="1000" baseline="0" dirty="0">
                <a:latin typeface="Aptos" panose="020B0004020202020204" pitchFamily="34" charset="0"/>
              </a:rPr>
              <a:t> (Vorschlag):</a:t>
            </a:r>
          </a:p>
          <a:p>
            <a:endParaRPr lang="de-DE" sz="1000" baseline="0" dirty="0">
              <a:latin typeface="Aptos" panose="020B0004020202020204" pitchFamily="34" charset="0"/>
            </a:endParaRPr>
          </a:p>
          <a:p>
            <a:r>
              <a:rPr lang="de-DE" sz="1000" i="1" baseline="0" dirty="0">
                <a:latin typeface="Aptos" panose="020B0004020202020204" pitchFamily="34" charset="0"/>
              </a:rPr>
              <a:t>„Infos kreativ gestaltet in kleinem Format – das geht in einem Fanzine. Was das ist und wie ihr so etwas gestalten könnt, erfahrt ihr jetzt.“</a:t>
            </a:r>
            <a:endParaRPr lang="de-DE" sz="1000" i="1" dirty="0">
              <a:latin typeface="Aptos" panose="020B0004020202020204" pitchFamily="34" charset="0"/>
            </a:endParaRPr>
          </a:p>
        </p:txBody>
      </p:sp>
      <p:sp>
        <p:nvSpPr>
          <p:cNvPr id="4" name="Foliennummernplatzhalter 3">
            <a:extLst>
              <a:ext uri="{FF2B5EF4-FFF2-40B4-BE49-F238E27FC236}">
                <a16:creationId xmlns:a16="http://schemas.microsoft.com/office/drawing/2014/main" id="{64E10AB0-E3F9-6A6C-484C-045C51746920}"/>
              </a:ext>
            </a:extLst>
          </p:cNvPr>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2978980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0B94-EFD5-3FCB-ED50-A389B4EF863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151B28-26F7-64DF-C142-8BDD2D610A2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4F80FCC-66C3-DC67-83FF-7EB4EF3A094C}"/>
              </a:ext>
            </a:extLst>
          </p:cNvPr>
          <p:cNvSpPr>
            <a:spLocks noGrp="1"/>
          </p:cNvSpPr>
          <p:nvPr>
            <p:ph type="body" idx="1"/>
          </p:nvPr>
        </p:nvSpPr>
        <p:spPr/>
        <p:txBody>
          <a:bodyPr/>
          <a:lstStyle/>
          <a:p>
            <a:r>
              <a:rPr lang="de-DE" dirty="0"/>
              <a:t>Sprechtext</a:t>
            </a:r>
            <a:r>
              <a:rPr lang="de-DE" baseline="0" dirty="0"/>
              <a:t> (Vorschlag):</a:t>
            </a:r>
          </a:p>
          <a:p>
            <a:endParaRPr lang="de-DE" baseline="0" dirty="0"/>
          </a:p>
          <a:p>
            <a:r>
              <a:rPr lang="de-DE" i="1" baseline="0" dirty="0"/>
              <a:t>„Was ist ein Fanzine? </a:t>
            </a:r>
          </a:p>
          <a:p>
            <a:r>
              <a:rPr lang="de-DE" i="1" baseline="0" dirty="0"/>
              <a:t>Ein Fanzine ist ein kleines selbst gebasteltes Heft, also ein Magazin, dass ursprünglich von Fans für andere gemacht wurde, um über ein Thema ihrer Wahl (Musik, Sport, Kunst, Mode) zu informieren. </a:t>
            </a:r>
          </a:p>
          <a:p>
            <a:endParaRPr lang="de-DE" i="1" baseline="0" dirty="0"/>
          </a:p>
          <a:p>
            <a:r>
              <a:rPr lang="de-DE" i="1" baseline="0" dirty="0"/>
              <a:t>In einem </a:t>
            </a:r>
            <a:r>
              <a:rPr lang="de-DE" i="1" baseline="0" dirty="0" err="1"/>
              <a:t>FanZine</a:t>
            </a:r>
            <a:r>
              <a:rPr lang="de-DE" i="1" baseline="0" dirty="0"/>
              <a:t> sind Infos kreativ gestaltet, aber eben in einem kleinen Format. Das könnt ihr mit Bildern, Fotos, in bunt oder schwarz-weiß machen, mit viel oder wenig Text – ganz, wie es euch gefällt und wie es zum Thema passt.“</a:t>
            </a:r>
            <a:endParaRPr lang="de-DE" b="1" i="1" dirty="0"/>
          </a:p>
        </p:txBody>
      </p:sp>
      <p:sp>
        <p:nvSpPr>
          <p:cNvPr id="4" name="Foliennummernplatzhalter 3">
            <a:extLst>
              <a:ext uri="{FF2B5EF4-FFF2-40B4-BE49-F238E27FC236}">
                <a16:creationId xmlns:a16="http://schemas.microsoft.com/office/drawing/2014/main" id="{038AE158-39C0-64E5-63C6-730B51A1ADAB}"/>
              </a:ext>
            </a:extLst>
          </p:cNvPr>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2964591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a:t>
            </a:r>
            <a:r>
              <a:rPr lang="de-DE" baseline="0" dirty="0"/>
              <a:t> (Vorschlag):</a:t>
            </a:r>
          </a:p>
          <a:p>
            <a:endParaRPr lang="de-DE" i="1" baseline="0" dirty="0"/>
          </a:p>
          <a:p>
            <a:r>
              <a:rPr lang="de-DE" sz="1000" i="1" baseline="0" dirty="0"/>
              <a:t>„Um ein Fanzine zu erstellen, steht zunächst ein wenig Falten und Schneiden an. </a:t>
            </a:r>
          </a:p>
          <a:p>
            <a:endParaRPr lang="de-DE" sz="1000" i="1" baseline="0" dirty="0"/>
          </a:p>
          <a:p>
            <a:r>
              <a:rPr lang="de-DE" sz="1000" i="1" baseline="0" dirty="0"/>
              <a:t>Was braucht ihr? Ein Blatt – am besten in Größe DIN A3 – DIN A4 geht aber auch – und eine Schere.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i="1" baseline="0" dirty="0"/>
              <a:t>Schaut gern hier auf die Abbildungen. Zuerst faltet </a:t>
            </a:r>
            <a:r>
              <a:rPr lang="de-DE" sz="1000" i="1" dirty="0"/>
              <a:t>das Blatt einmal hochkant in der Mitte und einmal quer in der Mitte. Anschließend halbiert ihr die im Querformat entstandenen Kästchen so, dass insgesamt acht Rechtecke erkennbar werden.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i="1" dirty="0"/>
              <a:t>Die Zahlen</a:t>
            </a:r>
            <a:r>
              <a:rPr lang="de-DE" sz="1000" i="1" baseline="0" dirty="0"/>
              <a:t> in der Abbildung zeigen euch an, welche Heft-Seite aus den gefalteten Rechtecken werden. Die (Seite) 1 ist dann die Frontseite und die (Seite) 8 die Rückseite des Hefts.“</a:t>
            </a:r>
            <a:endParaRPr lang="de-DE" sz="1000" i="1"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179499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8B8E6-2A62-8B08-A1B2-DDD414293F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02F45D9-BCF1-4AD9-1F95-18126449C13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043A2F9-FD85-64BC-9307-3405A3614879}"/>
              </a:ext>
            </a:extLst>
          </p:cNvPr>
          <p:cNvSpPr>
            <a:spLocks noGrp="1"/>
          </p:cNvSpPr>
          <p:nvPr>
            <p:ph type="body" idx="1"/>
          </p:nvPr>
        </p:nvSpPr>
        <p:spPr/>
        <p:txBody>
          <a:bodyPr/>
          <a:lstStyle/>
          <a:p>
            <a:r>
              <a:rPr lang="de-DE" dirty="0"/>
              <a:t>Sprechtext</a:t>
            </a:r>
            <a:r>
              <a:rPr lang="de-DE" baseline="0" dirty="0"/>
              <a:t> (Vorschlag):</a:t>
            </a:r>
          </a:p>
          <a:p>
            <a:endParaRPr lang="de-DE" baseline="0" dirty="0"/>
          </a:p>
          <a:p>
            <a:r>
              <a:rPr lang="de-DE" i="1" baseline="0" dirty="0"/>
              <a:t>„Im nächsten Schritt halbiert ihr das Blatt wieder – so wie im Bild gezeigt – und schneidet das Blatt mit der Schere bis zur Mitte des (durch Falten entstandenen) Kreuzes ein. </a:t>
            </a:r>
          </a:p>
          <a:p>
            <a:endParaRPr lang="de-DE" i="1" baseline="0" dirty="0"/>
          </a:p>
          <a:p>
            <a:r>
              <a:rPr lang="de-DE" i="1" baseline="0" dirty="0"/>
              <a:t>Im letzten Schritt nehmt ihr das Blatt wieder hochkant und schiebt die Seiten, wie abgebildet, zusammen. </a:t>
            </a:r>
          </a:p>
          <a:p>
            <a:endParaRPr lang="de-DE" i="1" baseline="0" dirty="0"/>
          </a:p>
          <a:p>
            <a:r>
              <a:rPr lang="de-DE" i="1" baseline="0" dirty="0"/>
              <a:t>Fertig ist das Heft.“</a:t>
            </a:r>
            <a:endParaRPr lang="de-DE" sz="1200" i="1" dirty="0"/>
          </a:p>
        </p:txBody>
      </p:sp>
      <p:sp>
        <p:nvSpPr>
          <p:cNvPr id="4" name="Foliennummernplatzhalter 3">
            <a:extLst>
              <a:ext uri="{FF2B5EF4-FFF2-40B4-BE49-F238E27FC236}">
                <a16:creationId xmlns:a16="http://schemas.microsoft.com/office/drawing/2014/main" id="{59070B87-C5A5-1FA9-A8AC-9515BCBCBA50}"/>
              </a:ext>
            </a:extLst>
          </p:cNvPr>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485930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a:t>
            </a:r>
            <a:r>
              <a:rPr lang="de-DE" baseline="0" dirty="0"/>
              <a:t> (Vorschlag):</a:t>
            </a:r>
          </a:p>
          <a:p>
            <a:endParaRPr lang="de-DE" baseline="0" dirty="0"/>
          </a:p>
          <a:p>
            <a:r>
              <a:rPr lang="de-DE" i="1" baseline="0" dirty="0"/>
              <a:t>„Hier seht ihr noch einmal, welche Seite wohin gehört. Falls ihr ein Fanzine mal digital erstellen möchtet – so wie in diesem Beispiel.“</a:t>
            </a:r>
            <a:endParaRPr lang="de-DE" sz="1200" i="1"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15472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a:t>
            </a:r>
            <a:r>
              <a:rPr lang="de-DE" baseline="0" dirty="0"/>
              <a:t> (Vorschlag):</a:t>
            </a:r>
          </a:p>
          <a:p>
            <a:endParaRPr lang="de-DE" baseline="0" dirty="0"/>
          </a:p>
          <a:p>
            <a:pPr marL="36000" lvl="4" indent="0">
              <a:lnSpc>
                <a:spcPct val="150000"/>
              </a:lnSpc>
              <a:buNone/>
              <a:defRPr/>
            </a:pPr>
            <a:r>
              <a:rPr lang="de-DE" sz="1050" i="1" baseline="0" dirty="0"/>
              <a:t>„</a:t>
            </a:r>
            <a:r>
              <a:rPr lang="de-DE" sz="1050" b="0" i="1" dirty="0"/>
              <a:t>Nehmt euch ein </a:t>
            </a:r>
            <a:r>
              <a:rPr lang="de-DE" sz="1050" b="0" i="1" dirty="0">
                <a:solidFill>
                  <a:schemeClr val="bg2"/>
                </a:solidFill>
              </a:rPr>
              <a:t>Blatt</a:t>
            </a:r>
            <a:r>
              <a:rPr lang="de-DE" sz="1050" b="0" i="1" dirty="0"/>
              <a:t> zur Hand und </a:t>
            </a:r>
            <a:r>
              <a:rPr lang="de-DE" sz="1050" b="0" i="1" dirty="0">
                <a:solidFill>
                  <a:schemeClr val="bg2"/>
                </a:solidFill>
              </a:rPr>
              <a:t>faltet es entsprechend der Anleitung</a:t>
            </a:r>
            <a:r>
              <a:rPr lang="de-DE" sz="1050" b="0" i="1" dirty="0"/>
              <a:t>. Überlegt, mit welchem </a:t>
            </a:r>
            <a:r>
              <a:rPr lang="de-DE" sz="1050" b="0" i="1" dirty="0">
                <a:solidFill>
                  <a:schemeClr val="bg2"/>
                </a:solidFill>
              </a:rPr>
              <a:t>Thema</a:t>
            </a:r>
            <a:r>
              <a:rPr lang="de-DE" sz="1050" b="0" i="1" dirty="0"/>
              <a:t> ihr die Seiten befüllen möchtet. </a:t>
            </a:r>
          </a:p>
          <a:p>
            <a:pPr marL="36000" lvl="4" indent="0">
              <a:lnSpc>
                <a:spcPct val="150000"/>
              </a:lnSpc>
              <a:buNone/>
              <a:defRPr/>
            </a:pPr>
            <a:endParaRPr lang="de-DE" sz="1050" b="0" i="1" dirty="0"/>
          </a:p>
          <a:p>
            <a:pPr marL="36000" lvl="4" indent="0">
              <a:lnSpc>
                <a:spcPct val="150000"/>
              </a:lnSpc>
              <a:buNone/>
              <a:defRPr/>
            </a:pPr>
            <a:r>
              <a:rPr lang="de-DE" sz="1050" b="0" i="1" dirty="0"/>
              <a:t>Geht </a:t>
            </a:r>
            <a:r>
              <a:rPr lang="de-DE" sz="1050" b="0" i="1" dirty="0">
                <a:solidFill>
                  <a:schemeClr val="bg2"/>
                </a:solidFill>
              </a:rPr>
              <a:t>kreativ</a:t>
            </a:r>
            <a:r>
              <a:rPr lang="de-DE" sz="1050" b="0" i="1" dirty="0"/>
              <a:t> ans Werk – nutzt Bilder, um eure Inhalte zu verdeutlichen. </a:t>
            </a:r>
          </a:p>
          <a:p>
            <a:pPr marL="36000" lvl="4" indent="0">
              <a:lnSpc>
                <a:spcPct val="150000"/>
              </a:lnSpc>
              <a:buNone/>
              <a:defRPr/>
            </a:pPr>
            <a:endParaRPr lang="de-DE" sz="1050" b="0" i="1" dirty="0"/>
          </a:p>
          <a:p>
            <a:pPr marL="36000" lvl="4" indent="0">
              <a:lnSpc>
                <a:spcPct val="150000"/>
              </a:lnSpc>
              <a:buNone/>
              <a:defRPr/>
            </a:pPr>
            <a:r>
              <a:rPr lang="de-DE" sz="1050" b="0" i="1" dirty="0"/>
              <a:t>Formuliert eure wichtigsten </a:t>
            </a:r>
            <a:r>
              <a:rPr lang="de-DE" sz="1050" b="0" i="1" dirty="0">
                <a:solidFill>
                  <a:schemeClr val="bg2"/>
                </a:solidFill>
              </a:rPr>
              <a:t>Aussagen</a:t>
            </a:r>
            <a:r>
              <a:rPr lang="de-DE" sz="1050" b="0" i="1" dirty="0"/>
              <a:t> knackig, aber bleibt verständlich. </a:t>
            </a:r>
          </a:p>
          <a:p>
            <a:pPr marL="36000" lvl="4" indent="0">
              <a:lnSpc>
                <a:spcPct val="150000"/>
              </a:lnSpc>
              <a:buNone/>
              <a:defRPr/>
            </a:pPr>
            <a:endParaRPr lang="de-DE" sz="1050" b="0" i="1" dirty="0"/>
          </a:p>
          <a:p>
            <a:pPr marL="36000" lvl="4" indent="0">
              <a:lnSpc>
                <a:spcPct val="150000"/>
              </a:lnSpc>
              <a:buNone/>
              <a:defRPr/>
            </a:pPr>
            <a:r>
              <a:rPr lang="de-DE" sz="1050" b="0" i="1" dirty="0"/>
              <a:t>Wenn ihr möchtet, fügt Rätsel oder Quizfragen ein.“</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4260468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b="0" i="1" cap="none" dirty="0"/>
              <a:t>„Jetzt möchten wir euch bitten, euch eure Fanzines gegenseitig in Zweier-</a:t>
            </a:r>
            <a:r>
              <a:rPr lang="de-DE" b="0" i="1" cap="none" baseline="0" dirty="0"/>
              <a:t> bis Vierer-Gruppen vorzustellen</a:t>
            </a:r>
            <a:r>
              <a:rPr lang="de-DE" b="0" i="1" cap="none" dirty="0"/>
              <a:t>.“ </a:t>
            </a:r>
            <a:endParaRPr lang="de-DE" b="1" i="1" u="none" cap="none" dirty="0">
              <a:effectLst/>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1261016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2719243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FanZine</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FanZine</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FanZine</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FanZine</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FanZine</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FanZine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FanZine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FanZine</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FanZine</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FanZine</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FanZine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FanZine</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FanZine</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FanZine</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FanZine</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FanZine</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FanZine</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FanZine</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FanZine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FanZine</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FanZine</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FanZine</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FanZine</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FanZine</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FanZine</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FanZine</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FanZine</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FanZine</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FanZine</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FanZine</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FanZine</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FanZine</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FanZine</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18.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info@vzbv.de" TargetMode="External"/><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hyperlink" Target="https://www.instagram.com/verbraucherzentrale.vzbv/" TargetMode="External"/><Relationship Id="rId5" Type="http://schemas.openxmlformats.org/officeDocument/2006/relationships/hyperlink" Target="http://www.verbraucherchecker.de/" TargetMode="External"/><Relationship Id="rId4" Type="http://schemas.openxmlformats.org/officeDocument/2006/relationships/hyperlink" Target="http://www.vzbv.d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7D7C9-6687-D665-6F67-1A4365A20F84}"/>
            </a:ext>
          </a:extLst>
        </p:cNvPr>
        <p:cNvGrpSpPr/>
        <p:nvPr/>
      </p:nvGrpSpPr>
      <p:grpSpPr>
        <a:xfrm>
          <a:off x="0" y="0"/>
          <a:ext cx="0" cy="0"/>
          <a:chOff x="0" y="0"/>
          <a:chExt cx="0" cy="0"/>
        </a:xfrm>
      </p:grpSpPr>
      <p:sp>
        <p:nvSpPr>
          <p:cNvPr id="34818" name="Titel 2">
            <a:extLst>
              <a:ext uri="{FF2B5EF4-FFF2-40B4-BE49-F238E27FC236}">
                <a16:creationId xmlns:a16="http://schemas.microsoft.com/office/drawing/2014/main" id="{C3136E96-897D-E88B-1189-998084455A11}"/>
              </a:ext>
            </a:extLst>
          </p:cNvPr>
          <p:cNvSpPr>
            <a:spLocks noGrp="1" noChangeArrowheads="1"/>
          </p:cNvSpPr>
          <p:nvPr>
            <p:ph type="title"/>
          </p:nvPr>
        </p:nvSpPr>
        <p:spPr>
          <a:xfrm>
            <a:off x="695999" y="2465500"/>
            <a:ext cx="6077333" cy="2340000"/>
          </a:xfrm>
        </p:spPr>
        <p:txBody>
          <a:bodyPr/>
          <a:lstStyle/>
          <a:p>
            <a:r>
              <a:rPr lang="de-DE" altLang="en-US" dirty="0"/>
              <a:t>Fanzine erstellen</a:t>
            </a:r>
            <a:endParaRPr lang="en-GB" altLang="en-US" dirty="0"/>
          </a:p>
        </p:txBody>
      </p:sp>
      <p:sp>
        <p:nvSpPr>
          <p:cNvPr id="34819" name="Textplatzhalter 3">
            <a:extLst>
              <a:ext uri="{FF2B5EF4-FFF2-40B4-BE49-F238E27FC236}">
                <a16:creationId xmlns:a16="http://schemas.microsoft.com/office/drawing/2014/main" id="{4E59B8EF-5ECB-5F50-1A26-AA918A1BDB0E}"/>
              </a:ext>
            </a:extLst>
          </p:cNvPr>
          <p:cNvSpPr>
            <a:spLocks noGrp="1" noChangeArrowheads="1"/>
          </p:cNvSpPr>
          <p:nvPr>
            <p:ph type="body" sz="quarter" idx="10"/>
          </p:nvPr>
        </p:nvSpPr>
        <p:spPr>
          <a:xfrm>
            <a:off x="683383" y="5124602"/>
            <a:ext cx="7713642" cy="684265"/>
          </a:xfrm>
        </p:spPr>
        <p:txBody>
          <a:bodyPr/>
          <a:lstStyle/>
          <a:p>
            <a:r>
              <a:rPr lang="de-DE" altLang="en-US" dirty="0">
                <a:solidFill>
                  <a:srgbClr val="FFFFFF"/>
                </a:solidFill>
              </a:rPr>
              <a:t>Verbraucherchecker: Workshops für junge Menschen</a:t>
            </a:r>
          </a:p>
        </p:txBody>
      </p:sp>
      <p:pic>
        <p:nvPicPr>
          <p:cNvPr id="6" name="Bildplatzhalter 5" descr="Signet des Bildungsprogramms Verbraucherchecker.">
            <a:extLst>
              <a:ext uri="{FF2B5EF4-FFF2-40B4-BE49-F238E27FC236}">
                <a16:creationId xmlns:a16="http://schemas.microsoft.com/office/drawing/2014/main" id="{EFFC8787-C72E-B507-C372-61A80AB3DCA9}"/>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700986" y="306500"/>
            <a:ext cx="2159000" cy="2159000"/>
          </a:xfrm>
        </p:spPr>
      </p:pic>
    </p:spTree>
    <p:extLst>
      <p:ext uri="{BB962C8B-B14F-4D97-AF65-F5344CB8AC3E}">
        <p14:creationId xmlns:p14="http://schemas.microsoft.com/office/powerpoint/2010/main" val="3845158058"/>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2C884-DEFB-1B1F-13DA-944CC74F7A24}"/>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CE118630-BCAC-4365-9015-ECB32028FA86}"/>
              </a:ext>
            </a:extLst>
          </p:cNvPr>
          <p:cNvSpPr>
            <a:spLocks noGrp="1"/>
          </p:cNvSpPr>
          <p:nvPr>
            <p:ph type="title"/>
          </p:nvPr>
        </p:nvSpPr>
        <p:spPr>
          <a:xfrm>
            <a:off x="682167" y="2052000"/>
            <a:ext cx="3239999" cy="750525"/>
          </a:xfrm>
        </p:spPr>
        <p:txBody>
          <a:bodyPr/>
          <a:lstStyle/>
          <a:p>
            <a:r>
              <a:rPr lang="en-US" dirty="0"/>
              <a:t>Was </a:t>
            </a:r>
            <a:r>
              <a:rPr lang="en-US" dirty="0" err="1"/>
              <a:t>ist</a:t>
            </a:r>
            <a:r>
              <a:rPr lang="en-US" dirty="0"/>
              <a:t> </a:t>
            </a:r>
            <a:r>
              <a:rPr lang="en-US" dirty="0" err="1"/>
              <a:t>ein</a:t>
            </a:r>
            <a:r>
              <a:rPr lang="en-US" dirty="0"/>
              <a:t> Fanzine?</a:t>
            </a:r>
          </a:p>
        </p:txBody>
      </p:sp>
      <p:sp>
        <p:nvSpPr>
          <p:cNvPr id="17" name="Text Placeholder 2">
            <a:extLst>
              <a:ext uri="{FF2B5EF4-FFF2-40B4-BE49-F238E27FC236}">
                <a16:creationId xmlns:a16="http://schemas.microsoft.com/office/drawing/2014/main" id="{45CF0210-EF6E-1E1E-908B-7F4552877385}"/>
              </a:ext>
            </a:extLst>
          </p:cNvPr>
          <p:cNvSpPr>
            <a:spLocks noGrp="1"/>
          </p:cNvSpPr>
          <p:nvPr>
            <p:ph type="body" sz="quarter" idx="15"/>
          </p:nvPr>
        </p:nvSpPr>
        <p:spPr>
          <a:xfrm>
            <a:off x="684000" y="3060000"/>
            <a:ext cx="3240704" cy="2772000"/>
          </a:xfrm>
        </p:spPr>
        <p:txBody>
          <a:bodyPr/>
          <a:lstStyle/>
          <a:p>
            <a:r>
              <a:rPr lang="de-DE" dirty="0"/>
              <a:t>Ein </a:t>
            </a:r>
            <a:r>
              <a:rPr lang="de-DE" b="1" dirty="0" err="1"/>
              <a:t>FanZine</a:t>
            </a:r>
            <a:r>
              <a:rPr lang="de-DE" dirty="0"/>
              <a:t> ist ein kleines selbst gebasteltes </a:t>
            </a:r>
            <a:r>
              <a:rPr lang="de-DE" b="1" dirty="0"/>
              <a:t>Heft</a:t>
            </a:r>
            <a:r>
              <a:rPr lang="de-DE" dirty="0"/>
              <a:t>, also ein </a:t>
            </a:r>
            <a:r>
              <a:rPr lang="de-DE" b="1" dirty="0"/>
              <a:t>Magazin</a:t>
            </a:r>
            <a:r>
              <a:rPr lang="de-DE" dirty="0"/>
              <a:t>, das ursprünglich von </a:t>
            </a:r>
            <a:r>
              <a:rPr lang="de-DE" b="1" dirty="0"/>
              <a:t>Fans</a:t>
            </a:r>
            <a:r>
              <a:rPr lang="de-DE" dirty="0"/>
              <a:t> für andere gemacht wurde, um über ein Thema ihrer Wahl (Musik, Sport, Kunst, Mode…) zu informieren.</a:t>
            </a:r>
          </a:p>
          <a:p>
            <a:endParaRPr lang="en-US" dirty="0"/>
          </a:p>
        </p:txBody>
      </p:sp>
      <p:pic>
        <p:nvPicPr>
          <p:cNvPr id="6" name="Bildplatzhalter 5" descr="Abbildung eines Fanzine als Beispiel mit acht Feldern.">
            <a:extLst>
              <a:ext uri="{FF2B5EF4-FFF2-40B4-BE49-F238E27FC236}">
                <a16:creationId xmlns:a16="http://schemas.microsoft.com/office/drawing/2014/main" id="{DCF190A8-0791-8BCD-32DB-E723EA04F233}"/>
              </a:ext>
            </a:extLst>
          </p:cNvPr>
          <p:cNvPicPr>
            <a:picLocks noGrp="1" noChangeAspect="1"/>
          </p:cNvPicPr>
          <p:nvPr>
            <p:ph type="pic" sz="quarter" idx="10"/>
          </p:nvPr>
        </p:nvPicPr>
        <p:blipFill rotWithShape="1">
          <a:blip r:embed="rId3"/>
          <a:srcRect l="13713" r="23162"/>
          <a:stretch>
            <a:fillRect/>
          </a:stretch>
        </p:blipFill>
        <p:spPr/>
      </p:pic>
      <p:sp>
        <p:nvSpPr>
          <p:cNvPr id="3" name="Fußzeilenplatzhalter 2">
            <a:extLst>
              <a:ext uri="{FF2B5EF4-FFF2-40B4-BE49-F238E27FC236}">
                <a16:creationId xmlns:a16="http://schemas.microsoft.com/office/drawing/2014/main" id="{440099EB-3395-A262-2BC4-D49B61A850FB}"/>
              </a:ext>
              <a:ext uri="{C183D7F6-B498-43B3-948B-1728B52AA6E4}">
                <adec:decorative xmlns:adec="http://schemas.microsoft.com/office/drawing/2017/decorative" val="1"/>
              </a:ext>
            </a:extLst>
          </p:cNvPr>
          <p:cNvSpPr>
            <a:spLocks noGrp="1"/>
          </p:cNvSpPr>
          <p:nvPr>
            <p:ph type="ftr" sz="quarter" idx="16"/>
          </p:nvPr>
        </p:nvSpPr>
        <p:spPr>
          <a:xfrm>
            <a:off x="684213" y="6364288"/>
            <a:ext cx="3240087" cy="144462"/>
          </a:xfrm>
        </p:spPr>
        <p:txBody>
          <a:bodyPr anchor="ctr">
            <a:noAutofit/>
          </a:bodyPr>
          <a:lstStyle/>
          <a:p>
            <a:pPr>
              <a:lnSpc>
                <a:spcPct val="90000"/>
              </a:lnSpc>
              <a:spcAft>
                <a:spcPts val="600"/>
              </a:spcAft>
              <a:defRPr/>
            </a:pPr>
            <a:r>
              <a:rPr lang="de-DE" dirty="0"/>
              <a:t>Fanzine erstellen</a:t>
            </a:r>
          </a:p>
        </p:txBody>
      </p:sp>
    </p:spTree>
    <p:extLst>
      <p:ext uri="{BB962C8B-B14F-4D97-AF65-F5344CB8AC3E}">
        <p14:creationId xmlns:p14="http://schemas.microsoft.com/office/powerpoint/2010/main" val="3369673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08BC60-7842-2329-2FC2-B197A457C46B}"/>
              </a:ext>
            </a:extLst>
          </p:cNvPr>
          <p:cNvSpPr>
            <a:spLocks noGrp="1"/>
          </p:cNvSpPr>
          <p:nvPr>
            <p:ph type="title"/>
          </p:nvPr>
        </p:nvSpPr>
        <p:spPr/>
        <p:txBody>
          <a:bodyPr/>
          <a:lstStyle/>
          <a:p>
            <a:r>
              <a:rPr lang="de-DE" dirty="0"/>
              <a:t>Wie falte ich ein Fanzine? – Teil 1</a:t>
            </a:r>
          </a:p>
        </p:txBody>
      </p:sp>
      <p:sp>
        <p:nvSpPr>
          <p:cNvPr id="13" name="Textfeld 12">
            <a:extLst>
              <a:ext uri="{FF2B5EF4-FFF2-40B4-BE49-F238E27FC236}">
                <a16:creationId xmlns:a16="http://schemas.microsoft.com/office/drawing/2014/main" id="{BB6648F8-68A7-87B4-A5FE-168E7E77E477}"/>
              </a:ext>
            </a:extLst>
          </p:cNvPr>
          <p:cNvSpPr txBox="1"/>
          <p:nvPr/>
        </p:nvSpPr>
        <p:spPr>
          <a:xfrm>
            <a:off x="682167" y="2717951"/>
            <a:ext cx="1810661" cy="1246495"/>
          </a:xfrm>
          <a:prstGeom prst="rect">
            <a:avLst/>
          </a:prstGeom>
          <a:noFill/>
        </p:spPr>
        <p:txBody>
          <a:bodyPr wrap="square">
            <a:spAutoFit/>
          </a:bodyPr>
          <a:lstStyle/>
          <a:p>
            <a:r>
              <a:rPr lang="de-DE" sz="1500" b="1" dirty="0">
                <a:latin typeface="+mn-lt"/>
              </a:rPr>
              <a:t>Schritt 1: </a:t>
            </a:r>
            <a:r>
              <a:rPr lang="de-DE" sz="1500" dirty="0">
                <a:latin typeface="+mn-lt"/>
              </a:rPr>
              <a:t>Falte das Blatt einmal hochkant in der Mitte und einmal quer in der Mitte. </a:t>
            </a:r>
          </a:p>
        </p:txBody>
      </p:sp>
      <p:pic>
        <p:nvPicPr>
          <p:cNvPr id="6" name="Grafik 5" descr="Ein leeres Blatt im Querformat mit einer gestrichelten Linie quer in der Mitte.">
            <a:extLst>
              <a:ext uri="{FF2B5EF4-FFF2-40B4-BE49-F238E27FC236}">
                <a16:creationId xmlns:a16="http://schemas.microsoft.com/office/drawing/2014/main" id="{635B4A11-9C59-301E-AB0B-E7910EBBE7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168" y="4231839"/>
            <a:ext cx="2373610" cy="1708161"/>
          </a:xfrm>
          <a:prstGeom prst="rect">
            <a:avLst/>
          </a:prstGeom>
        </p:spPr>
      </p:pic>
      <p:pic>
        <p:nvPicPr>
          <p:cNvPr id="10" name="Grafik 9" descr="Pfeil zum nächsten Bild.">
            <a:extLst>
              <a:ext uri="{FF2B5EF4-FFF2-40B4-BE49-F238E27FC236}">
                <a16:creationId xmlns:a16="http://schemas.microsoft.com/office/drawing/2014/main" id="{AFF03741-793C-54E3-0B0B-9DABC2CBF4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371098" flipV="1">
            <a:off x="2086406" y="3714698"/>
            <a:ext cx="465752" cy="626356"/>
          </a:xfrm>
          <a:prstGeom prst="rect">
            <a:avLst/>
          </a:prstGeom>
        </p:spPr>
      </p:pic>
      <p:pic>
        <p:nvPicPr>
          <p:cNvPr id="7" name="Grafik 6" descr="Ein leeres Blatt im Querformat mit einer gestrichelten Linie quer und Hochkant in der Mitte.">
            <a:extLst>
              <a:ext uri="{FF2B5EF4-FFF2-40B4-BE49-F238E27FC236}">
                <a16:creationId xmlns:a16="http://schemas.microsoft.com/office/drawing/2014/main" id="{99F63A10-5CCB-0A53-5254-97A87A4AF7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8449" y="2687486"/>
            <a:ext cx="2329594" cy="1708160"/>
          </a:xfrm>
          <a:prstGeom prst="rect">
            <a:avLst/>
          </a:prstGeom>
        </p:spPr>
      </p:pic>
      <p:sp>
        <p:nvSpPr>
          <p:cNvPr id="15" name="Textfeld 14">
            <a:extLst>
              <a:ext uri="{FF2B5EF4-FFF2-40B4-BE49-F238E27FC236}">
                <a16:creationId xmlns:a16="http://schemas.microsoft.com/office/drawing/2014/main" id="{1636BB34-7EA0-D595-F534-650571684725}"/>
              </a:ext>
            </a:extLst>
          </p:cNvPr>
          <p:cNvSpPr txBox="1"/>
          <p:nvPr/>
        </p:nvSpPr>
        <p:spPr>
          <a:xfrm>
            <a:off x="3074227" y="4635132"/>
            <a:ext cx="2585226" cy="1246495"/>
          </a:xfrm>
          <a:prstGeom prst="rect">
            <a:avLst/>
          </a:prstGeom>
          <a:noFill/>
        </p:spPr>
        <p:txBody>
          <a:bodyPr wrap="square">
            <a:spAutoFit/>
          </a:bodyPr>
          <a:lstStyle/>
          <a:p>
            <a:r>
              <a:rPr lang="de-DE" sz="1500" b="1" dirty="0">
                <a:latin typeface="+mn-lt"/>
              </a:rPr>
              <a:t>Schritt 2: </a:t>
            </a:r>
            <a:r>
              <a:rPr lang="de-DE" sz="1500" dirty="0">
                <a:latin typeface="+mn-lt"/>
              </a:rPr>
              <a:t>Halbiere die im Querformat entstandenen Kästchen so, dass insgesamt acht Rechtecke erkennbar werden.</a:t>
            </a:r>
          </a:p>
        </p:txBody>
      </p:sp>
      <p:pic>
        <p:nvPicPr>
          <p:cNvPr id="11" name="Grafik 10" descr="Pfeil zum nächsten Bild.">
            <a:extLst>
              <a:ext uri="{FF2B5EF4-FFF2-40B4-BE49-F238E27FC236}">
                <a16:creationId xmlns:a16="http://schemas.microsoft.com/office/drawing/2014/main" id="{4376F527-DC14-038A-B0B7-A98B293E1E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flipV="1">
            <a:off x="5104549" y="3494373"/>
            <a:ext cx="465752" cy="626356"/>
          </a:xfrm>
          <a:prstGeom prst="rect">
            <a:avLst/>
          </a:prstGeom>
        </p:spPr>
      </p:pic>
      <p:pic>
        <p:nvPicPr>
          <p:cNvPr id="8" name="Grafik 7" descr="Ein leeres Blatt im Querformat mit einer gestrichelten Linie quer in der Mitte und drei gestrichelte Linien in Hochkant. Durch die gestrichelten Linien ergeben sich acht gleich große Kästchen auf dem Blatt.">
            <a:extLst>
              <a:ext uri="{FF2B5EF4-FFF2-40B4-BE49-F238E27FC236}">
                <a16:creationId xmlns:a16="http://schemas.microsoft.com/office/drawing/2014/main" id="{E7CF2D45-74D1-EF86-E0F9-B4FBD26C73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a:off x="5650603" y="2687005"/>
            <a:ext cx="3255846" cy="2393876"/>
          </a:xfrm>
          <a:prstGeom prst="rect">
            <a:avLst/>
          </a:prstGeom>
        </p:spPr>
      </p:pic>
      <p:pic>
        <p:nvPicPr>
          <p:cNvPr id="9" name="Grafik 8" descr="Ein Blatt mit gestrichelten Linien quer und hochkant, sodass acht gleich große Kästchen entstanden sind. Die Kästchen sind mit Zahlen befüllt. Links oben beginnend mit drei, dann weiter mit zwei, eins und acht. Unten beginnend mit vier und dann weiter mit fünf, sechs und sieben. ">
            <a:extLst>
              <a:ext uri="{FF2B5EF4-FFF2-40B4-BE49-F238E27FC236}">
                <a16:creationId xmlns:a16="http://schemas.microsoft.com/office/drawing/2014/main" id="{03AE16B8-A8E9-C46D-F9C3-DE2B64AB93A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65568" y="3492803"/>
            <a:ext cx="3255846" cy="2387330"/>
          </a:xfrm>
          <a:prstGeom prst="rect">
            <a:avLst/>
          </a:prstGeom>
        </p:spPr>
      </p:pic>
      <p:sp>
        <p:nvSpPr>
          <p:cNvPr id="4" name="Foliennummernplatzhalter 3">
            <a:extLst>
              <a:ext uri="{FF2B5EF4-FFF2-40B4-BE49-F238E27FC236}">
                <a16:creationId xmlns:a16="http://schemas.microsoft.com/office/drawing/2014/main" id="{5D8A2537-EE26-8405-DD9F-520B7480DCEA}"/>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3</a:t>
            </a:fld>
            <a:endParaRPr lang="de-DE" dirty="0"/>
          </a:p>
        </p:txBody>
      </p:sp>
      <p:sp>
        <p:nvSpPr>
          <p:cNvPr id="3" name="Fußzeilenplatzhalter 2">
            <a:extLst>
              <a:ext uri="{FF2B5EF4-FFF2-40B4-BE49-F238E27FC236}">
                <a16:creationId xmlns:a16="http://schemas.microsoft.com/office/drawing/2014/main" id="{A9240E3E-B2FD-9FFC-21F3-8DE3A761A866}"/>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Fanzine erstellen</a:t>
            </a:r>
          </a:p>
        </p:txBody>
      </p:sp>
    </p:spTree>
    <p:extLst>
      <p:ext uri="{BB962C8B-B14F-4D97-AF65-F5344CB8AC3E}">
        <p14:creationId xmlns:p14="http://schemas.microsoft.com/office/powerpoint/2010/main" val="3502655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53F11-F507-AFDF-9351-8F16018CC5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57E8CC-294B-1545-90D7-4E5DC773DC18}"/>
              </a:ext>
            </a:extLst>
          </p:cNvPr>
          <p:cNvSpPr>
            <a:spLocks noGrp="1"/>
          </p:cNvSpPr>
          <p:nvPr>
            <p:ph type="title"/>
          </p:nvPr>
        </p:nvSpPr>
        <p:spPr/>
        <p:txBody>
          <a:bodyPr/>
          <a:lstStyle/>
          <a:p>
            <a:r>
              <a:rPr lang="de-DE" dirty="0"/>
              <a:t>Wie falte ich ein Fanzine? – Teil 2</a:t>
            </a:r>
          </a:p>
        </p:txBody>
      </p:sp>
      <p:sp>
        <p:nvSpPr>
          <p:cNvPr id="13" name="Textfeld 12">
            <a:extLst>
              <a:ext uri="{FF2B5EF4-FFF2-40B4-BE49-F238E27FC236}">
                <a16:creationId xmlns:a16="http://schemas.microsoft.com/office/drawing/2014/main" id="{FA6317E2-FF27-A5AD-808E-1CB42179B9A0}"/>
              </a:ext>
            </a:extLst>
          </p:cNvPr>
          <p:cNvSpPr txBox="1"/>
          <p:nvPr/>
        </p:nvSpPr>
        <p:spPr>
          <a:xfrm>
            <a:off x="3129866" y="2696540"/>
            <a:ext cx="2547258" cy="1015663"/>
          </a:xfrm>
          <a:prstGeom prst="rect">
            <a:avLst/>
          </a:prstGeom>
          <a:noFill/>
        </p:spPr>
        <p:txBody>
          <a:bodyPr wrap="square">
            <a:spAutoFit/>
          </a:bodyPr>
          <a:lstStyle/>
          <a:p>
            <a:r>
              <a:rPr lang="de-DE" sz="1500" b="1" dirty="0">
                <a:latin typeface="+mn-lt"/>
              </a:rPr>
              <a:t>Schritt 3: </a:t>
            </a:r>
            <a:r>
              <a:rPr lang="de-DE" sz="1500" dirty="0">
                <a:latin typeface="+mn-lt"/>
              </a:rPr>
              <a:t>Halbiere das Blatt und schneide mit der Schere an der Linie entlang bis zur Mitte des Kreuzes.</a:t>
            </a:r>
          </a:p>
        </p:txBody>
      </p:sp>
      <p:pic>
        <p:nvPicPr>
          <p:cNvPr id="11" name="Grafik 10" descr="Pfeil zeigt vom Text zum Beispielbild.">
            <a:extLst>
              <a:ext uri="{FF2B5EF4-FFF2-40B4-BE49-F238E27FC236}">
                <a16:creationId xmlns:a16="http://schemas.microsoft.com/office/drawing/2014/main" id="{36D480B0-3E72-9569-4BE7-287C21523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3312188" y="3642829"/>
            <a:ext cx="465752" cy="626356"/>
          </a:xfrm>
          <a:prstGeom prst="rect">
            <a:avLst/>
          </a:prstGeom>
        </p:spPr>
      </p:pic>
      <p:pic>
        <p:nvPicPr>
          <p:cNvPr id="5" name="Grafik 4" descr="Ein einmal in Hochkant gefaltetes Blatt mit gestrichelten Trennlinien aus denen vier Kästchen hervorgehen. Beschriftet mit den Zahlen drei, zwei, vier und fünf.">
            <a:extLst>
              <a:ext uri="{FF2B5EF4-FFF2-40B4-BE49-F238E27FC236}">
                <a16:creationId xmlns:a16="http://schemas.microsoft.com/office/drawing/2014/main" id="{983C80C0-CE6F-9DEB-A21A-2A5EB21370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0756">
            <a:off x="614433" y="2707468"/>
            <a:ext cx="2311404" cy="3220945"/>
          </a:xfrm>
          <a:prstGeom prst="rect">
            <a:avLst/>
          </a:prstGeom>
        </p:spPr>
      </p:pic>
      <p:sp>
        <p:nvSpPr>
          <p:cNvPr id="15" name="Textfeld 14">
            <a:extLst>
              <a:ext uri="{FF2B5EF4-FFF2-40B4-BE49-F238E27FC236}">
                <a16:creationId xmlns:a16="http://schemas.microsoft.com/office/drawing/2014/main" id="{0C6BD9A2-20C2-347E-3B50-3CD54483E474}"/>
              </a:ext>
            </a:extLst>
          </p:cNvPr>
          <p:cNvSpPr txBox="1"/>
          <p:nvPr/>
        </p:nvSpPr>
        <p:spPr>
          <a:xfrm>
            <a:off x="3231886" y="4938903"/>
            <a:ext cx="2913552" cy="784830"/>
          </a:xfrm>
          <a:prstGeom prst="rect">
            <a:avLst/>
          </a:prstGeom>
          <a:noFill/>
        </p:spPr>
        <p:txBody>
          <a:bodyPr wrap="square">
            <a:spAutoFit/>
          </a:bodyPr>
          <a:lstStyle/>
          <a:p>
            <a:r>
              <a:rPr lang="de-DE" sz="1500" b="1" dirty="0">
                <a:latin typeface="+mn-lt"/>
              </a:rPr>
              <a:t>Schritt 4: </a:t>
            </a:r>
            <a:r>
              <a:rPr lang="de-DE" sz="1500" dirty="0">
                <a:latin typeface="+mn-lt"/>
              </a:rPr>
              <a:t>Nimm das Blatt wieder hochkant und schiebe die Seiten zusammen.</a:t>
            </a:r>
          </a:p>
        </p:txBody>
      </p:sp>
      <p:pic>
        <p:nvPicPr>
          <p:cNvPr id="10" name="Grafik 9" descr="Pfeil zeigt vom Text zum Beispielbild.">
            <a:extLst>
              <a:ext uri="{FF2B5EF4-FFF2-40B4-BE49-F238E27FC236}">
                <a16:creationId xmlns:a16="http://schemas.microsoft.com/office/drawing/2014/main" id="{C6093EAF-770B-4B9E-6274-F7BC396C14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V="1">
            <a:off x="5355780" y="4392848"/>
            <a:ext cx="465752" cy="626356"/>
          </a:xfrm>
          <a:prstGeom prst="rect">
            <a:avLst/>
          </a:prstGeom>
        </p:spPr>
      </p:pic>
      <p:pic>
        <p:nvPicPr>
          <p:cNvPr id="12" name="Grafik 11" descr="Ein Blatt, dass quer gefaltet und mit Trennlinien versehen ist, woraus vier Kästchen entstehen, die mit den Zahlen vier, fünf, sechs und sieben beschriftet sind. Das Blatt wurde zuvor eingeschnitten, sodass es zu einem Heft gefaltet werden kann.">
            <a:extLst>
              <a:ext uri="{FF2B5EF4-FFF2-40B4-BE49-F238E27FC236}">
                <a16:creationId xmlns:a16="http://schemas.microsoft.com/office/drawing/2014/main" id="{61C4A32C-3889-D998-3C96-3B20E270CA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5701" y="2696540"/>
            <a:ext cx="5116466" cy="3208458"/>
          </a:xfrm>
          <a:prstGeom prst="rect">
            <a:avLst/>
          </a:prstGeom>
        </p:spPr>
      </p:pic>
      <p:sp>
        <p:nvSpPr>
          <p:cNvPr id="3" name="Fußzeilenplatzhalter 2">
            <a:extLst>
              <a:ext uri="{FF2B5EF4-FFF2-40B4-BE49-F238E27FC236}">
                <a16:creationId xmlns:a16="http://schemas.microsoft.com/office/drawing/2014/main" id="{FB18979F-3DE7-BDBF-7892-65AB09879A22}"/>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Fanzine erstellen</a:t>
            </a:r>
          </a:p>
        </p:txBody>
      </p:sp>
      <p:sp>
        <p:nvSpPr>
          <p:cNvPr id="4" name="Foliennummernplatzhalter 3">
            <a:extLst>
              <a:ext uri="{FF2B5EF4-FFF2-40B4-BE49-F238E27FC236}">
                <a16:creationId xmlns:a16="http://schemas.microsoft.com/office/drawing/2014/main" id="{70CB4F4E-284B-21F9-B4BC-9C7E3A29B2F9}"/>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4</a:t>
            </a:fld>
            <a:endParaRPr lang="de-DE" dirty="0"/>
          </a:p>
        </p:txBody>
      </p:sp>
    </p:spTree>
    <p:extLst>
      <p:ext uri="{BB962C8B-B14F-4D97-AF65-F5344CB8AC3E}">
        <p14:creationId xmlns:p14="http://schemas.microsoft.com/office/powerpoint/2010/main" val="3972034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4BEBC9-1722-B8A9-3417-1837035E7B10}"/>
              </a:ext>
            </a:extLst>
          </p:cNvPr>
          <p:cNvSpPr>
            <a:spLocks noGrp="1"/>
          </p:cNvSpPr>
          <p:nvPr>
            <p:ph type="title"/>
          </p:nvPr>
        </p:nvSpPr>
        <p:spPr/>
        <p:txBody>
          <a:bodyPr/>
          <a:lstStyle/>
          <a:p>
            <a:r>
              <a:rPr lang="de-DE" dirty="0"/>
              <a:t>Welche Seite kommt wohin?</a:t>
            </a:r>
          </a:p>
        </p:txBody>
      </p:sp>
      <p:pic>
        <p:nvPicPr>
          <p:cNvPr id="8" name="Grafik 7" descr="Pfeil zeigt zum ausgefüllten Fanzine.">
            <a:extLst>
              <a:ext uri="{FF2B5EF4-FFF2-40B4-BE49-F238E27FC236}">
                <a16:creationId xmlns:a16="http://schemas.microsoft.com/office/drawing/2014/main" id="{DF75CA3E-6D3C-518D-ADF7-D6A76A1F8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275456" y="4381401"/>
            <a:ext cx="465752" cy="626356"/>
          </a:xfrm>
          <a:prstGeom prst="rect">
            <a:avLst/>
          </a:prstGeom>
        </p:spPr>
      </p:pic>
      <p:pic>
        <p:nvPicPr>
          <p:cNvPr id="4" name="Grafik 3" descr="Beispiel eines auseinander gefalteten Fanzines.">
            <a:extLst>
              <a:ext uri="{FF2B5EF4-FFF2-40B4-BE49-F238E27FC236}">
                <a16:creationId xmlns:a16="http://schemas.microsoft.com/office/drawing/2014/main" id="{F1E0BD9B-86E9-A7A8-C250-3C9DBBAE546D}"/>
              </a:ext>
            </a:extLst>
          </p:cNvPr>
          <p:cNvPicPr>
            <a:picLocks noChangeAspect="1"/>
          </p:cNvPicPr>
          <p:nvPr/>
        </p:nvPicPr>
        <p:blipFill>
          <a:blip r:embed="rId4"/>
          <a:stretch>
            <a:fillRect/>
          </a:stretch>
        </p:blipFill>
        <p:spPr>
          <a:xfrm>
            <a:off x="682167" y="2692374"/>
            <a:ext cx="4669847" cy="3477639"/>
          </a:xfrm>
          <a:prstGeom prst="rect">
            <a:avLst/>
          </a:prstGeom>
        </p:spPr>
      </p:pic>
      <p:pic>
        <p:nvPicPr>
          <p:cNvPr id="9" name="Grafik 8" descr="Pfeil zeigt zum Fanzine mit Zahlen für die Seitenanordnung.">
            <a:extLst>
              <a:ext uri="{FF2B5EF4-FFF2-40B4-BE49-F238E27FC236}">
                <a16:creationId xmlns:a16="http://schemas.microsoft.com/office/drawing/2014/main" id="{80EB0DCF-FAA1-8E3A-9D42-91D399AE86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flipV="1">
            <a:off x="6268028" y="3771883"/>
            <a:ext cx="422671" cy="568419"/>
          </a:xfrm>
          <a:prstGeom prst="rect">
            <a:avLst/>
          </a:prstGeom>
        </p:spPr>
      </p:pic>
      <p:pic>
        <p:nvPicPr>
          <p:cNvPr id="7" name="Grafik 6" descr="Ein Blatt im Querformat mit acht gefalteten Kästchen. In Jedem Kästchen stehen Zahlen für die entsprechende Seite im Fanzine. Oben links steht die drei, dann zwei, eins und acht. Links unten beginnend mit der vier, dann fünf, sechs und sieben.">
            <a:extLst>
              <a:ext uri="{FF2B5EF4-FFF2-40B4-BE49-F238E27FC236}">
                <a16:creationId xmlns:a16="http://schemas.microsoft.com/office/drawing/2014/main" id="{FA4F068F-FA53-212A-A782-307A2ADA0B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06714" y="2996077"/>
            <a:ext cx="3856624" cy="2827847"/>
          </a:xfrm>
          <a:prstGeom prst="rect">
            <a:avLst/>
          </a:prstGeom>
        </p:spPr>
      </p:pic>
      <p:sp>
        <p:nvSpPr>
          <p:cNvPr id="3" name="Fußzeilenplatzhalter 2">
            <a:extLst>
              <a:ext uri="{FF2B5EF4-FFF2-40B4-BE49-F238E27FC236}">
                <a16:creationId xmlns:a16="http://schemas.microsoft.com/office/drawing/2014/main" id="{D8796C48-A781-E491-6E7C-735000F310E1}"/>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Fanzine erstellen</a:t>
            </a:r>
          </a:p>
        </p:txBody>
      </p:sp>
      <p:sp>
        <p:nvSpPr>
          <p:cNvPr id="10" name="Foliennummernplatzhalter 9">
            <a:extLst>
              <a:ext uri="{FF2B5EF4-FFF2-40B4-BE49-F238E27FC236}">
                <a16:creationId xmlns:a16="http://schemas.microsoft.com/office/drawing/2014/main" id="{0D94B480-64AA-74EF-DBE5-DB283729B85B}"/>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5</a:t>
            </a:fld>
            <a:endParaRPr lang="de-DE" dirty="0"/>
          </a:p>
        </p:txBody>
      </p:sp>
    </p:spTree>
    <p:extLst>
      <p:ext uri="{BB962C8B-B14F-4D97-AF65-F5344CB8AC3E}">
        <p14:creationId xmlns:p14="http://schemas.microsoft.com/office/powerpoint/2010/main" val="99728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DEDB4C-607B-59BB-470B-6E7901F31A04}"/>
              </a:ext>
            </a:extLst>
          </p:cNvPr>
          <p:cNvSpPr>
            <a:spLocks noGrp="1"/>
          </p:cNvSpPr>
          <p:nvPr>
            <p:ph type="title"/>
          </p:nvPr>
        </p:nvSpPr>
        <p:spPr/>
        <p:txBody>
          <a:bodyPr/>
          <a:lstStyle/>
          <a:p>
            <a:r>
              <a:rPr lang="de-DE" dirty="0"/>
              <a:t>Aufgabe: Erstelle dein eigenes Fanzine!</a:t>
            </a:r>
          </a:p>
        </p:txBody>
      </p:sp>
      <p:sp>
        <p:nvSpPr>
          <p:cNvPr id="5" name="Textplatzhalter 4">
            <a:extLst>
              <a:ext uri="{FF2B5EF4-FFF2-40B4-BE49-F238E27FC236}">
                <a16:creationId xmlns:a16="http://schemas.microsoft.com/office/drawing/2014/main" id="{391E0DA0-12A1-D1B0-ABFF-FD42A90B8548}"/>
              </a:ext>
            </a:extLst>
          </p:cNvPr>
          <p:cNvSpPr>
            <a:spLocks noGrp="1"/>
          </p:cNvSpPr>
          <p:nvPr>
            <p:ph type="body" sz="quarter" idx="18"/>
          </p:nvPr>
        </p:nvSpPr>
        <p:spPr/>
        <p:txBody>
          <a:bodyPr/>
          <a:lstStyle/>
          <a:p>
            <a:pPr marL="0" indent="0">
              <a:buNone/>
            </a:pPr>
            <a:r>
              <a:rPr lang="de-DE" dirty="0"/>
              <a:t>Ihr alle erstellt ein Fanzine – </a:t>
            </a:r>
            <a:r>
              <a:rPr lang="de-DE" dirty="0" err="1"/>
              <a:t>jede:r</a:t>
            </a:r>
            <a:r>
              <a:rPr lang="de-DE" dirty="0"/>
              <a:t> für sich oder zu zweit. </a:t>
            </a:r>
          </a:p>
          <a:p>
            <a:endParaRPr lang="de-DE" dirty="0"/>
          </a:p>
          <a:p>
            <a:r>
              <a:rPr lang="de-DE" dirty="0"/>
              <a:t>Nehmt euch ein Blatt zur Hand und faltet es entsprechend der Anleitung. </a:t>
            </a:r>
          </a:p>
          <a:p>
            <a:r>
              <a:rPr lang="de-DE" dirty="0"/>
              <a:t>Überlegt, mit welchem Verbraucherschutz-Thema ihr die Seiten befüllen möchtet. </a:t>
            </a:r>
          </a:p>
          <a:p>
            <a:endParaRPr lang="de-DE" dirty="0"/>
          </a:p>
          <a:p>
            <a:r>
              <a:rPr lang="de-DE" dirty="0"/>
              <a:t>Geht kreativ ans Werk – nutzt Bilder, um eure Inhalte zu verdeutlichen. </a:t>
            </a:r>
          </a:p>
          <a:p>
            <a:r>
              <a:rPr lang="de-DE" dirty="0"/>
              <a:t>Formuliert eure wichtigsten Aussagen knackig, aber bleibt verständlich.</a:t>
            </a:r>
          </a:p>
          <a:p>
            <a:r>
              <a:rPr lang="de-DE" dirty="0"/>
              <a:t>Wenn ihr möchtet, fügt Rätsel oder Quizfragen ein. </a:t>
            </a:r>
          </a:p>
        </p:txBody>
      </p:sp>
      <p:sp>
        <p:nvSpPr>
          <p:cNvPr id="3" name="Fußzeilenplatzhalter 2">
            <a:extLst>
              <a:ext uri="{FF2B5EF4-FFF2-40B4-BE49-F238E27FC236}">
                <a16:creationId xmlns:a16="http://schemas.microsoft.com/office/drawing/2014/main" id="{749AD965-99FD-7CFB-4047-A97E72EDBDC1}"/>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Fanzine erstellen</a:t>
            </a:r>
          </a:p>
        </p:txBody>
      </p:sp>
      <p:sp>
        <p:nvSpPr>
          <p:cNvPr id="4" name="Foliennummernplatzhalter 3">
            <a:extLst>
              <a:ext uri="{FF2B5EF4-FFF2-40B4-BE49-F238E27FC236}">
                <a16:creationId xmlns:a16="http://schemas.microsoft.com/office/drawing/2014/main" id="{27E41B2D-E020-CF49-C455-08132B41A8E8}"/>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6</a:t>
            </a:fld>
            <a:endParaRPr lang="de-DE" dirty="0"/>
          </a:p>
        </p:txBody>
      </p:sp>
    </p:spTree>
    <p:extLst>
      <p:ext uri="{BB962C8B-B14F-4D97-AF65-F5344CB8AC3E}">
        <p14:creationId xmlns:p14="http://schemas.microsoft.com/office/powerpoint/2010/main" val="2406557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30032-7953-66EA-C204-A3DBDA4D2F0D}"/>
              </a:ext>
            </a:extLst>
          </p:cNvPr>
          <p:cNvSpPr>
            <a:spLocks noGrp="1"/>
          </p:cNvSpPr>
          <p:nvPr>
            <p:ph type="title"/>
          </p:nvPr>
        </p:nvSpPr>
        <p:spPr>
          <a:xfrm>
            <a:off x="704258" y="3678244"/>
            <a:ext cx="4938895" cy="858163"/>
          </a:xfrm>
        </p:spPr>
        <p:txBody>
          <a:bodyPr/>
          <a:lstStyle/>
          <a:p>
            <a:r>
              <a:rPr lang="de-DE" dirty="0"/>
              <a:t>Zeit für eure Präsentation!</a:t>
            </a:r>
          </a:p>
        </p:txBody>
      </p:sp>
      <p:sp>
        <p:nvSpPr>
          <p:cNvPr id="3" name="Textplatzhalter 2">
            <a:extLst>
              <a:ext uri="{FF2B5EF4-FFF2-40B4-BE49-F238E27FC236}">
                <a16:creationId xmlns:a16="http://schemas.microsoft.com/office/drawing/2014/main" id="{68DF01AB-3BB2-994A-EED6-03CFFA8A336E}"/>
              </a:ext>
            </a:extLst>
          </p:cNvPr>
          <p:cNvSpPr>
            <a:spLocks noGrp="1"/>
          </p:cNvSpPr>
          <p:nvPr>
            <p:ph type="body" sz="quarter" idx="15"/>
          </p:nvPr>
        </p:nvSpPr>
        <p:spPr>
          <a:xfrm>
            <a:off x="704259" y="4761236"/>
            <a:ext cx="4803364" cy="1028173"/>
          </a:xfrm>
        </p:spPr>
        <p:txBody>
          <a:bodyPr/>
          <a:lstStyle/>
          <a:p>
            <a:r>
              <a:rPr lang="de-DE" dirty="0"/>
              <a:t>Wir freuen uns auf eure Fanzines!</a:t>
            </a:r>
          </a:p>
        </p:txBody>
      </p:sp>
      <p:pic>
        <p:nvPicPr>
          <p:cNvPr id="10" name="Bildplatzhalter 9" descr="Eine Hand zeigt mit Zeigefinger auf gezeichnete Abbildungen.">
            <a:extLst>
              <a:ext uri="{FF2B5EF4-FFF2-40B4-BE49-F238E27FC236}">
                <a16:creationId xmlns:a16="http://schemas.microsoft.com/office/drawing/2014/main" id="{E7240833-5077-8FC1-FA68-CF06CD18117C}"/>
              </a:ext>
            </a:extLst>
          </p:cNvPr>
          <p:cNvPicPr>
            <a:picLocks noGrp="1" noChangeAspect="1"/>
          </p:cNvPicPr>
          <p:nvPr>
            <p:ph type="pic" sz="quarter" idx="20"/>
          </p:nvPr>
        </p:nvPicPr>
        <p:blipFill rotWithShape="1">
          <a:blip r:embed="rId3"/>
          <a:srcRect l="10882" t="-10093" r="32845" b="10093"/>
          <a:stretch>
            <a:fillRect/>
          </a:stretch>
        </p:blipFill>
        <p:spPr>
          <a:xfrm>
            <a:off x="6884126" y="-688800"/>
            <a:ext cx="6217729" cy="6217729"/>
          </a:xfrm>
        </p:spPr>
      </p:pic>
      <p:sp>
        <p:nvSpPr>
          <p:cNvPr id="5" name="Foliennummernplatzhalter 4">
            <a:extLst>
              <a:ext uri="{FF2B5EF4-FFF2-40B4-BE49-F238E27FC236}">
                <a16:creationId xmlns:a16="http://schemas.microsoft.com/office/drawing/2014/main" id="{7D29204A-060F-2E96-7A8B-8EC5054B3E9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7</a:t>
            </a:fld>
            <a:endParaRPr lang="de-DE" dirty="0"/>
          </a:p>
        </p:txBody>
      </p:sp>
    </p:spTree>
    <p:extLst>
      <p:ext uri="{BB962C8B-B14F-4D97-AF65-F5344CB8AC3E}">
        <p14:creationId xmlns:p14="http://schemas.microsoft.com/office/powerpoint/2010/main" val="29077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2E594C8D-17CD-67F7-FD19-D1756778C481}"/>
              </a:ext>
            </a:extLst>
          </p:cNvPr>
          <p:cNvSpPr>
            <a:spLocks noGrp="1"/>
          </p:cNvSpPr>
          <p:nvPr>
            <p:ph type="title" idx="4294967295"/>
          </p:nvPr>
        </p:nvSpPr>
        <p:spPr/>
        <p:txBody>
          <a:bodyPr/>
          <a:lstStyle/>
          <a:p>
            <a:r>
              <a:rPr lang="de-DE" sz="3200" dirty="0">
                <a:solidFill>
                  <a:schemeClr val="bg1"/>
                </a:solidFill>
                <a:latin typeface="Aptos" panose="020B0004020202020204" pitchFamily="34" charset="0"/>
              </a:rPr>
              <a:t>Bildnachweis</a:t>
            </a:r>
            <a:endParaRPr lang="de-DE" dirty="0">
              <a:solidFill>
                <a:schemeClr val="bg1"/>
              </a:solidFill>
            </a:endParaRPr>
          </a:p>
        </p:txBody>
      </p:sp>
      <p:sp>
        <p:nvSpPr>
          <p:cNvPr id="5" name="Titel 3">
            <a:extLst>
              <a:ext uri="{FF2B5EF4-FFF2-40B4-BE49-F238E27FC236}">
                <a16:creationId xmlns:a16="http://schemas.microsoft.com/office/drawing/2014/main" id="{0C7B66B3-E3D3-3430-11F3-39EFBAEA35ED}"/>
              </a:ext>
            </a:extLst>
          </p:cNvPr>
          <p:cNvSpPr txBox="1">
            <a:spLocks/>
          </p:cNvSpPr>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a:lstStyle>
          <a:p>
            <a:pPr eaLnBrk="1" hangingPunct="1"/>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p:txBody>
      </p:sp>
      <p:sp>
        <p:nvSpPr>
          <p:cNvPr id="17" name="Rechteck 16"/>
          <p:cNvSpPr/>
          <p:nvPr/>
        </p:nvSpPr>
        <p:spPr>
          <a:xfrm>
            <a:off x="592472" y="4403946"/>
            <a:ext cx="6096000" cy="1246495"/>
          </a:xfrm>
          <a:prstGeom prst="rect">
            <a:avLst/>
          </a:prstGeom>
        </p:spPr>
        <p:txBody>
          <a:bodyPr>
            <a:spAutoFit/>
          </a:bodyPr>
          <a:lstStyle/>
          <a:p>
            <a:r>
              <a:rPr lang="de-DE" sz="1500" b="1" dirty="0">
                <a:solidFill>
                  <a:schemeClr val="tx2"/>
                </a:solidFill>
              </a:rPr>
              <a:t>Bildnachweise (sofern nicht anders vermerkt):</a:t>
            </a:r>
            <a:br>
              <a:rPr lang="de-DE" sz="3200" dirty="0"/>
            </a:br>
            <a:r>
              <a:rPr lang="de-DE" sz="1500" dirty="0"/>
              <a:t>Verbraucherzentrale Bundesverband</a:t>
            </a:r>
            <a:endParaRPr lang="de-DE" sz="1500" b="1" dirty="0">
              <a:solidFill>
                <a:schemeClr val="tx2"/>
              </a:solidFill>
            </a:endParaRPr>
          </a:p>
          <a:p>
            <a:endParaRPr lang="de-DE" sz="1500" b="1" dirty="0">
              <a:solidFill>
                <a:schemeClr val="tx2"/>
              </a:solidFill>
            </a:endParaRPr>
          </a:p>
          <a:p>
            <a:r>
              <a:rPr lang="de-DE" sz="1500" b="1" dirty="0">
                <a:solidFill>
                  <a:schemeClr val="tx2"/>
                </a:solidFill>
              </a:rPr>
              <a:t>Erstellung:</a:t>
            </a:r>
          </a:p>
          <a:p>
            <a:r>
              <a:rPr lang="de-DE" sz="1500" dirty="0"/>
              <a:t>01. September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Fanzine erstellen</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8</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3"/>
              </a:rPr>
              <a:t>info@vzbv.de</a:t>
            </a:r>
            <a:endParaRPr lang="de-DE" b="0" dirty="0">
              <a:solidFill>
                <a:schemeClr val="tx1"/>
              </a:solidFill>
            </a:endParaRPr>
          </a:p>
          <a:p>
            <a:r>
              <a:rPr lang="de-DE" b="0" dirty="0">
                <a:solidFill>
                  <a:schemeClr val="tx1"/>
                </a:solidFill>
                <a:hlinkClick r:id="rId4"/>
              </a:rPr>
              <a:t>www.vzbv.de</a:t>
            </a:r>
            <a:r>
              <a:rPr lang="de-DE" dirty="0"/>
              <a:t>	</a:t>
            </a:r>
          </a:p>
        </p:txBody>
      </p:sp>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5"/>
              </a:rPr>
              <a:t>www.verbraucherchecker.de</a:t>
            </a:r>
            <a:br>
              <a:rPr lang="de-DE" sz="1500" dirty="0"/>
            </a:br>
            <a:r>
              <a:rPr lang="de-DE" sz="1500" dirty="0">
                <a:hlinkClick r:id="rId6"/>
              </a:rPr>
              <a:t>instagram.com/</a:t>
            </a:r>
            <a:r>
              <a:rPr lang="de-DE" sz="1500" dirty="0" err="1">
                <a:hlinkClick r:id="rId6"/>
              </a:rPr>
              <a:t>verbraucherzentrale.vzbv</a:t>
            </a:r>
            <a:r>
              <a:rPr lang="de-DE" sz="1500"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7">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8">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Fanzine erstellen</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9</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nutzerdefiniert 1">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801</Words>
  <Application>Microsoft Office PowerPoint</Application>
  <PresentationFormat>Breitbild</PresentationFormat>
  <Paragraphs>99</Paragraphs>
  <Slides>10</Slides>
  <Notes>8</Notes>
  <HiddenSlides>0</HiddenSlides>
  <MMClips>0</MMClips>
  <ScaleCrop>false</ScaleCrop>
  <HeadingPairs>
    <vt:vector size="6" baseType="variant">
      <vt:variant>
        <vt:lpstr>Verwendete Schriftarten</vt:lpstr>
      </vt:variant>
      <vt:variant>
        <vt:i4>3</vt:i4>
      </vt:variant>
      <vt:variant>
        <vt:lpstr>Design</vt:lpstr>
      </vt:variant>
      <vt:variant>
        <vt:i4>5</vt:i4>
      </vt:variant>
      <vt:variant>
        <vt:lpstr>Folientitel</vt:lpstr>
      </vt:variant>
      <vt:variant>
        <vt:i4>10</vt:i4>
      </vt:variant>
    </vt:vector>
  </HeadingPairs>
  <TitlesOfParts>
    <vt:vector size="18" baseType="lpstr">
      <vt:lpstr>Aptos</vt:lpstr>
      <vt:lpstr>Aptos Bold</vt:lpstr>
      <vt:lpstr>Arial</vt:lpstr>
      <vt:lpstr>1_Titel mit Ebenen</vt:lpstr>
      <vt:lpstr>2_Inhalt mit Ebenen, Rot</vt:lpstr>
      <vt:lpstr>3_Inhalt_Aufzählung, Violett</vt:lpstr>
      <vt:lpstr>4_Inhalt mit Ebenen_U2, Rot</vt:lpstr>
      <vt:lpstr>Zusätzliche Folien</vt:lpstr>
      <vt:lpstr>Fanzine erstellen</vt:lpstr>
      <vt:lpstr>Was ist ein Fanzine?</vt:lpstr>
      <vt:lpstr>Wie falte ich ein Fanzine? – Teil 1</vt:lpstr>
      <vt:lpstr>Wie falte ich ein Fanzine? – Teil 2</vt:lpstr>
      <vt:lpstr>Welche Seite kommt wohin?</vt:lpstr>
      <vt:lpstr>Aufgabe: Erstelle dein eigenes Fanzine!</vt:lpstr>
      <vt:lpstr>Zeit für eure Präsentation!</vt:lpstr>
      <vt:lpstr>Bildnachweis</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Fanzine</dc:title>
  <dc:creator>Doerte.Adam-Gutsch@vzbv.de</dc:creator>
  <cp:lastModifiedBy>Schnieder, Lena (vzbv)</cp:lastModifiedBy>
  <cp:revision>135</cp:revision>
  <dcterms:created xsi:type="dcterms:W3CDTF">2025-07-22T09:47:03Z</dcterms:created>
  <dcterms:modified xsi:type="dcterms:W3CDTF">2026-04-24T08:45:10Z</dcterms:modified>
</cp:coreProperties>
</file>