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19"/>
  </p:notesMasterIdLst>
  <p:handoutMasterIdLst>
    <p:handoutMasterId r:id="rId20"/>
  </p:handoutMasterIdLst>
  <p:sldIdLst>
    <p:sldId id="341" r:id="rId6"/>
    <p:sldId id="382" r:id="rId7"/>
    <p:sldId id="386" r:id="rId8"/>
    <p:sldId id="392" r:id="rId9"/>
    <p:sldId id="387" r:id="rId10"/>
    <p:sldId id="388" r:id="rId11"/>
    <p:sldId id="389" r:id="rId12"/>
    <p:sldId id="390" r:id="rId13"/>
    <p:sldId id="391" r:id="rId14"/>
    <p:sldId id="272" r:id="rId15"/>
    <p:sldId id="377" r:id="rId16"/>
    <p:sldId id="378" r:id="rId17"/>
    <p:sldId id="285" r:id="rId18"/>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F5F1A4-A531-7577-F36D-38554E2E5265}" name="Schnieder, Lena (vzbv)" initials="LS" userId="S::l.schnieder@vzbv.de::ae1a9fc8-f240-4258-aa73-18b438590a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1328A"/>
    <a:srgbClr val="FFFFFF"/>
    <a:srgbClr val="FFFAED"/>
    <a:srgbClr val="E8F1F7"/>
    <a:srgbClr val="EDE9F5"/>
    <a:srgbClr val="F7E7E1"/>
    <a:srgbClr val="ECECEC"/>
    <a:srgbClr val="DE00E3"/>
    <a:srgbClr val="FAD8C8"/>
    <a:srgbClr val="E9A0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35" autoAdjust="0"/>
    <p:restoredTop sz="93447" autoAdjust="0"/>
  </p:normalViewPr>
  <p:slideViewPr>
    <p:cSldViewPr snapToGrid="0">
      <p:cViewPr varScale="1">
        <p:scale>
          <a:sx n="71" d="100"/>
          <a:sy n="71" d="100"/>
        </p:scale>
        <p:origin x="376" y="4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Sprechtext-Vorschlag:</a:t>
            </a:r>
          </a:p>
          <a:p>
            <a:endParaRPr lang="de-DE" dirty="0">
              <a:latin typeface="Aptos" panose="020B0004020202020204" pitchFamily="34" charset="0"/>
            </a:endParaRPr>
          </a:p>
          <a:p>
            <a:r>
              <a:rPr lang="de-DE" i="1" dirty="0">
                <a:latin typeface="Aptos" panose="020B0004020202020204" pitchFamily="34" charset="0"/>
              </a:rPr>
              <a:t>„Willkommen zum Workshop „Meine Rolle als </a:t>
            </a:r>
            <a:r>
              <a:rPr lang="de-DE" i="1" dirty="0" err="1">
                <a:latin typeface="Aptos" panose="020B0004020202020204" pitchFamily="34" charset="0"/>
              </a:rPr>
              <a:t>Verbraucher:in</a:t>
            </a:r>
            <a:r>
              <a:rPr lang="de-DE" i="1" dirty="0">
                <a:latin typeface="Aptos" panose="020B0004020202020204" pitchFamily="34" charset="0"/>
              </a:rPr>
              <a:t>“! Lasst uns über Verbraucherschutz sprechen! </a:t>
            </a:r>
          </a:p>
          <a:p>
            <a:endParaRPr lang="de-DE" i="1" dirty="0">
              <a:latin typeface="Aptos" panose="020B0004020202020204" pitchFamily="34" charset="0"/>
            </a:endParaRPr>
          </a:p>
          <a:p>
            <a:r>
              <a:rPr lang="de-DE" i="1" dirty="0">
                <a:latin typeface="Aptos" panose="020B0004020202020204" pitchFamily="34" charset="0"/>
              </a:rPr>
              <a:t>In diesem Workshop beschäftigen wir uns damit, wann wir eigentlich </a:t>
            </a:r>
            <a:r>
              <a:rPr lang="de-DE" i="1" dirty="0" err="1">
                <a:latin typeface="Aptos" panose="020B0004020202020204" pitchFamily="34" charset="0"/>
              </a:rPr>
              <a:t>Verbraucher:innen</a:t>
            </a:r>
            <a:r>
              <a:rPr lang="de-DE" i="1" dirty="0">
                <a:latin typeface="Aptos" panose="020B0004020202020204" pitchFamily="34" charset="0"/>
              </a:rPr>
              <a:t> sind und was es mit dem Schutz von Verbraucherrechten auf sich hat, wo wir uns Beratung holen und wie wir selbst aktiv werden können.“</a:t>
            </a: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77318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„In welchen Momenten genau sind wir </a:t>
            </a:r>
            <a:r>
              <a:rPr lang="de-DE" i="1" dirty="0" err="1">
                <a:latin typeface="Aptos" panose="020B0004020202020204" pitchFamily="34" charset="0"/>
              </a:rPr>
              <a:t>Verbraucher:innen</a:t>
            </a:r>
            <a:r>
              <a:rPr lang="de-DE" i="1" dirty="0">
                <a:latin typeface="Aptos" panose="020B0004020202020204" pitchFamily="34" charset="0"/>
              </a:rPr>
              <a:t>? Diese Frage haben wir </a:t>
            </a:r>
            <a:r>
              <a:rPr lang="de-DE" i="1" dirty="0" err="1">
                <a:latin typeface="Aptos" panose="020B0004020202020204" pitchFamily="34" charset="0"/>
              </a:rPr>
              <a:t>Schüler:innen</a:t>
            </a:r>
            <a:r>
              <a:rPr lang="de-DE" i="1" dirty="0">
                <a:latin typeface="Aptos" panose="020B0004020202020204" pitchFamily="34" charset="0"/>
              </a:rPr>
              <a:t> des Film-Gymnasiums Potsdam gestellt. Ihre Gedanken und Ideen haben die </a:t>
            </a:r>
            <a:r>
              <a:rPr lang="de-DE" i="1" dirty="0" err="1">
                <a:latin typeface="Aptos" panose="020B0004020202020204" pitchFamily="34" charset="0"/>
              </a:rPr>
              <a:t>Schüler:innen</a:t>
            </a:r>
            <a:r>
              <a:rPr lang="de-DE" i="1" dirty="0">
                <a:latin typeface="Aptos" panose="020B0004020202020204" pitchFamily="34" charset="0"/>
              </a:rPr>
              <a:t> im folgenden Video umgesetzt.“</a:t>
            </a:r>
          </a:p>
          <a:p>
            <a:endParaRPr lang="de-DE" dirty="0">
              <a:latin typeface="Aptos" panose="020B0004020202020204" pitchFamily="34" charset="0"/>
            </a:endParaRPr>
          </a:p>
          <a:p>
            <a:r>
              <a:rPr lang="de-DE" dirty="0">
                <a:latin typeface="Aptos" panose="020B0004020202020204" pitchFamily="34" charset="0"/>
              </a:rPr>
              <a:t>Die </a:t>
            </a:r>
            <a:r>
              <a:rPr lang="de-DE" dirty="0" err="1">
                <a:latin typeface="Aptos" panose="020B0004020202020204" pitchFamily="34" charset="0"/>
              </a:rPr>
              <a:t>Trainer:innen</a:t>
            </a:r>
            <a:r>
              <a:rPr lang="de-DE" dirty="0">
                <a:latin typeface="Aptos" panose="020B0004020202020204" pitchFamily="34" charset="0"/>
              </a:rPr>
              <a:t> spielen das Video „Wann bin ich </a:t>
            </a:r>
            <a:r>
              <a:rPr lang="de-DE" dirty="0" err="1">
                <a:latin typeface="Aptos" panose="020B0004020202020204" pitchFamily="34" charset="0"/>
              </a:rPr>
              <a:t>Verbraucher:in</a:t>
            </a:r>
            <a:r>
              <a:rPr lang="de-DE" dirty="0">
                <a:latin typeface="Aptos" panose="020B0004020202020204" pitchFamily="34" charset="0"/>
              </a:rPr>
              <a:t>?“ ab: https://www.youtube.com/watch?v=NByVvaS7vJc</a:t>
            </a:r>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262117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r>
              <a:rPr lang="de-DE" i="1" dirty="0"/>
              <a:t>„Jetzt geben wir die Frage an euch weiter. Wann in</a:t>
            </a:r>
            <a:r>
              <a:rPr lang="de-DE" i="1" baseline="0" dirty="0"/>
              <a:t> eurem Alltag seid ihr </a:t>
            </a:r>
            <a:r>
              <a:rPr lang="de-DE" i="1" baseline="0" dirty="0" err="1"/>
              <a:t>Verbraucher:innen</a:t>
            </a:r>
            <a:r>
              <a:rPr lang="de-DE" i="1" baseline="0" dirty="0"/>
              <a:t>? </a:t>
            </a:r>
          </a:p>
          <a:p>
            <a:endParaRPr lang="de-DE" sz="1200" i="1" baseline="0" dirty="0">
              <a:latin typeface="Arial" panose="020B0604020202020204" pitchFamily="34" charset="0"/>
              <a:ea typeface="MS PGothic" pitchFamily="34" charset="-128"/>
              <a:cs typeface="Arial" panose="020B0604020202020204" pitchFamily="34" charset="0"/>
            </a:endParaRPr>
          </a:p>
          <a:p>
            <a:r>
              <a:rPr lang="de-DE" sz="1200" i="1" dirty="0">
                <a:latin typeface="Arial" panose="020B0604020202020204" pitchFamily="34" charset="0"/>
                <a:ea typeface="MS PGothic" pitchFamily="34" charset="-128"/>
                <a:cs typeface="Arial" panose="020B0604020202020204" pitchFamily="34" charset="0"/>
              </a:rPr>
              <a:t>Überlegt, welche Produkte und Dienstleistungen ihr an einem Tag verwendet: die Zahnbürste am Morgen, den Musik-Streaming-Dienst auf dem Weg zur Schule und / oder der Kauf</a:t>
            </a:r>
            <a:r>
              <a:rPr lang="de-DE" sz="1200" i="1" baseline="0" dirty="0">
                <a:latin typeface="Arial" panose="020B0604020202020204" pitchFamily="34" charset="0"/>
                <a:ea typeface="MS PGothic" pitchFamily="34" charset="-128"/>
                <a:cs typeface="Arial" panose="020B0604020202020204" pitchFamily="34" charset="0"/>
              </a:rPr>
              <a:t> passender Sportklamotten für den Lieblingssport.  </a:t>
            </a:r>
          </a:p>
          <a:p>
            <a:endParaRPr lang="de-DE" sz="1200" i="1" baseline="0" dirty="0">
              <a:latin typeface="Arial" panose="020B0604020202020204" pitchFamily="34" charset="0"/>
              <a:ea typeface="MS PGothic" pitchFamily="34" charset="-128"/>
              <a:cs typeface="Arial" panose="020B0604020202020204" pitchFamily="34" charset="0"/>
            </a:endParaRPr>
          </a:p>
          <a:p>
            <a:r>
              <a:rPr lang="de-DE" sz="1200" i="1" baseline="0" dirty="0">
                <a:latin typeface="Arial" panose="020B0604020202020204" pitchFamily="34" charset="0"/>
                <a:ea typeface="MS PGothic" pitchFamily="34" charset="-128"/>
                <a:cs typeface="Arial" panose="020B0604020202020204" pitchFamily="34" charset="0"/>
              </a:rPr>
              <a:t>Geht einmal einen Tag in der Woche für euch durch und überlegt, zu welcher Tageszeit ihr welche Produkte am häufigsten nutzt.</a:t>
            </a:r>
          </a:p>
          <a:p>
            <a:endParaRPr lang="de-DE" sz="1200" i="1" baseline="0" dirty="0">
              <a:latin typeface="Arial" panose="020B0604020202020204" pitchFamily="34" charset="0"/>
              <a:ea typeface="MS PGothic" pitchFamily="34" charset="-128"/>
              <a:cs typeface="Arial" panose="020B0604020202020204" pitchFamily="34" charset="0"/>
            </a:endParaRPr>
          </a:p>
          <a:p>
            <a:r>
              <a:rPr lang="de-DE" sz="1200" i="1" baseline="0" dirty="0">
                <a:latin typeface="Arial" panose="020B0604020202020204" pitchFamily="34" charset="0"/>
                <a:ea typeface="MS PGothic" pitchFamily="34" charset="-128"/>
                <a:cs typeface="Arial" panose="020B0604020202020204" pitchFamily="34" charset="0"/>
              </a:rPr>
              <a:t>Nehmt euch dazu den Action Planner – das Begleitheft, welches wir euch jetzt austeilen – und notiert die Produkte und Dienstleistungen aus eurem Alltag.“</a:t>
            </a:r>
          </a:p>
          <a:p>
            <a:endParaRPr lang="de-DE" sz="1200" i="1" baseline="0" dirty="0">
              <a:latin typeface="Arial" panose="020B0604020202020204" pitchFamily="34" charset="0"/>
              <a:ea typeface="MS PGothic" pitchFamily="34" charset="-128"/>
              <a:cs typeface="Arial" panose="020B0604020202020204" pitchFamily="34" charset="0"/>
            </a:endParaRPr>
          </a:p>
          <a:p>
            <a:r>
              <a:rPr lang="de-DE" sz="1200" i="0" baseline="0" dirty="0">
                <a:latin typeface="Arial" panose="020B0604020202020204" pitchFamily="34" charset="0"/>
                <a:ea typeface="MS PGothic" pitchFamily="34" charset="-128"/>
                <a:cs typeface="Arial" panose="020B0604020202020204" pitchFamily="34" charset="0"/>
              </a:rPr>
              <a:t>Hinweis:</a:t>
            </a:r>
          </a:p>
          <a:p>
            <a:r>
              <a:rPr lang="de-DE" sz="1200" i="0" baseline="0" dirty="0">
                <a:latin typeface="Arial" panose="020B0604020202020204" pitchFamily="34" charset="0"/>
                <a:ea typeface="MS PGothic" pitchFamily="34" charset="-128"/>
                <a:cs typeface="Arial" panose="020B0604020202020204" pitchFamily="34" charset="0"/>
              </a:rPr>
              <a:t>Je nach Möglichkeit, kann diese Aufgabe im Action Planner ausgefüllt werden oder interaktiv auf einem Smartboard.</a:t>
            </a:r>
          </a:p>
          <a:p>
            <a:endParaRPr lang="de-DE" sz="1200" i="0" baseline="0" dirty="0">
              <a:latin typeface="Arial" panose="020B0604020202020204" pitchFamily="34" charset="0"/>
              <a:ea typeface="MS PGothic" pitchFamily="34" charset="-128"/>
              <a:cs typeface="Arial" panose="020B0604020202020204" pitchFamily="34" charset="0"/>
            </a:endParaRPr>
          </a:p>
          <a:p>
            <a:r>
              <a:rPr lang="de-DE" sz="1200" i="0" baseline="0" dirty="0">
                <a:latin typeface="Arial" panose="020B0604020202020204" pitchFamily="34" charset="0"/>
                <a:ea typeface="MS PGothic" pitchFamily="34" charset="-128"/>
                <a:cs typeface="Arial" panose="020B0604020202020204" pitchFamily="34" charset="0"/>
              </a:rPr>
              <a:t>Sprechtext zum Abschluss der Aufgabe:</a:t>
            </a:r>
            <a:endParaRPr lang="de-DE" i="0" dirty="0"/>
          </a:p>
          <a:p>
            <a:endParaRPr lang="de-DE" dirty="0"/>
          </a:p>
          <a:p>
            <a:r>
              <a:rPr lang="de-DE" b="0" i="1" dirty="0"/>
              <a:t>„Vielen Dank für eure Beiträge. Ihr habt schon gemerkt, im Grunde gibt es keinen Moment am Tag, an dem ihr nicht </a:t>
            </a:r>
            <a:r>
              <a:rPr lang="de-DE" b="0" i="1" dirty="0" err="1"/>
              <a:t>Verbraucher:innen</a:t>
            </a:r>
            <a:r>
              <a:rPr lang="de-DE" b="0" i="1" dirty="0"/>
              <a:t> seid. Ihr putzt Zähne (Zahnpasta und Bürste), checkt die ersten Nachrichten auf dem Smartphone, streamt Musik auf dem Weg zur Schule und so weiter.“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3900868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1497E-C7D4-CA6A-3D93-6736A5124F8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7C15A90-B314-7571-26D4-702D22150D7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D4D3A3C-B34B-BEDD-1FAF-271619EB16F6}"/>
              </a:ext>
            </a:extLst>
          </p:cNvPr>
          <p:cNvSpPr>
            <a:spLocks noGrp="1"/>
          </p:cNvSpPr>
          <p:nvPr>
            <p:ph type="body" idx="1"/>
          </p:nvPr>
        </p:nvSpPr>
        <p:spPr/>
        <p:txBody>
          <a:bodyPr/>
          <a:lstStyle/>
          <a:p>
            <a:r>
              <a:rPr lang="de-DE" dirty="0"/>
              <a:t>Sprechtext (Vorschlag):</a:t>
            </a:r>
          </a:p>
          <a:p>
            <a:endParaRPr lang="de-DE" dirty="0"/>
          </a:p>
          <a:p>
            <a:r>
              <a:rPr lang="de-DE" i="1" dirty="0"/>
              <a:t>„Kennt denn</a:t>
            </a:r>
            <a:r>
              <a:rPr lang="de-DE" i="1" baseline="0" dirty="0"/>
              <a:t> jemand von euch die Verbraucherzentrale? Wer hat davon schon mal gehört?</a:t>
            </a:r>
          </a:p>
          <a:p>
            <a:r>
              <a:rPr lang="de-DE" i="1" baseline="0" dirty="0"/>
              <a:t>Und wer weiß, was die Verbraucherzentralen machen? </a:t>
            </a:r>
          </a:p>
          <a:p>
            <a:endParaRPr lang="de-DE" i="1" dirty="0"/>
          </a:p>
          <a:p>
            <a:r>
              <a:rPr lang="de-DE" i="1" dirty="0"/>
              <a:t>Die Verbraucherzentrale</a:t>
            </a:r>
            <a:r>
              <a:rPr lang="de-DE" i="1" baseline="0" dirty="0"/>
              <a:t> gibt es in allen Bundesländern mit insgesamt rund 200 Beratungsstellen. Über die Verbraucherzentralen könnt ihr euch zuverlässig und unabhängig zu Verbraucherthemen informieren. Ihr könnt bei Problemen zur Beratung gehen oder anrufen. Die Beratungen der Verbraucherzentralen, z. B. bei Verträgen, zu gesunder Ernährung oder Datenschutz sind unabhängig, juristisch sicher und günstiger als beim Anwalt. Und die Verbraucherzentrale kommt für Bildungsangebote auch zu euch an Schulen, damit ihr gar nicht erst in die Klemme geratet und Problemen vorbeugen könnt!</a:t>
            </a:r>
          </a:p>
          <a:p>
            <a:endParaRPr lang="de-DE"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i="1" dirty="0"/>
              <a:t>Die Verbraucherzentrale vertritt alle </a:t>
            </a:r>
            <a:r>
              <a:rPr lang="de-DE" i="1" dirty="0" err="1"/>
              <a:t>Verbraucher:innen</a:t>
            </a:r>
            <a:r>
              <a:rPr lang="de-DE" i="1" baseline="0" dirty="0"/>
              <a:t> in Deutschland </a:t>
            </a:r>
            <a:r>
              <a:rPr lang="de-DE" sz="1200" i="1" dirty="0"/>
              <a:t>gegenüber Politik, Wirtschaft und der Öffentlichkeit und klagt Verbraucherrechte ein.</a:t>
            </a:r>
            <a:endParaRPr lang="de-DE" i="1" dirty="0"/>
          </a:p>
          <a:p>
            <a:endParaRPr lang="de-DE" i="1" baseline="0" dirty="0"/>
          </a:p>
          <a:p>
            <a:r>
              <a:rPr lang="de-DE" i="1" dirty="0"/>
              <a:t>Im Video zeigen wir euch drei</a:t>
            </a:r>
            <a:r>
              <a:rPr lang="de-DE" i="1" baseline="0" dirty="0"/>
              <a:t> Beispiele für Situationen, in denen ihr als </a:t>
            </a:r>
            <a:r>
              <a:rPr lang="de-DE" i="1" baseline="0" dirty="0" err="1"/>
              <a:t>Verbraucher:innen</a:t>
            </a:r>
            <a:r>
              <a:rPr lang="de-DE" i="1" baseline="0" dirty="0"/>
              <a:t> Fragen oder Probleme haben könntet, lernt ihr in diesem Video kennen.“</a:t>
            </a:r>
          </a:p>
          <a:p>
            <a:endParaRPr lang="de-DE" i="1" baseline="0" dirty="0"/>
          </a:p>
          <a:p>
            <a:r>
              <a:rPr lang="de-DE" i="0" baseline="0" dirty="0"/>
              <a:t>Die </a:t>
            </a:r>
            <a:r>
              <a:rPr lang="de-DE" i="0" baseline="0" dirty="0" err="1"/>
              <a:t>Trainer:innen</a:t>
            </a:r>
            <a:r>
              <a:rPr lang="de-DE" i="0" baseline="0" dirty="0"/>
              <a:t> spielen das Video ab: </a:t>
            </a:r>
            <a:r>
              <a:rPr lang="de-DE" sz="1200" i="0" u="sng" kern="1200" dirty="0">
                <a:solidFill>
                  <a:schemeClr val="tx1"/>
                </a:solidFill>
                <a:effectLst/>
                <a:latin typeface="+mn-lt"/>
                <a:ea typeface="+mn-ea"/>
                <a:cs typeface="+mn-cs"/>
              </a:rPr>
              <a:t>https://www.youtube.com/watch?v=G1DB_79Hv30</a:t>
            </a: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de-DE" dirty="0"/>
            </a:br>
            <a:endParaRPr lang="de-DE" dirty="0"/>
          </a:p>
          <a:p>
            <a:endParaRPr lang="de-DE" dirty="0">
              <a:latin typeface="Aptos" panose="020B0004020202020204" pitchFamily="34" charset="0"/>
            </a:endParaRPr>
          </a:p>
        </p:txBody>
      </p:sp>
      <p:sp>
        <p:nvSpPr>
          <p:cNvPr id="4" name="Foliennummernplatzhalter 3">
            <a:extLst>
              <a:ext uri="{FF2B5EF4-FFF2-40B4-BE49-F238E27FC236}">
                <a16:creationId xmlns:a16="http://schemas.microsoft.com/office/drawing/2014/main" id="{7E246C9F-C3A9-8972-F6B5-D4F9208C86D9}"/>
              </a:ext>
            </a:extLst>
          </p:cNvPr>
          <p:cNvSpPr>
            <a:spLocks noGrp="1"/>
          </p:cNvSpPr>
          <p:nvPr>
            <p:ph type="sldNum" sz="quarter" idx="5"/>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2815959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b="0" i="1" dirty="0">
                <a:latin typeface="Aptos" panose="020B0004020202020204" pitchFamily="34" charset="0"/>
              </a:rPr>
              <a:t>„Aber nicht nur die Verbraucherzentrale steht für eure Rechte ein. Auch ihr selbst könnt aktiv werden. </a:t>
            </a:r>
          </a:p>
          <a:p>
            <a:endParaRPr lang="de-DE" b="0" i="1" dirty="0">
              <a:latin typeface="Aptos" panose="020B0004020202020204" pitchFamily="34" charset="0"/>
            </a:endParaRPr>
          </a:p>
          <a:p>
            <a:r>
              <a:rPr lang="de-DE" sz="1200" i="1" dirty="0"/>
              <a:t>Es fehlen Kennzeichnungen für eine Produkteigenschaft? Unternehmen missachten Verbraucherrechte? Werbung ist als solche nicht erkennbar? Dann muss sich was ändern! </a:t>
            </a:r>
            <a:endParaRPr lang="de-DE" b="0" i="1" dirty="0">
              <a:latin typeface="Aptos" panose="020B0004020202020204" pitchFamily="34" charset="0"/>
            </a:endParaRPr>
          </a:p>
          <a:p>
            <a:endParaRPr lang="de-DE" b="0" i="1" dirty="0">
              <a:latin typeface="Aptos" panose="020B0004020202020204" pitchFamily="34" charset="0"/>
            </a:endParaRPr>
          </a:p>
          <a:p>
            <a:r>
              <a:rPr lang="de-DE" b="0" i="1" dirty="0">
                <a:latin typeface="Aptos" panose="020B0004020202020204" pitchFamily="34" charset="0"/>
              </a:rPr>
              <a:t>Ihr selbst könnt euch für eure Anliegen einsetzen und dafür gegenüber Unternehmen und Politik Beachtung einfordern. Wenn</a:t>
            </a:r>
            <a:r>
              <a:rPr lang="de-DE" b="0" i="1" baseline="0" dirty="0">
                <a:latin typeface="Aptos" panose="020B0004020202020204" pitchFamily="34" charset="0"/>
              </a:rPr>
              <a:t> ihr gut informiert seid, könnt ihr umso besser für eure Rechte einstehen. Das geht in Form unterschiedlicher Aktionen. Welche das sind, finden wir jetzt heraus.“</a:t>
            </a:r>
            <a:endParaRPr lang="de-DE" b="0" i="1" dirty="0">
              <a:latin typeface="Aptos" panose="020B0004020202020204" pitchFamily="34" charset="0"/>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3727200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0" i="1" cap="none" dirty="0"/>
              <a:t>„</a:t>
            </a:r>
            <a:r>
              <a:rPr lang="de-DE" sz="1200" i="1" kern="1200" dirty="0">
                <a:solidFill>
                  <a:schemeClr val="tx1"/>
                </a:solidFill>
                <a:effectLst/>
                <a:latin typeface="+mn-lt"/>
                <a:ea typeface="+mn-ea"/>
                <a:cs typeface="+mn-cs"/>
              </a:rPr>
              <a:t>Findet euch zu zweit oder in Kleingruppen zusammen, bearbeitet die Aufgaben zum Thema Consumer Citizenship und findet heraus, welche Möglichkeiten ihr als </a:t>
            </a:r>
            <a:r>
              <a:rPr lang="de-DE" sz="1200" i="1" kern="1200" dirty="0" err="1">
                <a:solidFill>
                  <a:schemeClr val="tx1"/>
                </a:solidFill>
                <a:effectLst/>
                <a:latin typeface="+mn-lt"/>
                <a:ea typeface="+mn-ea"/>
                <a:cs typeface="+mn-cs"/>
              </a:rPr>
              <a:t>Verbraucher:innen</a:t>
            </a:r>
            <a:r>
              <a:rPr lang="de-DE" sz="1200" i="1" kern="1200" dirty="0">
                <a:solidFill>
                  <a:schemeClr val="tx1"/>
                </a:solidFill>
                <a:effectLst/>
                <a:latin typeface="+mn-lt"/>
                <a:ea typeface="+mn-ea"/>
                <a:cs typeface="+mn-cs"/>
              </a:rPr>
              <a:t> habt, eure Anliegen sichtbar zu machen.</a:t>
            </a:r>
            <a:r>
              <a:rPr lang="de-DE" b="0" i="1" cap="none"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i="1" cap="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i="0" cap="none" dirty="0"/>
              <a:t>Hintergrundinfo</a:t>
            </a:r>
            <a:r>
              <a:rPr lang="de-DE" b="0" i="0" cap="none" baseline="0" dirty="0"/>
              <a:t>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0" i="0" cap="none" baseline="0" dirty="0"/>
              <a:t>Das Material zu dieser Aufgabe sowie eine Handreichung mit Lösungen liegen hier: https://www.verbraucherzentrale-bawue.de/bildung-bw/unterrichtsmaterial-consumer-citizenship-52971</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i="1" cap="non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1596409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i="1" cap="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i="1" cap="none" dirty="0"/>
              <a:t>„</a:t>
            </a:r>
            <a:r>
              <a:rPr lang="de-DE" sz="1200" i="1" kern="1200" dirty="0">
                <a:solidFill>
                  <a:schemeClr val="tx1"/>
                </a:solidFill>
                <a:effectLst/>
                <a:latin typeface="+mn-lt"/>
                <a:ea typeface="+mn-ea"/>
                <a:cs typeface="+mn-cs"/>
              </a:rPr>
              <a:t>Lasst uns die zentralen Informationen zusammentragen. Lasst uns zuerst klären, was Consumer Citizenship ist. (siehe Folie)</a:t>
            </a:r>
            <a:r>
              <a:rPr lang="de-DE" b="0" i="1" cap="none" dirty="0"/>
              <a:t>“</a:t>
            </a:r>
          </a:p>
          <a:p>
            <a:endParaRPr lang="de-DE" dirty="0"/>
          </a:p>
          <a:p>
            <a:endParaRPr lang="de-DE" dirty="0"/>
          </a:p>
          <a:p>
            <a:r>
              <a:rPr lang="de-DE" baseline="0" dirty="0"/>
              <a:t>Hintergrundinformation:</a:t>
            </a:r>
          </a:p>
          <a:p>
            <a:endParaRPr lang="de-DE" baseline="0" dirty="0"/>
          </a:p>
          <a:p>
            <a:r>
              <a:rPr lang="de-DE" baseline="0" dirty="0"/>
              <a:t>Quelle: https://www.verbraucherzentrale-bawue.de/bildung-bw/hintergrundwissen-consumer-citizenship</a:t>
            </a:r>
          </a:p>
          <a:p>
            <a:endParaRPr lang="de-DE" baseline="0" dirty="0"/>
          </a:p>
          <a:p>
            <a:r>
              <a:rPr lang="de-DE" b="1" dirty="0"/>
              <a:t>Hintergrundwissen: Consumer Citizenship </a:t>
            </a:r>
          </a:p>
          <a:p>
            <a:r>
              <a:rPr lang="de-DE" dirty="0"/>
              <a:t>Möglichkeiten, die </a:t>
            </a:r>
            <a:r>
              <a:rPr lang="de-DE" dirty="0" err="1"/>
              <a:t>Verbraucher:innen</a:t>
            </a:r>
            <a:r>
              <a:rPr lang="de-DE" dirty="0"/>
              <a:t> haben, um sich gegenüber Unternehmen und Politik für ihre Anliegen einzusetzen und deren Beachtung einzufordern.</a:t>
            </a:r>
          </a:p>
          <a:p>
            <a:endParaRPr lang="de-DE" dirty="0"/>
          </a:p>
          <a:p>
            <a:r>
              <a:rPr lang="de-DE" dirty="0"/>
              <a:t>Wenn es eine Kennzeichnung für eine Produkteigenschaft gar nicht gibt, ein Unternehmen Verbraucherrechte nicht beachtet oder Werbung nicht als solche erkennbar ist, dann wird es Zeit, dass sich daran was ändert. Mit der Consumer Citizenship haben </a:t>
            </a:r>
            <a:r>
              <a:rPr lang="de-DE" dirty="0" err="1"/>
              <a:t>Verbraucher:innen</a:t>
            </a:r>
            <a:r>
              <a:rPr lang="de-DE" dirty="0"/>
              <a:t> unterschiedliche Handlungsoptionen.</a:t>
            </a:r>
          </a:p>
          <a:p>
            <a:endParaRPr lang="de-DE" b="1" dirty="0"/>
          </a:p>
          <a:p>
            <a:r>
              <a:rPr lang="de-DE" b="1" dirty="0"/>
              <a:t>Consumer Citizenship </a:t>
            </a:r>
            <a:br>
              <a:rPr lang="de-DE" dirty="0"/>
            </a:br>
            <a:r>
              <a:rPr lang="de-DE" dirty="0" err="1"/>
              <a:t>Verbraucher:innen</a:t>
            </a:r>
            <a:r>
              <a:rPr lang="de-DE" dirty="0"/>
              <a:t> setzen auf Grundlage ihrer Analyse einer verbraucherrelevanten Situation und der eigenen Interessenlage direkte beziehungsweise indirekte konsumbezogene Handlungen ein ("politischer Konsum"), um die vorgefundene Lage im Sinne ihrer Interessen zu beeinflussen. Politischer Konsum ist dabei eine Form politischer Partizipation, vorausgesetzt ihm liegen die freiheitlich-demokratischen Prinzipien Freiheit, Gleichheit, Gerechtigkeit und Solidarität zugrunde.</a:t>
            </a:r>
          </a:p>
          <a:p>
            <a:r>
              <a:rPr lang="de-DE" dirty="0"/>
              <a:t>Aktionen im Sinne der Consumer Citizenship können entweder die Politik oder ein oder mehrere Unternehmen adressieren. Die Aktionen haben dabei zum Ziel, dass sich etwas an der Konsumumgebung, also am Verhalten von Unternehmen oder den gesetzlichen Rahmenbedingungen, ändert. Deshalb spricht man bei solchen Aktionen auch von politischem Konsum bzw. konsumbezogenen Handlungen. Diese Handlungen werden in zwei unterschiedliche Arten eingeteilt: Solche, die direkt etwas mit Kaufen zu tun haben und solche, die nur indirekt damit verbunden sind.</a:t>
            </a:r>
          </a:p>
          <a:p>
            <a:endParaRPr lang="de-DE" dirty="0"/>
          </a:p>
          <a:p>
            <a:r>
              <a:rPr lang="de-DE" dirty="0"/>
              <a:t>Die Aktionsart, die direkt in Verbindung mit Kaufen steht, ist der Boykott. Unter Boykott versteht man, dass bestimmte Produkte oder auch verschiedene Produkte einer bestimmten Marke oder eines Unternehmens nicht mehr gekauft werden. Mit einem Boykott soll eine Veränderung des Unternehmensverhaltens erreicht werden.</a:t>
            </a:r>
          </a:p>
          <a:p>
            <a:endParaRPr lang="de-DE" dirty="0"/>
          </a:p>
          <a:p>
            <a:r>
              <a:rPr lang="de-DE" dirty="0"/>
              <a:t>Die zweite Aktionsart bezieht sich indirekt auf Kaufen und Konsum. Manche der zu dieser Art zählenden Aktionen sind konfrontativ und manche sind kooperativ.</a:t>
            </a:r>
          </a:p>
          <a:p>
            <a:r>
              <a:rPr lang="de-DE" dirty="0"/>
              <a:t>Konfrontativ ist eine Aktion, wenn mit ihr etwa das Unternehmen, dessen Verhalten geändert werden soll, kritisiert oder verballhornt wird. Wenn zum Beispiel der Name oder das Logo eines Unternehmens verfremdet und damit satirisch aufs Korn genommen wird, handelt es sich um eine konfrontative Aktion. Dieses Verfremden von Markennamen oder Logos nennt man Culture </a:t>
            </a:r>
            <a:r>
              <a:rPr lang="de-DE" dirty="0" err="1"/>
              <a:t>Jamming</a:t>
            </a:r>
            <a:r>
              <a:rPr lang="de-DE" dirty="0"/>
              <a:t>. Kooperativ ist eine Aktion, wenn versucht wird, gemeinsam mit Unternehmen oder </a:t>
            </a:r>
            <a:r>
              <a:rPr lang="de-DE" dirty="0" err="1"/>
              <a:t>Politiker:innen</a:t>
            </a:r>
            <a:r>
              <a:rPr lang="de-DE" dirty="0"/>
              <a:t> die Konsumumgebung im Interesse der </a:t>
            </a:r>
            <a:r>
              <a:rPr lang="de-DE" dirty="0" err="1"/>
              <a:t>Verbraucher:innen</a:t>
            </a:r>
            <a:r>
              <a:rPr lang="de-DE" dirty="0"/>
              <a:t> zu verändern. So zählen etwa Gespräche mit Unternehmen oder </a:t>
            </a:r>
            <a:r>
              <a:rPr lang="de-DE" dirty="0" err="1"/>
              <a:t>Politiker:innen</a:t>
            </a:r>
            <a:r>
              <a:rPr lang="de-DE" dirty="0"/>
              <a:t> zu den kooperativen Aktionen. </a:t>
            </a:r>
          </a:p>
          <a:p>
            <a:endParaRPr lang="de-DE" dirty="0"/>
          </a:p>
          <a:p>
            <a:r>
              <a:rPr lang="de-DE" dirty="0"/>
              <a:t>Eine weitere Handlungsmöglichkeit, die nur indirekt etwas mit Kaufen zu tun hat, ist, sich an eine Organisation zu wenden, die sich für die Interessen der </a:t>
            </a:r>
            <a:r>
              <a:rPr lang="de-DE" dirty="0" err="1"/>
              <a:t>Verbraucher:innen</a:t>
            </a:r>
            <a:r>
              <a:rPr lang="de-DE" dirty="0"/>
              <a:t> einsetzt. Ziel dabei ist es, die Organisation als Fürsprecherin gegenüber Unternehmen und Politik zu gewinnen.  Beispielsweise setzen sich die Verbraucherzentralen für Verbraucherinteressen ein. Das machen sie beispielsweise, indem sie rechtlich gegen Unternehmen vorgehen, die Verbraucherrechte nicht beachten. Außerdem versuchen sie durch Gespräche mit </a:t>
            </a:r>
            <a:r>
              <a:rPr lang="de-DE" dirty="0" err="1"/>
              <a:t>Politiker:innen</a:t>
            </a:r>
            <a:r>
              <a:rPr lang="de-DE" dirty="0"/>
              <a:t> diese davon zu überzeugen, sich für Anliegen der </a:t>
            </a:r>
            <a:r>
              <a:rPr lang="de-DE" dirty="0" err="1"/>
              <a:t>Verbraucher:innen</a:t>
            </a:r>
            <a:r>
              <a:rPr lang="de-DE" dirty="0"/>
              <a:t> einzusetzen.</a:t>
            </a:r>
          </a:p>
          <a:p>
            <a:endParaRPr lang="de-DE" dirty="0"/>
          </a:p>
          <a:p>
            <a:r>
              <a:rPr lang="de-DE" dirty="0"/>
              <a:t>Die möglichen Handlungsoptionen für </a:t>
            </a:r>
            <a:r>
              <a:rPr lang="de-DE" dirty="0" err="1"/>
              <a:t>Verbraucher:innen</a:t>
            </a:r>
            <a:r>
              <a:rPr lang="de-DE" dirty="0"/>
              <a:t> sind also vielfältig: Sie können Unternehmen und Politik mit Interessen konfrontieren oder auf Zusammenarbeit und gegenseitiges Verständnis ausgerichtet sein. Außerdem müssen sie nicht unbedingt etwas mit Kaufen an sich zu tun haben, sondern können auch auf andere Weise unsere Interessen zum Ausdruck bringen. Solange diese Handlungen im Kontext unseres Verbraucherdaseins stehen, wird von Consumer Citizenship gesprochen.</a:t>
            </a:r>
          </a:p>
          <a:p>
            <a:endParaRPr lang="de-DE" dirty="0"/>
          </a:p>
          <a:p>
            <a:r>
              <a:rPr lang="de-DE" dirty="0"/>
              <a:t>Um Consumer Citizenship handelt es sich jedoch nicht, wenn der Impuls zum „politischen Konsum“ etwa von Unternehmen ausgeht. Unternehmen stellen gerne in ihrer Werbung den Konsum ihrer Waren als Teil der Lösung eines politischen Problems dar. Hier nutzen sie aber nur das Instrumentarium der Consumer Citizenship, um sich ein politisches „Trendthema“ zur eigenen Absatzförderung zunutze zu machen. Ein Beispiel hierfür sind Unternehmen, die damit werben, dass der Erwerb ihrer Produkte zur Nachhaltigkeit (grüne Geldanlagen) beiträgt.</a:t>
            </a:r>
          </a:p>
          <a:p>
            <a:endParaRPr lang="de-DE" dirty="0"/>
          </a:p>
          <a:p>
            <a:r>
              <a:rPr lang="de-DE" dirty="0"/>
              <a:t>Von Consumer Citizenship wird aber vor allem dann gesprochen, wenn sie auf selbstbestimmter Ausübung beruht und der Förderung freiheitlich-­demokratischer Prinzipien dient. Das ist deshalb wichtig zu erwähnen, da das Instrument politischen Konsums auch zur Ausweitung von Diskriminierung, Rassismus und Exklusion missbraucht werden kann und wird. Das Instrument kann also auch undemokratisch, diskriminierend und rassistisch daherkommen, wie etwa beim Boykott jüdischer Geschäfte im Nationalsozialismus.</a:t>
            </a:r>
          </a:p>
          <a:p>
            <a:endParaRPr lang="de-DE" dirty="0"/>
          </a:p>
          <a:p>
            <a:r>
              <a:rPr lang="de-DE" dirty="0"/>
              <a:t>Consumer Citizenship trägt zur Demokratiebildung bei.</a:t>
            </a:r>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349195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0" i="1" cap="none" dirty="0">
                <a:latin typeface="Aptos" panose="020B0004020202020204" pitchFamily="34" charset="0"/>
              </a:rPr>
              <a:t>„Auf den Bildern </a:t>
            </a:r>
            <a:r>
              <a:rPr lang="de-DE" sz="1200" i="1" kern="1200" dirty="0">
                <a:solidFill>
                  <a:schemeClr val="tx1"/>
                </a:solidFill>
                <a:effectLst/>
                <a:latin typeface="Aptos" panose="020B0004020202020204" pitchFamily="34" charset="0"/>
                <a:ea typeface="+mn-ea"/>
                <a:cs typeface="+mn-cs"/>
              </a:rPr>
              <a:t>sind A</a:t>
            </a:r>
            <a:r>
              <a:rPr lang="de-DE" sz="1200" i="1" kern="1200" baseline="0" dirty="0">
                <a:solidFill>
                  <a:schemeClr val="tx1"/>
                </a:solidFill>
                <a:effectLst/>
                <a:latin typeface="Aptos" panose="020B0004020202020204" pitchFamily="34" charset="0"/>
                <a:ea typeface="+mn-ea"/>
                <a:cs typeface="+mn-cs"/>
              </a:rPr>
              <a:t>ktionen aufgezeigt, die </a:t>
            </a:r>
            <a:r>
              <a:rPr lang="de-DE" sz="1200" i="1" kern="1200" baseline="0" dirty="0" err="1">
                <a:solidFill>
                  <a:schemeClr val="tx1"/>
                </a:solidFill>
                <a:effectLst/>
                <a:latin typeface="Aptos" panose="020B0004020202020204" pitchFamily="34" charset="0"/>
                <a:ea typeface="+mn-ea"/>
                <a:cs typeface="+mn-cs"/>
              </a:rPr>
              <a:t>Verbraucher:innen</a:t>
            </a:r>
            <a:r>
              <a:rPr lang="de-DE" sz="1200" i="1" kern="1200" baseline="0" dirty="0">
                <a:solidFill>
                  <a:schemeClr val="tx1"/>
                </a:solidFill>
                <a:effectLst/>
                <a:latin typeface="Aptos" panose="020B0004020202020204" pitchFamily="34" charset="0"/>
                <a:ea typeface="+mn-ea"/>
                <a:cs typeface="+mn-cs"/>
              </a:rPr>
              <a:t> nutzen können, um eine Konsumsituation zu verändern. Bennent sie gern! Was habt ihr dazu herausgefunden?</a:t>
            </a:r>
            <a:r>
              <a:rPr lang="de-DE" b="0" i="1" cap="none" dirty="0">
                <a:latin typeface="Aptos" panose="020B0004020202020204" pitchFamily="34" charset="0"/>
              </a:rPr>
              <a:t>“</a:t>
            </a:r>
          </a:p>
          <a:p>
            <a:endParaRPr lang="de-DE" dirty="0">
              <a:latin typeface="Aptos" panose="020B0004020202020204" pitchFamily="34" charset="0"/>
            </a:endParaRPr>
          </a:p>
          <a:p>
            <a:endParaRPr lang="de-DE" dirty="0">
              <a:latin typeface="Aptos" panose="020B0004020202020204" pitchFamily="34" charset="0"/>
            </a:endParaRPr>
          </a:p>
          <a:p>
            <a:r>
              <a:rPr lang="de-DE" dirty="0">
                <a:latin typeface="Aptos" panose="020B0004020202020204" pitchFamily="34" charset="0"/>
              </a:rPr>
              <a:t>Quelle: https://www.verbraucherzentrale-bawue.de/sites/default/files/2025-02/2025_aes_consumercitizenship_g_m_e_handreichung.pdf</a:t>
            </a:r>
          </a:p>
          <a:p>
            <a:endParaRPr lang="de-DE" baseline="0" dirty="0"/>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8</a:t>
            </a:fld>
            <a:endParaRPr lang="de-DE"/>
          </a:p>
        </p:txBody>
      </p:sp>
    </p:spTree>
    <p:extLst>
      <p:ext uri="{BB962C8B-B14F-4D97-AF65-F5344CB8AC3E}">
        <p14:creationId xmlns:p14="http://schemas.microsoft.com/office/powerpoint/2010/main" val="3550076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C271-3D94-F49F-BE1A-87629F2AF56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E85762E-B2F5-07B7-D73B-B7F44D99388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F247F26-154D-BFAC-C744-69E0B79BC2CF}"/>
              </a:ext>
            </a:extLst>
          </p:cNvPr>
          <p:cNvSpPr>
            <a:spLocks noGrp="1"/>
          </p:cNvSpPr>
          <p:nvPr>
            <p:ph type="body" idx="1"/>
          </p:nvPr>
        </p:nvSpPr>
        <p:spPr/>
        <p:txBody>
          <a:bodyPr/>
          <a:lstStyle/>
          <a:p>
            <a:r>
              <a:rPr lang="de-DE" dirty="0">
                <a:latin typeface="Aptos" panose="020B0004020202020204" pitchFamily="34" charset="0"/>
                <a:ea typeface="ADLaM Display" panose="020F0502020204030204" pitchFamily="2" charset="0"/>
                <a:cs typeface="ADLaM Display" panose="020F0502020204030204" pitchFamily="2" charset="0"/>
              </a:rPr>
              <a:t>Sprechtext (Vorschlag):</a:t>
            </a:r>
          </a:p>
          <a:p>
            <a:endParaRPr lang="de-DE" dirty="0">
              <a:latin typeface="Aptos" panose="020B0004020202020204" pitchFamily="34" charset="0"/>
              <a:ea typeface="ADLaM Display" panose="020F0502020204030204" pitchFamily="2" charset="0"/>
              <a:cs typeface="ADLaM Display" panose="020F05020202040302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0" i="1" cap="none" dirty="0">
                <a:latin typeface="Aptos" panose="020B0004020202020204" pitchFamily="34" charset="0"/>
                <a:ea typeface="ADLaM Display" panose="020F0502020204030204" pitchFamily="2" charset="0"/>
                <a:cs typeface="ADLaM Display" panose="020F0502020204030204" pitchFamily="2" charset="0"/>
              </a:rPr>
              <a:t>„</a:t>
            </a:r>
            <a:r>
              <a:rPr lang="de-DE" sz="1200" i="1" kern="1200" dirty="0">
                <a:solidFill>
                  <a:schemeClr val="tx1"/>
                </a:solidFill>
                <a:effectLst/>
                <a:latin typeface="Aptos" panose="020B0004020202020204" pitchFamily="34" charset="0"/>
                <a:ea typeface="ADLaM Display" panose="020F0502020204030204" pitchFamily="2" charset="0"/>
                <a:cs typeface="ADLaM Display" panose="020F0502020204030204" pitchFamily="2" charset="0"/>
              </a:rPr>
              <a:t>Hier ist noch eine </a:t>
            </a:r>
            <a:r>
              <a:rPr lang="de-DE" sz="1200" i="1" kern="1200" baseline="0" dirty="0">
                <a:solidFill>
                  <a:schemeClr val="tx1"/>
                </a:solidFill>
                <a:effectLst/>
                <a:latin typeface="Aptos" panose="020B0004020202020204" pitchFamily="34" charset="0"/>
                <a:ea typeface="ADLaM Display" panose="020F0502020204030204" pitchFamily="2" charset="0"/>
                <a:cs typeface="ADLaM Display" panose="020F0502020204030204" pitchFamily="2" charset="0"/>
              </a:rPr>
              <a:t>Aktion aufgezeigt und ein Beispiel, wie bereits in den 1950er Jahren Erfolge errungen wurden. Mit dem Boykott. </a:t>
            </a:r>
            <a:r>
              <a:rPr lang="de-DE" sz="1200" i="1" kern="1200" dirty="0">
                <a:solidFill>
                  <a:schemeClr val="tx1"/>
                </a:solidFill>
                <a:effectLst/>
                <a:latin typeface="Aptos" panose="020B0004020202020204" pitchFamily="34" charset="0"/>
                <a:ea typeface="ADLaM Display" panose="020F0502020204030204" pitchFamily="2" charset="0"/>
                <a:cs typeface="ADLaM Display" panose="020F0502020204030204" pitchFamily="2" charset="0"/>
              </a:rPr>
              <a:t>(siehe Folie)</a:t>
            </a:r>
            <a:r>
              <a:rPr lang="de-DE" b="0" i="1" cap="none" dirty="0">
                <a:latin typeface="Aptos" panose="020B0004020202020204" pitchFamily="34" charset="0"/>
                <a:ea typeface="ADLaM Display" panose="020F0502020204030204" pitchFamily="2" charset="0"/>
                <a:cs typeface="ADLaM Display" panose="020F0502020204030204" pitchFamily="2" charset="0"/>
              </a:rPr>
              <a:t>“</a:t>
            </a:r>
          </a:p>
          <a:p>
            <a:endParaRPr lang="de-DE" dirty="0">
              <a:latin typeface="Aptos" panose="020B0004020202020204" pitchFamily="34" charset="0"/>
              <a:ea typeface="ADLaM Display" panose="020F0502020204030204" pitchFamily="2" charset="0"/>
              <a:cs typeface="ADLaM Display" panose="020F0502020204030204" pitchFamily="2" charset="0"/>
            </a:endParaRPr>
          </a:p>
          <a:p>
            <a:endParaRPr lang="de-DE" dirty="0">
              <a:latin typeface="Aptos" panose="020B0004020202020204" pitchFamily="34" charset="0"/>
              <a:ea typeface="ADLaM Display" panose="020F0502020204030204" pitchFamily="2" charset="0"/>
              <a:cs typeface="ADLaM Display" panose="020F0502020204030204" pitchFamily="2" charset="0"/>
            </a:endParaRPr>
          </a:p>
          <a:p>
            <a:r>
              <a:rPr lang="de-DE" dirty="0">
                <a:latin typeface="Aptos" panose="020B0004020202020204" pitchFamily="34" charset="0"/>
                <a:ea typeface="ADLaM Display" panose="020F0502020204030204" pitchFamily="2" charset="0"/>
                <a:cs typeface="ADLaM Display" panose="020F0502020204030204" pitchFamily="2" charset="0"/>
              </a:rPr>
              <a:t>Dieses Beispiel kann von den </a:t>
            </a:r>
            <a:r>
              <a:rPr lang="de-DE" dirty="0" err="1">
                <a:latin typeface="Aptos" panose="020B0004020202020204" pitchFamily="34" charset="0"/>
                <a:ea typeface="ADLaM Display" panose="020F0502020204030204" pitchFamily="2" charset="0"/>
                <a:cs typeface="ADLaM Display" panose="020F0502020204030204" pitchFamily="2" charset="0"/>
              </a:rPr>
              <a:t>Trainer:innen</a:t>
            </a:r>
            <a:r>
              <a:rPr lang="de-DE" dirty="0">
                <a:latin typeface="Aptos" panose="020B0004020202020204" pitchFamily="34" charset="0"/>
                <a:ea typeface="ADLaM Display" panose="020F0502020204030204" pitchFamily="2" charset="0"/>
                <a:cs typeface="ADLaM Display" panose="020F0502020204030204" pitchFamily="2" charset="0"/>
              </a:rPr>
              <a:t> oder von Workshop-Teilnehmenden vorgelesen</a:t>
            </a:r>
            <a:r>
              <a:rPr lang="de-DE" baseline="0" dirty="0">
                <a:latin typeface="Aptos" panose="020B0004020202020204" pitchFamily="34" charset="0"/>
                <a:ea typeface="ADLaM Display" panose="020F0502020204030204" pitchFamily="2" charset="0"/>
                <a:cs typeface="ADLaM Display" panose="020F0502020204030204" pitchFamily="2" charset="0"/>
              </a:rPr>
              <a:t> werden.</a:t>
            </a:r>
          </a:p>
          <a:p>
            <a:endParaRPr lang="de-DE" baseline="0" dirty="0">
              <a:latin typeface="Aptos" panose="020B0004020202020204" pitchFamily="34" charset="0"/>
              <a:ea typeface="ADLaM Display" panose="020F0502020204030204" pitchFamily="2" charset="0"/>
              <a:cs typeface="ADLaM Display" panose="020F0502020204030204" pitchFamily="2" charset="0"/>
            </a:endParaRPr>
          </a:p>
          <a:p>
            <a:r>
              <a:rPr lang="de-DE" baseline="0" dirty="0">
                <a:latin typeface="Aptos" panose="020B0004020202020204" pitchFamily="34" charset="0"/>
                <a:ea typeface="ADLaM Display" panose="020F0502020204030204" pitchFamily="2" charset="0"/>
                <a:cs typeface="ADLaM Display" panose="020F0502020204030204" pitchFamily="2" charset="0"/>
              </a:rPr>
              <a:t>Quelle: https://www.verbraucherzentrale-bawue.de/verbraucherzentrale/butterstreik-61173</a:t>
            </a:r>
          </a:p>
          <a:p>
            <a:endParaRPr lang="de-DE" b="1" dirty="0">
              <a:latin typeface="Aptos" panose="020B0004020202020204" pitchFamily="34" charset="0"/>
              <a:ea typeface="ADLaM Display" panose="020F0502020204030204" pitchFamily="2" charset="0"/>
              <a:cs typeface="ADLaM Display" panose="020F0502020204030204" pitchFamily="2" charset="0"/>
            </a:endParaRPr>
          </a:p>
          <a:p>
            <a:r>
              <a:rPr lang="de-DE" b="1" dirty="0">
                <a:latin typeface="Aptos" panose="020B0004020202020204" pitchFamily="34" charset="0"/>
                <a:ea typeface="ADLaM Display" panose="020F0502020204030204" pitchFamily="2" charset="0"/>
                <a:cs typeface="ADLaM Display" panose="020F0502020204030204" pitchFamily="2" charset="0"/>
              </a:rPr>
              <a:t>Butterstreik </a:t>
            </a:r>
          </a:p>
          <a:p>
            <a:r>
              <a:rPr lang="de-DE" dirty="0">
                <a:latin typeface="Aptos" panose="020B0004020202020204" pitchFamily="34" charset="0"/>
                <a:ea typeface="ADLaM Display" panose="020F0502020204030204" pitchFamily="2" charset="0"/>
                <a:cs typeface="ADLaM Display" panose="020F0502020204030204" pitchFamily="2" charset="0"/>
              </a:rPr>
              <a:t>Karlsruhe, Oktober 1952. In der Molkereizentrale Karlsruhe kommt es zu einem heftigen Schlagabtausch: Die Hausfrauen, die wegen der massiv gestiegenen Butterpreise einen Kaufboykott ausgerufen haben, sind dem Angebot der Geschäftsleitung gefolgt, sich zu einer Aussprache zu treffen.</a:t>
            </a:r>
          </a:p>
          <a:p>
            <a:endParaRPr lang="de-DE" b="1" i="1" dirty="0">
              <a:latin typeface="Aptos" panose="020B0004020202020204" pitchFamily="34" charset="0"/>
              <a:ea typeface="ADLaM Display" panose="020F0502020204030204" pitchFamily="2" charset="0"/>
              <a:cs typeface="ADLaM Display" panose="020F0502020204030204" pitchFamily="2" charset="0"/>
            </a:endParaRPr>
          </a:p>
          <a:p>
            <a:r>
              <a:rPr lang="de-DE" b="1" i="1" dirty="0">
                <a:latin typeface="Aptos" panose="020B0004020202020204" pitchFamily="34" charset="0"/>
                <a:ea typeface="ADLaM Display" panose="020F0502020204030204" pitchFamily="2" charset="0"/>
                <a:cs typeface="ADLaM Display" panose="020F0502020204030204" pitchFamily="2" charset="0"/>
              </a:rPr>
              <a:t>Karlsruhe, Oktober 1952.</a:t>
            </a:r>
            <a:r>
              <a:rPr lang="de-DE" dirty="0">
                <a:latin typeface="Aptos" panose="020B0004020202020204" pitchFamily="34" charset="0"/>
                <a:ea typeface="ADLaM Display" panose="020F0502020204030204" pitchFamily="2" charset="0"/>
                <a:cs typeface="ADLaM Display" panose="020F0502020204030204" pitchFamily="2" charset="0"/>
              </a:rPr>
              <a:t> In der Molkereizentrale Karlsruhe kommt es zu einem heftigen Schlagabtausch: Die Hausfrauen, die wegen der massiv gestiegenen Butterpreise einen Kaufboykott ausgerufen haben, sind dem Angebot der Geschäftsleitung gefolgt, sich zu einer Aussprache zu treffen. Das Angebot der Molkereizentrale den Preis wieder um einen halben Pfennig zu senken, überzeugt die Hausfrauen jedoch nicht. Immerhin war der Preis zuvor innerhalb weniger Wochen von 80 auf 90 Pfennig für ein Viertelpfund Butter gestiegen.</a:t>
            </a:r>
          </a:p>
          <a:p>
            <a:r>
              <a:rPr lang="de-DE" dirty="0">
                <a:latin typeface="Aptos" panose="020B0004020202020204" pitchFamily="34" charset="0"/>
                <a:ea typeface="ADLaM Display" panose="020F0502020204030204" pitchFamily="2" charset="0"/>
                <a:cs typeface="ADLaM Display" panose="020F0502020204030204" pitchFamily="2" charset="0"/>
              </a:rPr>
              <a:t>Der Tenor ist klar: Die Frauen sollen sich nicht so anstellen und den Boykott stoppen. Aber dazu sind sie nicht bereit. Die Kontrahenten gehen ohne Einigung auseinander.</a:t>
            </a:r>
          </a:p>
          <a:p>
            <a:r>
              <a:rPr lang="de-DE" dirty="0">
                <a:latin typeface="Aptos" panose="020B0004020202020204" pitchFamily="34" charset="0"/>
                <a:ea typeface="ADLaM Display" panose="020F0502020204030204" pitchFamily="2" charset="0"/>
                <a:cs typeface="ADLaM Display" panose="020F0502020204030204" pitchFamily="2" charset="0"/>
              </a:rPr>
              <a:t>Die Molkereizentrale erhöhte in den darauffolgenden Tagen den Druck und überzeugte den württembergischen Landwirtschaftsminister, eine Stellungnahme abzugeben. Dieser forderte die Hausfrauen öffentlich dazu auf, den Streik zu beenden. Doch auch er konnte sie nicht zum Aufgeben bewegen. Sie streikten wie geplant weiter: vom 15. Oktober bis zum 25. Oktober 1952 –  und die Butterkäufe brachen in diesem Zeitraum um 30 bis 80 Prozent ein.</a:t>
            </a:r>
          </a:p>
          <a:p>
            <a:r>
              <a:rPr lang="de-DE" dirty="0">
                <a:latin typeface="Aptos" panose="020B0004020202020204" pitchFamily="34" charset="0"/>
                <a:ea typeface="ADLaM Display" panose="020F0502020204030204" pitchFamily="2" charset="0"/>
                <a:cs typeface="ADLaM Display" panose="020F0502020204030204" pitchFamily="2" charset="0"/>
              </a:rPr>
              <a:t>Die Frauen konnten etwas bewegen, wenn sie sich organisierten…</a:t>
            </a:r>
          </a:p>
          <a:p>
            <a:endParaRPr lang="de-DE" dirty="0">
              <a:latin typeface="Aptos" panose="020B0004020202020204" pitchFamily="34" charset="0"/>
              <a:ea typeface="ADLaM Display" panose="020F0502020204030204" pitchFamily="2" charset="0"/>
              <a:cs typeface="ADLaM Display" panose="020F0502020204030204" pitchFamily="2" charset="0"/>
            </a:endParaRPr>
          </a:p>
          <a:p>
            <a:endParaRPr lang="de-DE" dirty="0">
              <a:latin typeface="Aptos" panose="020B0004020202020204" pitchFamily="34" charset="0"/>
              <a:ea typeface="ADLaM Display" panose="020F0502020204030204" pitchFamily="2" charset="0"/>
              <a:cs typeface="ADLaM Display" panose="020F0502020204030204" pitchFamily="2" charset="0"/>
            </a:endParaRPr>
          </a:p>
          <a:p>
            <a:r>
              <a:rPr lang="de-DE" dirty="0">
                <a:latin typeface="Aptos" panose="020B0004020202020204" pitchFamily="34" charset="0"/>
                <a:ea typeface="ADLaM Display" panose="020F0502020204030204" pitchFamily="2" charset="0"/>
                <a:cs typeface="ADLaM Display" panose="020F0502020204030204" pitchFamily="2" charset="0"/>
              </a:rPr>
              <a:t>Quelle: https://www.verbraucherzentrale-bawue.de/sites/default/files/2025-02/2025_aes_consumercitizenship_g_m_e_handreichung.pdf</a:t>
            </a:r>
          </a:p>
          <a:p>
            <a:endParaRPr lang="de-DE" dirty="0">
              <a:latin typeface="Aptos" panose="020B0004020202020204" pitchFamily="34" charset="0"/>
              <a:ea typeface="ADLaM Display" panose="020F0502020204030204" pitchFamily="2" charset="0"/>
              <a:cs typeface="ADLaM Display" panose="020F0502020204030204" pitchFamily="2" charset="0"/>
            </a:endParaRPr>
          </a:p>
          <a:p>
            <a:endParaRPr lang="de-DE" baseline="0" dirty="0">
              <a:latin typeface="Aptos" panose="020B0004020202020204" pitchFamily="34" charset="0"/>
              <a:ea typeface="ADLaM Display" panose="020F0502020204030204" pitchFamily="2" charset="0"/>
              <a:cs typeface="ADLaM Display" panose="020F0502020204030204" pitchFamily="2" charset="0"/>
            </a:endParaRPr>
          </a:p>
          <a:p>
            <a:endParaRPr lang="de-DE" dirty="0">
              <a:latin typeface="Aptos" panose="020B0004020202020204" pitchFamily="34" charset="0"/>
              <a:ea typeface="ADLaM Display" panose="020F0502020204030204" pitchFamily="2" charset="0"/>
              <a:cs typeface="ADLaM Display" panose="020F0502020204030204" pitchFamily="2" charset="0"/>
            </a:endParaRPr>
          </a:p>
          <a:p>
            <a:endParaRPr lang="de-DE" dirty="0">
              <a:latin typeface="Aptos" panose="020B0004020202020204" pitchFamily="34" charset="0"/>
              <a:ea typeface="ADLaM Display" panose="020F0502020204030204" pitchFamily="2" charset="0"/>
              <a:cs typeface="ADLaM Display" panose="020F0502020204030204" pitchFamily="2" charset="0"/>
            </a:endParaRPr>
          </a:p>
        </p:txBody>
      </p:sp>
      <p:sp>
        <p:nvSpPr>
          <p:cNvPr id="4" name="Foliennummernplatzhalter 3">
            <a:extLst>
              <a:ext uri="{FF2B5EF4-FFF2-40B4-BE49-F238E27FC236}">
                <a16:creationId xmlns:a16="http://schemas.microsoft.com/office/drawing/2014/main" id="{1875F24F-0CDE-9B01-FEE4-55A88DF096D2}"/>
              </a:ext>
            </a:extLst>
          </p:cNvPr>
          <p:cNvSpPr>
            <a:spLocks noGrp="1"/>
          </p:cNvSpPr>
          <p:nvPr>
            <p:ph type="sldNum" sz="quarter" idx="5"/>
          </p:nvPr>
        </p:nvSpPr>
        <p:spPr/>
        <p:txBody>
          <a:bodyPr/>
          <a:lstStyle/>
          <a:p>
            <a:pPr>
              <a:defRPr/>
            </a:pPr>
            <a:fld id="{44B50A89-AEE9-454C-B2A9-437B137527E0}" type="slidenum">
              <a:rPr lang="de-DE" smtClean="0"/>
              <a:pPr>
                <a:defRPr/>
              </a:pPr>
              <a:t>9</a:t>
            </a:fld>
            <a:endParaRPr lang="de-DE"/>
          </a:p>
        </p:txBody>
      </p:sp>
    </p:spTree>
    <p:extLst>
      <p:ext uri="{BB962C8B-B14F-4D97-AF65-F5344CB8AC3E}">
        <p14:creationId xmlns:p14="http://schemas.microsoft.com/office/powerpoint/2010/main" val="3934984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10</a:t>
            </a:fld>
            <a:endParaRPr lang="de-DE"/>
          </a:p>
        </p:txBody>
      </p:sp>
    </p:spTree>
    <p:extLst>
      <p:ext uri="{BB962C8B-B14F-4D97-AF65-F5344CB8AC3E}">
        <p14:creationId xmlns:p14="http://schemas.microsoft.com/office/powerpoint/2010/main" val="2928691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11</a:t>
            </a:fld>
            <a:endParaRPr lang="de-DE"/>
          </a:p>
        </p:txBody>
      </p:sp>
    </p:spTree>
    <p:extLst>
      <p:ext uri="{BB962C8B-B14F-4D97-AF65-F5344CB8AC3E}">
        <p14:creationId xmlns:p14="http://schemas.microsoft.com/office/powerpoint/2010/main" val="97538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12</a:t>
            </a:fld>
            <a:endParaRPr lang="de-DE"/>
          </a:p>
        </p:txBody>
      </p:sp>
    </p:spTree>
    <p:extLst>
      <p:ext uri="{BB962C8B-B14F-4D97-AF65-F5344CB8AC3E}">
        <p14:creationId xmlns:p14="http://schemas.microsoft.com/office/powerpoint/2010/main" val="4230496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Verbraucherschutz</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Verbraucherschutz</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Verbraucherschutz</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Verbraucherschutz</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Verbraucherschutz</a:t>
            </a:r>
          </a:p>
        </p:txBody>
      </p:sp>
    </p:spTree>
    <p:extLst>
      <p:ext uri="{BB962C8B-B14F-4D97-AF65-F5344CB8AC3E}">
        <p14:creationId xmlns:p14="http://schemas.microsoft.com/office/powerpoint/2010/main" val="248852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Verbraucherschutz</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Tree>
    <p:extLst>
      <p:ext uri="{BB962C8B-B14F-4D97-AF65-F5344CB8AC3E}">
        <p14:creationId xmlns:p14="http://schemas.microsoft.com/office/powerpoint/2010/main" val="32378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Verbraucherschutz</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Verbraucherschutz</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Verbraucherschutz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Verbraucherschutz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Verbraucherschutz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Verbraucherschutz</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Verbraucherschutz</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Verbraucherschutz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Verbraucherschutz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Verbraucherschutz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Verbraucherschutz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Verbraucherschutz</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Verbraucherschutz</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233957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Verbraucherschutz</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Verbraucherschutz</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Verbraucherschutz</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Verbraucherschutz</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Verbraucherschutz</a:t>
            </a:r>
          </a:p>
        </p:txBody>
      </p:sp>
    </p:spTree>
    <p:extLst>
      <p:ext uri="{BB962C8B-B14F-4D97-AF65-F5344CB8AC3E}">
        <p14:creationId xmlns:p14="http://schemas.microsoft.com/office/powerpoint/2010/main" val="2396940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Verbraucherschutz</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Tree>
    <p:extLst>
      <p:ext uri="{BB962C8B-B14F-4D97-AF65-F5344CB8AC3E}">
        <p14:creationId xmlns:p14="http://schemas.microsoft.com/office/powerpoint/2010/main" val="28475655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Verbraucherschutz</a:t>
            </a:r>
            <a:endParaRPr lang="de-DE" dirty="0"/>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a:t>Verbraucherschutz</a:t>
            </a:r>
            <a:endParaRPr lang="de-DE" dirty="0"/>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a:t>Verbraucherschutz</a:t>
            </a:r>
            <a:endParaRPr lang="de-DE" dirty="0"/>
          </a:p>
        </p:txBody>
      </p:sp>
    </p:spTree>
    <p:extLst>
      <p:ext uri="{BB962C8B-B14F-4D97-AF65-F5344CB8AC3E}">
        <p14:creationId xmlns:p14="http://schemas.microsoft.com/office/powerpoint/2010/main" val="297141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Verbraucherschutz</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Verbraucherschutz</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Verbraucherschutz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Verbraucherschutz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Verbraucherschutz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Verbraucherschutz</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Verbraucherschutz</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Verbraucherschutz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Verbraucherschutz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Verbraucherschutz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Verbraucherschutz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Verbraucherschutz</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Verbraucherschutz</a:t>
            </a:r>
          </a:p>
        </p:txBody>
      </p:sp>
    </p:spTree>
    <p:extLst>
      <p:ext uri="{BB962C8B-B14F-4D97-AF65-F5344CB8AC3E}">
        <p14:creationId xmlns:p14="http://schemas.microsoft.com/office/powerpoint/2010/main" val="1126553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Verbraucherschutz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Verbraucherschutz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Verbraucherschutz</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Verbraucherschutz</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2.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4.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5"/>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Verbraucherschutz</a:t>
            </a:r>
            <a:endParaRPr lang="de-DE" dirty="0"/>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0" r:id="rId27"/>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Verbraucherschutz</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Verbraucherschutz</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Verbraucherschutz</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hyperlink" Target="http://www.verbraucherbildung.de/verbraucherchecker/checkerspace"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16.png"/><Relationship Id="rId4" Type="http://schemas.openxmlformats.org/officeDocument/2006/relationships/hyperlink" Target="http://www.verbraucherzentrale.d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5.xml"/><Relationship Id="rId4" Type="http://schemas.openxmlformats.org/officeDocument/2006/relationships/hyperlink" Target="http://creativecommons.org/licenses/by-sa/4.0/"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verbraucherchecker.de/" TargetMode="External"/><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hyperlink" Target="http://www.vzbv.de/" TargetMode="External"/><Relationship Id="rId5" Type="http://schemas.openxmlformats.org/officeDocument/2006/relationships/hyperlink" Target="mailto:info@vzbv.de" TargetMode="External"/><Relationship Id="rId4" Type="http://schemas.openxmlformats.org/officeDocument/2006/relationships/hyperlink" Target="https://www.instagram.com/verbraucherzentrale.vzbv/"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2">
            <a:extLst>
              <a:ext uri="{FF2B5EF4-FFF2-40B4-BE49-F238E27FC236}">
                <a16:creationId xmlns:a16="http://schemas.microsoft.com/office/drawing/2014/main" id="{C674657E-38C2-3C41-CF1F-4EB2DCE29D58}"/>
              </a:ext>
            </a:extLst>
          </p:cNvPr>
          <p:cNvSpPr>
            <a:spLocks noGrp="1" noChangeArrowheads="1"/>
          </p:cNvSpPr>
          <p:nvPr>
            <p:ph type="title"/>
          </p:nvPr>
        </p:nvSpPr>
        <p:spPr>
          <a:xfrm>
            <a:off x="683703" y="2476635"/>
            <a:ext cx="7608649" cy="2340000"/>
          </a:xfrm>
        </p:spPr>
        <p:txBody>
          <a:bodyPr/>
          <a:lstStyle/>
          <a:p>
            <a:r>
              <a:rPr lang="de-DE" altLang="en-US" dirty="0">
                <a:solidFill>
                  <a:srgbClr val="FFFFFF"/>
                </a:solidFill>
              </a:rPr>
              <a:t>Meine Rolle als </a:t>
            </a:r>
            <a:r>
              <a:rPr lang="de-DE" altLang="en-US" dirty="0" err="1">
                <a:solidFill>
                  <a:srgbClr val="FFFFFF"/>
                </a:solidFill>
              </a:rPr>
              <a:t>Verbraucher:in</a:t>
            </a:r>
            <a:endParaRPr lang="de-DE" altLang="en-US" dirty="0">
              <a:solidFill>
                <a:srgbClr val="FFFFFF"/>
              </a:solidFill>
            </a:endParaRPr>
          </a:p>
        </p:txBody>
      </p:sp>
      <p:sp>
        <p:nvSpPr>
          <p:cNvPr id="34819" name="Textplatzhalter 3">
            <a:extLst>
              <a:ext uri="{FF2B5EF4-FFF2-40B4-BE49-F238E27FC236}">
                <a16:creationId xmlns:a16="http://schemas.microsoft.com/office/drawing/2014/main" id="{9A728918-5FEB-7130-0604-BB2B6F2C297A}"/>
              </a:ext>
            </a:extLst>
          </p:cNvPr>
          <p:cNvSpPr>
            <a:spLocks noGrp="1" noChangeArrowheads="1"/>
          </p:cNvSpPr>
          <p:nvPr>
            <p:ph type="body" sz="quarter" idx="10"/>
          </p:nvPr>
        </p:nvSpPr>
        <p:spPr>
          <a:xfrm>
            <a:off x="683382" y="5124602"/>
            <a:ext cx="7683377" cy="684265"/>
          </a:xfrm>
        </p:spPr>
        <p:txBody>
          <a:bodyPr/>
          <a:lstStyle/>
          <a:p>
            <a:r>
              <a:rPr lang="de-DE" altLang="en-US" dirty="0" err="1">
                <a:solidFill>
                  <a:srgbClr val="FFFFFF"/>
                </a:solidFill>
              </a:rPr>
              <a:t>Verbraucherchecker</a:t>
            </a:r>
            <a:r>
              <a:rPr lang="de-DE" altLang="en-US" dirty="0">
                <a:solidFill>
                  <a:srgbClr val="FFFFFF"/>
                </a:solidFill>
              </a:rPr>
              <a:t>: Workshops für junge Menschen</a:t>
            </a:r>
          </a:p>
        </p:txBody>
      </p:sp>
      <p:pic>
        <p:nvPicPr>
          <p:cNvPr id="6" name="Bildplatzhalter 5" descr="Signet des Bildungsprogramm Verbraucherchecke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a:fillRect/>
          </a:stretch>
        </p:blipFill>
        <p:spPr>
          <a:xfrm>
            <a:off x="9721476" y="317635"/>
            <a:ext cx="2159000" cy="2159000"/>
          </a:xfrm>
        </p:spPr>
      </p:pic>
    </p:spTree>
    <p:extLst>
      <p:ext uri="{BB962C8B-B14F-4D97-AF65-F5344CB8AC3E}">
        <p14:creationId xmlns:p14="http://schemas.microsoft.com/office/powerpoint/2010/main" val="15440826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0896F-B978-935F-DA73-16797577AA90}"/>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5E0D7B2B-7523-9998-DFC8-5671BBEC406C}"/>
              </a:ext>
            </a:extLst>
          </p:cNvPr>
          <p:cNvSpPr>
            <a:spLocks noGrp="1" noChangeArrowheads="1"/>
          </p:cNvSpPr>
          <p:nvPr>
            <p:ph type="title"/>
          </p:nvPr>
        </p:nvSpPr>
        <p:spPr>
          <a:xfrm>
            <a:off x="682167" y="2052000"/>
            <a:ext cx="5941055" cy="526443"/>
          </a:xfrm>
        </p:spPr>
        <p:txBody>
          <a:bodyPr wrap="square" anchor="t">
            <a:normAutofit/>
          </a:bodyPr>
          <a:lstStyle/>
          <a:p>
            <a:r>
              <a:rPr lang="de-DE" altLang="en-US" dirty="0"/>
              <a:t>Wann bin ich </a:t>
            </a:r>
            <a:r>
              <a:rPr lang="de-DE" altLang="en-US" dirty="0" err="1"/>
              <a:t>Verbraucher:in</a:t>
            </a:r>
            <a:r>
              <a:rPr lang="de-DE" altLang="en-US" dirty="0"/>
              <a:t>?</a:t>
            </a:r>
          </a:p>
        </p:txBody>
      </p:sp>
      <p:pic>
        <p:nvPicPr>
          <p:cNvPr id="4" name="Inhaltsplatzhalter 5" descr="Screenshot zum Videoclip Wann bin ich Verbraucher.">
            <a:extLst>
              <a:ext uri="{FF2B5EF4-FFF2-40B4-BE49-F238E27FC236}">
                <a16:creationId xmlns:a16="http://schemas.microsoft.com/office/drawing/2014/main" id="{A02C20D6-2B06-B6CC-66E3-905CF530A388}"/>
              </a:ext>
            </a:extLst>
          </p:cNvPr>
          <p:cNvPicPr>
            <a:picLocks noChangeAspect="1"/>
          </p:cNvPicPr>
          <p:nvPr/>
        </p:nvPicPr>
        <p:blipFill rotWithShape="1">
          <a:blip r:embed="rId3"/>
          <a:srcRect l="2067" t="15399" r="66474" b="26715"/>
          <a:stretch/>
        </p:blipFill>
        <p:spPr>
          <a:xfrm>
            <a:off x="563086" y="2578443"/>
            <a:ext cx="5667385" cy="3258831"/>
          </a:xfrm>
          <a:prstGeom prst="rect">
            <a:avLst/>
          </a:prstGeom>
          <a:noFill/>
        </p:spPr>
      </p:pic>
      <p:sp>
        <p:nvSpPr>
          <p:cNvPr id="2" name="Fußzeilenplatzhalter 1">
            <a:extLst>
              <a:ext uri="{FF2B5EF4-FFF2-40B4-BE49-F238E27FC236}">
                <a16:creationId xmlns:a16="http://schemas.microsoft.com/office/drawing/2014/main" id="{FEDED2AF-44DC-56CF-E069-AA99C637B774}"/>
              </a:ext>
              <a:ext uri="{C183D7F6-B498-43B3-948B-1728B52AA6E4}">
                <adec:decorative xmlns:adec="http://schemas.microsoft.com/office/drawing/2017/decorative" val="1"/>
              </a:ext>
            </a:extLst>
          </p:cNvPr>
          <p:cNvSpPr>
            <a:spLocks noGrp="1"/>
          </p:cNvSpPr>
          <p:nvPr>
            <p:ph type="ftr" sz="quarter" idx="16"/>
          </p:nvPr>
        </p:nvSpPr>
        <p:spPr>
          <a:xfrm>
            <a:off x="684213" y="6364288"/>
            <a:ext cx="3240087" cy="144462"/>
          </a:xfrm>
        </p:spPr>
        <p:txBody>
          <a:bodyPr anchor="ctr">
            <a:noAutofit/>
          </a:bodyPr>
          <a:lstStyle/>
          <a:p>
            <a:pPr>
              <a:lnSpc>
                <a:spcPct val="90000"/>
              </a:lnSpc>
              <a:spcAft>
                <a:spcPts val="600"/>
              </a:spcAft>
              <a:defRPr/>
            </a:pPr>
            <a:r>
              <a:rPr lang="de-DE" dirty="0"/>
              <a:t>Meine Rolle als </a:t>
            </a:r>
            <a:r>
              <a:rPr lang="de-DE" dirty="0" err="1"/>
              <a:t>Verbraucher:in</a:t>
            </a:r>
            <a:endParaRPr lang="de-DE" dirty="0"/>
          </a:p>
        </p:txBody>
      </p:sp>
      <p:sp>
        <p:nvSpPr>
          <p:cNvPr id="47110" name="Foliennummernplatzhalter 3">
            <a:extLst>
              <a:ext uri="{FF2B5EF4-FFF2-40B4-BE49-F238E27FC236}">
                <a16:creationId xmlns:a16="http://schemas.microsoft.com/office/drawing/2014/main" id="{31D89294-9494-8CC4-B79D-B4393C1F37CE}"/>
              </a:ext>
              <a:ext uri="{C183D7F6-B498-43B3-948B-1728B52AA6E4}">
                <adec:decorative xmlns:adec="http://schemas.microsoft.com/office/drawing/2017/decorative" val="1"/>
              </a:ext>
            </a:extLst>
          </p:cNvPr>
          <p:cNvSpPr>
            <a:spLocks noGrp="1" noChangeArrowheads="1"/>
          </p:cNvSpPr>
          <p:nvPr>
            <p:ph type="sldNum" sz="quarter" idx="17"/>
          </p:nvPr>
        </p:nvSpPr>
        <p:spPr bwMode="auto">
          <a:xfrm>
            <a:off x="10825163" y="6364288"/>
            <a:ext cx="638175" cy="1444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 anchorCtr="0" compatLnSpc="1">
            <a:prstTxWarp prst="textNoShape">
              <a:avLst/>
            </a:prstTxWarp>
            <a:norm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D626B888-0370-46BD-8980-2BDBBD179C5C}" type="slidenum">
              <a:rPr lang="de-DE" altLang="en-US"/>
              <a:pPr fontAlgn="base">
                <a:lnSpc>
                  <a:spcPct val="90000"/>
                </a:lnSpc>
                <a:spcBef>
                  <a:spcPct val="0"/>
                </a:spcBef>
                <a:spcAft>
                  <a:spcPts val="600"/>
                </a:spcAft>
              </a:pPr>
              <a:t>2</a:t>
            </a:fld>
            <a:endParaRPr lang="de-DE" altLang="en-US"/>
          </a:p>
        </p:txBody>
      </p:sp>
    </p:spTree>
    <p:extLst>
      <p:ext uri="{BB962C8B-B14F-4D97-AF65-F5344CB8AC3E}">
        <p14:creationId xmlns:p14="http://schemas.microsoft.com/office/powerpoint/2010/main" val="2989530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DD277D-5768-054F-8D05-BB768B258436}"/>
              </a:ext>
            </a:extLst>
          </p:cNvPr>
          <p:cNvSpPr>
            <a:spLocks noGrp="1"/>
          </p:cNvSpPr>
          <p:nvPr>
            <p:ph type="title"/>
          </p:nvPr>
        </p:nvSpPr>
        <p:spPr/>
        <p:txBody>
          <a:bodyPr/>
          <a:lstStyle/>
          <a:p>
            <a:r>
              <a:rPr lang="de-DE" dirty="0"/>
              <a:t>Mein Alltag als </a:t>
            </a:r>
            <a:r>
              <a:rPr lang="de-DE" dirty="0" err="1"/>
              <a:t>Verbraucher:in</a:t>
            </a:r>
            <a:endParaRPr lang="de-DE" dirty="0"/>
          </a:p>
        </p:txBody>
      </p:sp>
      <p:sp>
        <p:nvSpPr>
          <p:cNvPr id="3" name="Textfeld 2">
            <a:extLst>
              <a:ext uri="{FF2B5EF4-FFF2-40B4-BE49-F238E27FC236}">
                <a16:creationId xmlns:a16="http://schemas.microsoft.com/office/drawing/2014/main" id="{9E1E6E8F-FC8A-C477-A7D2-0F35A3C588E9}"/>
              </a:ext>
            </a:extLst>
          </p:cNvPr>
          <p:cNvSpPr txBox="1"/>
          <p:nvPr/>
        </p:nvSpPr>
        <p:spPr>
          <a:xfrm>
            <a:off x="695658" y="2703657"/>
            <a:ext cx="10781171" cy="276999"/>
          </a:xfrm>
          <a:prstGeom prst="rect">
            <a:avLst/>
          </a:prstGeom>
          <a:noFill/>
        </p:spPr>
        <p:txBody>
          <a:bodyPr wrap="square" lIns="0" tIns="0" rIns="0" bIns="0" rtlCol="0">
            <a:spAutoFit/>
          </a:bodyPr>
          <a:lstStyle/>
          <a:p>
            <a:pPr algn="l"/>
            <a:r>
              <a:rPr lang="de-DE" dirty="0"/>
              <a:t>Überlegt, welche </a:t>
            </a:r>
            <a:r>
              <a:rPr lang="de-DE" b="1" dirty="0"/>
              <a:t>Produkte und Dienstleistungen</a:t>
            </a:r>
            <a:r>
              <a:rPr lang="de-DE" dirty="0"/>
              <a:t> ihr an einem Tag verwendet. </a:t>
            </a:r>
          </a:p>
        </p:txBody>
      </p:sp>
      <p:pic>
        <p:nvPicPr>
          <p:cNvPr id="9" name="Grafik 8" descr="Grafik zum Tagesablauf von Verbraucherinnen und Verbrauchern.">
            <a:extLst>
              <a:ext uri="{FF2B5EF4-FFF2-40B4-BE49-F238E27FC236}">
                <a16:creationId xmlns:a16="http://schemas.microsoft.com/office/drawing/2014/main" id="{39F2AFFA-1A68-256D-5454-9B457D12F1D4}"/>
              </a:ext>
            </a:extLst>
          </p:cNvPr>
          <p:cNvPicPr>
            <a:picLocks noChangeAspect="1"/>
          </p:cNvPicPr>
          <p:nvPr/>
        </p:nvPicPr>
        <p:blipFill>
          <a:blip r:embed="rId3">
            <a:duotone>
              <a:schemeClr val="accent2">
                <a:shade val="45000"/>
                <a:satMod val="135000"/>
              </a:schemeClr>
              <a:prstClr val="white"/>
            </a:duotone>
          </a:blip>
          <a:stretch>
            <a:fillRect/>
          </a:stretch>
        </p:blipFill>
        <p:spPr>
          <a:xfrm>
            <a:off x="682166" y="3105871"/>
            <a:ext cx="10854160" cy="3082607"/>
          </a:xfrm>
          <a:prstGeom prst="rect">
            <a:avLst/>
          </a:prstGeom>
        </p:spPr>
      </p:pic>
      <p:sp>
        <p:nvSpPr>
          <p:cNvPr id="4" name="Fußzeilenplatzhalter 3">
            <a:extLst>
              <a:ext uri="{FF2B5EF4-FFF2-40B4-BE49-F238E27FC236}">
                <a16:creationId xmlns:a16="http://schemas.microsoft.com/office/drawing/2014/main" id="{539F7942-F71E-5B23-6834-E13182CE7DDA}"/>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dirty="0"/>
              <a:t>Meine Rolle als </a:t>
            </a:r>
            <a:r>
              <a:rPr lang="de-DE" dirty="0" err="1"/>
              <a:t>Verbraucher:in</a:t>
            </a:r>
            <a:endParaRPr lang="de-DE" dirty="0"/>
          </a:p>
        </p:txBody>
      </p:sp>
      <p:sp>
        <p:nvSpPr>
          <p:cNvPr id="5" name="Foliennummernplatzhalter 4">
            <a:extLst>
              <a:ext uri="{FF2B5EF4-FFF2-40B4-BE49-F238E27FC236}">
                <a16:creationId xmlns:a16="http://schemas.microsoft.com/office/drawing/2014/main" id="{AA3DEC54-F76B-2E14-010D-92C48B53A24F}"/>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C8C581B8-E11B-4CB8-B306-6AAAFE66ACA6}" type="slidenum">
              <a:rPr lang="de-DE" smtClean="0"/>
              <a:pPr>
                <a:defRPr/>
              </a:pPr>
              <a:t>3</a:t>
            </a:fld>
            <a:endParaRPr lang="de-DE" dirty="0"/>
          </a:p>
        </p:txBody>
      </p:sp>
    </p:spTree>
    <p:extLst>
      <p:ext uri="{BB962C8B-B14F-4D97-AF65-F5344CB8AC3E}">
        <p14:creationId xmlns:p14="http://schemas.microsoft.com/office/powerpoint/2010/main" val="3825317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FA2A8-D5A4-A18B-0913-D4C80D3A39D6}"/>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2B11CD45-B5B1-F47B-1BBF-E66E17E36A32}"/>
              </a:ext>
            </a:extLst>
          </p:cNvPr>
          <p:cNvSpPr>
            <a:spLocks noGrp="1" noChangeArrowheads="1"/>
          </p:cNvSpPr>
          <p:nvPr>
            <p:ph type="title"/>
          </p:nvPr>
        </p:nvSpPr>
        <p:spPr/>
        <p:txBody>
          <a:bodyPr wrap="square" anchor="t">
            <a:normAutofit fontScale="90000"/>
          </a:bodyPr>
          <a:lstStyle/>
          <a:p>
            <a:r>
              <a:rPr lang="de-DE" altLang="en-US" dirty="0"/>
              <a:t>Die Stimme der </a:t>
            </a:r>
            <a:r>
              <a:rPr lang="de-DE" altLang="en-US" dirty="0" err="1"/>
              <a:t>Verbraucher:innen</a:t>
            </a:r>
            <a:endParaRPr lang="de-DE" altLang="en-US" dirty="0"/>
          </a:p>
        </p:txBody>
      </p:sp>
      <p:sp>
        <p:nvSpPr>
          <p:cNvPr id="7" name="Textplatzhalter 6">
            <a:extLst>
              <a:ext uri="{FF2B5EF4-FFF2-40B4-BE49-F238E27FC236}">
                <a16:creationId xmlns:a16="http://schemas.microsoft.com/office/drawing/2014/main" id="{709DEE9F-9709-7900-5C7B-A06492F881A6}"/>
              </a:ext>
            </a:extLst>
          </p:cNvPr>
          <p:cNvSpPr>
            <a:spLocks noGrp="1"/>
          </p:cNvSpPr>
          <p:nvPr>
            <p:ph type="body" sz="quarter" idx="18"/>
          </p:nvPr>
        </p:nvSpPr>
        <p:spPr>
          <a:xfrm>
            <a:off x="682625" y="2700000"/>
            <a:ext cx="5596255" cy="3240000"/>
          </a:xfrm>
        </p:spPr>
        <p:txBody>
          <a:bodyPr/>
          <a:lstStyle/>
          <a:p>
            <a:pPr marL="0" indent="0">
              <a:buNone/>
            </a:pPr>
            <a:r>
              <a:rPr lang="de-DE" dirty="0"/>
              <a:t>Die </a:t>
            </a:r>
            <a:r>
              <a:rPr lang="de-DE" b="1" dirty="0"/>
              <a:t>Verbraucherzentrale</a:t>
            </a:r>
          </a:p>
          <a:p>
            <a:r>
              <a:rPr lang="de-DE" dirty="0"/>
              <a:t>ist in allen 16 Bundesländern mit  200 </a:t>
            </a:r>
            <a:r>
              <a:rPr lang="de-DE" b="1" dirty="0"/>
              <a:t>Beratungsstellen</a:t>
            </a:r>
            <a:r>
              <a:rPr lang="de-DE" dirty="0"/>
              <a:t> aktiv – </a:t>
            </a:r>
            <a:r>
              <a:rPr lang="de-DE" dirty="0" err="1"/>
              <a:t>Verbraucher:innen</a:t>
            </a:r>
            <a:r>
              <a:rPr lang="de-DE" dirty="0"/>
              <a:t> werden direkt vor Ort unterstützt.</a:t>
            </a:r>
          </a:p>
          <a:p>
            <a:pPr marL="0" indent="0">
              <a:buNone/>
            </a:pPr>
            <a:endParaRPr lang="de-DE" dirty="0"/>
          </a:p>
          <a:p>
            <a:pPr marL="0" indent="0">
              <a:buNone/>
            </a:pPr>
            <a:r>
              <a:rPr lang="de-DE" dirty="0"/>
              <a:t>Die </a:t>
            </a:r>
            <a:r>
              <a:rPr lang="de-DE" b="1" dirty="0"/>
              <a:t>Verbraucherzentrale </a:t>
            </a:r>
          </a:p>
          <a:p>
            <a:r>
              <a:rPr lang="de-DE" dirty="0"/>
              <a:t>vertritt die Interessen von allen </a:t>
            </a:r>
            <a:r>
              <a:rPr lang="de-DE" dirty="0" err="1"/>
              <a:t>Verbraucher:innen</a:t>
            </a:r>
            <a:r>
              <a:rPr lang="de-DE" dirty="0"/>
              <a:t> in Deutschland gegenüber Politik, Wirtschaft und der Öffentlichkeit und klagt </a:t>
            </a:r>
            <a:r>
              <a:rPr lang="de-DE" b="1" dirty="0"/>
              <a:t>Verbraucherrechte</a:t>
            </a:r>
            <a:r>
              <a:rPr lang="de-DE" dirty="0"/>
              <a:t> ein.</a:t>
            </a:r>
          </a:p>
        </p:txBody>
      </p:sp>
      <p:pic>
        <p:nvPicPr>
          <p:cNvPr id="5" name="Grafik 4" descr="Screenshot zum Videoclip mit drei Beispielen zu Verbraucherfragen und wie geholfen werden konnte."/>
          <p:cNvPicPr>
            <a:picLocks noChangeAspect="1"/>
          </p:cNvPicPr>
          <p:nvPr/>
        </p:nvPicPr>
        <p:blipFill rotWithShape="1">
          <a:blip r:embed="rId3"/>
          <a:srcRect l="1251" t="15334" r="65555" b="26445"/>
          <a:stretch/>
        </p:blipFill>
        <p:spPr>
          <a:xfrm>
            <a:off x="6594856" y="2985760"/>
            <a:ext cx="4868482" cy="2668480"/>
          </a:xfrm>
          <a:prstGeom prst="rect">
            <a:avLst/>
          </a:prstGeom>
          <a:noFill/>
        </p:spPr>
      </p:pic>
      <p:sp>
        <p:nvSpPr>
          <p:cNvPr id="4" name="Textfeld 3">
            <a:extLst>
              <a:ext uri="{FF2B5EF4-FFF2-40B4-BE49-F238E27FC236}">
                <a16:creationId xmlns:a16="http://schemas.microsoft.com/office/drawing/2014/main" id="{6B55B959-F2C9-911F-BFF0-A5678360D8C4}"/>
              </a:ext>
            </a:extLst>
          </p:cNvPr>
          <p:cNvSpPr txBox="1"/>
          <p:nvPr/>
        </p:nvSpPr>
        <p:spPr>
          <a:xfrm>
            <a:off x="6594856" y="5639932"/>
            <a:ext cx="4482204" cy="246221"/>
          </a:xfrm>
          <a:prstGeom prst="rect">
            <a:avLst/>
          </a:prstGeom>
          <a:noFill/>
        </p:spPr>
        <p:txBody>
          <a:bodyPr wrap="square">
            <a:spAutoFit/>
          </a:bodyPr>
          <a:lstStyle/>
          <a:p>
            <a:r>
              <a:rPr lang="de-DE" sz="1000" i="0" kern="1200" dirty="0">
                <a:solidFill>
                  <a:schemeClr val="tx1"/>
                </a:solidFill>
                <a:effectLst/>
                <a:latin typeface="+mn-lt"/>
                <a:ea typeface="+mn-ea"/>
                <a:cs typeface="+mn-cs"/>
              </a:rPr>
              <a:t>Quelle/Screenshot: </a:t>
            </a:r>
            <a:r>
              <a:rPr lang="de-DE" sz="1000" i="1" u="sng" kern="1200" dirty="0">
                <a:solidFill>
                  <a:schemeClr val="tx1"/>
                </a:solidFill>
                <a:effectLst/>
                <a:latin typeface="+mn-lt"/>
                <a:ea typeface="+mn-ea"/>
                <a:cs typeface="+mn-cs"/>
              </a:rPr>
              <a:t>https://www.youtube.com/watch?v=G1DB_79Hv30</a:t>
            </a:r>
          </a:p>
        </p:txBody>
      </p:sp>
      <p:sp>
        <p:nvSpPr>
          <p:cNvPr id="2" name="Fußzeilenplatzhalter 1">
            <a:extLst>
              <a:ext uri="{FF2B5EF4-FFF2-40B4-BE49-F238E27FC236}">
                <a16:creationId xmlns:a16="http://schemas.microsoft.com/office/drawing/2014/main" id="{B964BF06-2C7E-FB30-10A5-F2DC5901C5B0}"/>
              </a:ext>
              <a:ext uri="{C183D7F6-B498-43B3-948B-1728B52AA6E4}">
                <adec:decorative xmlns:adec="http://schemas.microsoft.com/office/drawing/2017/decorative" val="1"/>
              </a:ext>
            </a:extLst>
          </p:cNvPr>
          <p:cNvSpPr>
            <a:spLocks noGrp="1"/>
          </p:cNvSpPr>
          <p:nvPr>
            <p:ph type="ftr" sz="quarter" idx="32"/>
          </p:nvPr>
        </p:nvSpPr>
        <p:spPr/>
        <p:txBody>
          <a:bodyPr anchor="ctr">
            <a:noAutofit/>
          </a:bodyPr>
          <a:lstStyle/>
          <a:p>
            <a:pPr>
              <a:lnSpc>
                <a:spcPct val="90000"/>
              </a:lnSpc>
              <a:spcAft>
                <a:spcPts val="600"/>
              </a:spcAft>
              <a:defRPr/>
            </a:pPr>
            <a:r>
              <a:rPr lang="de-DE" dirty="0"/>
              <a:t>Meine Rolle als </a:t>
            </a:r>
            <a:r>
              <a:rPr lang="de-DE" dirty="0" err="1"/>
              <a:t>Verbraucher:in</a:t>
            </a:r>
            <a:endParaRPr lang="de-DE" dirty="0"/>
          </a:p>
        </p:txBody>
      </p:sp>
      <p:sp>
        <p:nvSpPr>
          <p:cNvPr id="47110" name="Foliennummernplatzhalter 3">
            <a:extLst>
              <a:ext uri="{FF2B5EF4-FFF2-40B4-BE49-F238E27FC236}">
                <a16:creationId xmlns:a16="http://schemas.microsoft.com/office/drawing/2014/main" id="{E34DAB57-11FB-8B79-9847-D845C6703571}"/>
              </a:ext>
              <a:ext uri="{C183D7F6-B498-43B3-948B-1728B52AA6E4}">
                <adec:decorative xmlns:adec="http://schemas.microsoft.com/office/drawing/2017/decorative" val="1"/>
              </a:ext>
            </a:extLst>
          </p:cNvPr>
          <p:cNvSpPr>
            <a:spLocks noGrp="1" noChangeArrowheads="1"/>
          </p:cNvSpPr>
          <p:nvPr>
            <p:ph type="sldNum" sz="quarter" idx="33"/>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 anchorCtr="0" compatLnSpc="1">
            <a:prstTxWarp prst="textNoShape">
              <a:avLst/>
            </a:prstTxWarp>
            <a:norm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D626B888-0370-46BD-8980-2BDBBD179C5C}" type="slidenum">
              <a:rPr lang="de-DE" altLang="en-US"/>
              <a:pPr fontAlgn="base">
                <a:lnSpc>
                  <a:spcPct val="90000"/>
                </a:lnSpc>
                <a:spcBef>
                  <a:spcPct val="0"/>
                </a:spcBef>
                <a:spcAft>
                  <a:spcPts val="600"/>
                </a:spcAft>
              </a:pPr>
              <a:t>4</a:t>
            </a:fld>
            <a:endParaRPr lang="de-DE" altLang="en-US" dirty="0"/>
          </a:p>
        </p:txBody>
      </p:sp>
    </p:spTree>
    <p:extLst>
      <p:ext uri="{BB962C8B-B14F-4D97-AF65-F5344CB8AC3E}">
        <p14:creationId xmlns:p14="http://schemas.microsoft.com/office/powerpoint/2010/main" val="1941864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1281F4-08F9-2C90-AED5-2EAF4F05B632}"/>
              </a:ext>
            </a:extLst>
          </p:cNvPr>
          <p:cNvSpPr>
            <a:spLocks noGrp="1"/>
          </p:cNvSpPr>
          <p:nvPr>
            <p:ph type="title"/>
          </p:nvPr>
        </p:nvSpPr>
        <p:spPr/>
        <p:txBody>
          <a:bodyPr wrap="square" anchor="t">
            <a:normAutofit/>
          </a:bodyPr>
          <a:lstStyle/>
          <a:p>
            <a:r>
              <a:rPr lang="de-DE" sz="2300" dirty="0"/>
              <a:t>Was </a:t>
            </a:r>
            <a:r>
              <a:rPr lang="de-DE" sz="2300" dirty="0" err="1"/>
              <a:t>Verbraucher:innen</a:t>
            </a:r>
            <a:r>
              <a:rPr lang="de-DE" sz="2300" dirty="0"/>
              <a:t> tun können…</a:t>
            </a:r>
          </a:p>
        </p:txBody>
      </p:sp>
      <p:sp>
        <p:nvSpPr>
          <p:cNvPr id="3" name="Textplatzhalter 2">
            <a:extLst>
              <a:ext uri="{FF2B5EF4-FFF2-40B4-BE49-F238E27FC236}">
                <a16:creationId xmlns:a16="http://schemas.microsoft.com/office/drawing/2014/main" id="{E57D60E8-8984-0132-12D6-0ABF05098815}"/>
              </a:ext>
            </a:extLst>
          </p:cNvPr>
          <p:cNvSpPr>
            <a:spLocks noGrp="1"/>
          </p:cNvSpPr>
          <p:nvPr>
            <p:ph type="body" sz="quarter" idx="15"/>
          </p:nvPr>
        </p:nvSpPr>
        <p:spPr/>
        <p:txBody>
          <a:bodyPr wrap="square" anchor="t">
            <a:normAutofit/>
          </a:bodyPr>
          <a:lstStyle/>
          <a:p>
            <a:r>
              <a:rPr lang="de-DE" dirty="0"/>
              <a:t>… um sich gegenüber Unternehmen und Politik für ihre Anliegen einzusetzen und deren Beachtung einzufordern.</a:t>
            </a:r>
          </a:p>
          <a:p>
            <a:endParaRPr lang="de-DE" dirty="0"/>
          </a:p>
        </p:txBody>
      </p:sp>
      <p:pic>
        <p:nvPicPr>
          <p:cNvPr id="7" name="Inhaltsplatzhalter 5" descr="Poster zum Wimmelbild mit dem Consumer Citizenship."/>
          <p:cNvPicPr>
            <a:picLocks noGrp="1" noChangeAspect="1"/>
          </p:cNvPicPr>
          <p:nvPr>
            <p:ph type="pic" sz="quarter" idx="10"/>
          </p:nvPr>
        </p:nvPicPr>
        <p:blipFill rotWithShape="1">
          <a:blip r:embed="rId3"/>
          <a:srcRect l="19202" t="15835" r="19196" b="8480"/>
          <a:stretch>
            <a:fillRect/>
          </a:stretch>
        </p:blipFill>
        <p:spPr>
          <a:xfrm>
            <a:off x="4829456" y="1663846"/>
            <a:ext cx="6633882" cy="4584554"/>
          </a:xfrm>
          <a:prstGeom prst="rect">
            <a:avLst/>
          </a:prstGeom>
          <a:noFill/>
        </p:spPr>
      </p:pic>
      <p:sp>
        <p:nvSpPr>
          <p:cNvPr id="4" name="Textfeld 3">
            <a:extLst>
              <a:ext uri="{FF2B5EF4-FFF2-40B4-BE49-F238E27FC236}">
                <a16:creationId xmlns:a16="http://schemas.microsoft.com/office/drawing/2014/main" id="{3019296A-1EEC-022B-9AFD-60C3225D7106}"/>
              </a:ext>
            </a:extLst>
          </p:cNvPr>
          <p:cNvSpPr txBox="1"/>
          <p:nvPr/>
        </p:nvSpPr>
        <p:spPr>
          <a:xfrm>
            <a:off x="4864864" y="6248400"/>
            <a:ext cx="6369193" cy="246221"/>
          </a:xfrm>
          <a:prstGeom prst="rect">
            <a:avLst/>
          </a:prstGeom>
          <a:noFill/>
        </p:spPr>
        <p:txBody>
          <a:bodyPr wrap="square">
            <a:spAutoFit/>
          </a:bodyPr>
          <a:lstStyle/>
          <a:p>
            <a:r>
              <a:rPr lang="de-DE" sz="1000" b="0" i="0" cap="none" baseline="0" dirty="0"/>
              <a:t>Quelle: </a:t>
            </a:r>
            <a:r>
              <a:rPr lang="de-DE" sz="1000" b="0" i="1" u="sng" cap="none" baseline="0" dirty="0"/>
              <a:t>www.verbraucherzentrale-bawue.de/bildung-bw/unterrichtsmaterial-consumer-citizenship-52971</a:t>
            </a:r>
            <a:endParaRPr lang="de-DE" sz="1000" i="1" u="sng" dirty="0"/>
          </a:p>
        </p:txBody>
      </p:sp>
      <p:sp>
        <p:nvSpPr>
          <p:cNvPr id="5" name="Fußzeilenplatzhalter 4">
            <a:extLst>
              <a:ext uri="{FF2B5EF4-FFF2-40B4-BE49-F238E27FC236}">
                <a16:creationId xmlns:a16="http://schemas.microsoft.com/office/drawing/2014/main" id="{0E1ED489-2208-9A67-D877-BD5FCEC222D3}"/>
              </a:ext>
              <a:ext uri="{C183D7F6-B498-43B3-948B-1728B52AA6E4}">
                <adec:decorative xmlns:adec="http://schemas.microsoft.com/office/drawing/2017/decorative" val="1"/>
              </a:ext>
            </a:extLst>
          </p:cNvPr>
          <p:cNvSpPr>
            <a:spLocks noGrp="1"/>
          </p:cNvSpPr>
          <p:nvPr>
            <p:ph type="ftr" sz="quarter" idx="16"/>
          </p:nvPr>
        </p:nvSpPr>
        <p:spPr/>
        <p:txBody>
          <a:bodyPr anchor="ctr">
            <a:noAutofit/>
          </a:bodyPr>
          <a:lstStyle/>
          <a:p>
            <a:pPr>
              <a:lnSpc>
                <a:spcPct val="90000"/>
              </a:lnSpc>
              <a:spcAft>
                <a:spcPts val="600"/>
              </a:spcAft>
              <a:defRPr/>
            </a:pPr>
            <a:r>
              <a:rPr lang="de-DE" dirty="0"/>
              <a:t>Meine Rolle als </a:t>
            </a:r>
            <a:r>
              <a:rPr lang="de-DE" dirty="0" err="1"/>
              <a:t>Verbraucher:in</a:t>
            </a:r>
            <a:endParaRPr lang="de-DE" dirty="0"/>
          </a:p>
        </p:txBody>
      </p:sp>
      <p:sp>
        <p:nvSpPr>
          <p:cNvPr id="6" name="Foliennummernplatzhalter 5">
            <a:extLst>
              <a:ext uri="{FF2B5EF4-FFF2-40B4-BE49-F238E27FC236}">
                <a16:creationId xmlns:a16="http://schemas.microsoft.com/office/drawing/2014/main" id="{18D755E5-B03D-1726-CC47-C8C7F5BE6DD9}"/>
              </a:ext>
              <a:ext uri="{C183D7F6-B498-43B3-948B-1728B52AA6E4}">
                <adec:decorative xmlns:adec="http://schemas.microsoft.com/office/drawing/2017/decorative" val="1"/>
              </a:ext>
            </a:extLst>
          </p:cNvPr>
          <p:cNvSpPr>
            <a:spLocks noGrp="1"/>
          </p:cNvSpPr>
          <p:nvPr>
            <p:ph type="sldNum" sz="quarter" idx="17"/>
          </p:nvPr>
        </p:nvSpPr>
        <p:spPr/>
        <p:txBody>
          <a:bodyPr anchor="ctr">
            <a:normAutofit/>
          </a:bodyPr>
          <a:lstStyle/>
          <a:p>
            <a:pPr>
              <a:lnSpc>
                <a:spcPct val="90000"/>
              </a:lnSpc>
              <a:spcAft>
                <a:spcPts val="600"/>
              </a:spcAft>
              <a:defRPr/>
            </a:pPr>
            <a:fld id="{C8C581B8-E11B-4CB8-B306-6AAAFE66ACA6}" type="slidenum">
              <a:rPr lang="de-DE" smtClean="0"/>
              <a:pPr>
                <a:lnSpc>
                  <a:spcPct val="90000"/>
                </a:lnSpc>
                <a:spcAft>
                  <a:spcPts val="600"/>
                </a:spcAft>
                <a:defRPr/>
              </a:pPr>
              <a:t>5</a:t>
            </a:fld>
            <a:endParaRPr lang="de-DE"/>
          </a:p>
        </p:txBody>
      </p:sp>
    </p:spTree>
    <p:extLst>
      <p:ext uri="{BB962C8B-B14F-4D97-AF65-F5344CB8AC3E}">
        <p14:creationId xmlns:p14="http://schemas.microsoft.com/office/powerpoint/2010/main" val="677584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5D2452A6-9CF4-C091-D068-AC38383857E8}"/>
              </a:ext>
            </a:extLst>
          </p:cNvPr>
          <p:cNvSpPr>
            <a:spLocks noGrp="1"/>
          </p:cNvSpPr>
          <p:nvPr>
            <p:ph type="title"/>
          </p:nvPr>
        </p:nvSpPr>
        <p:spPr>
          <a:xfrm>
            <a:off x="682167" y="2052000"/>
            <a:ext cx="4320000" cy="756000"/>
          </a:xfrm>
        </p:spPr>
        <p:txBody>
          <a:bodyPr/>
          <a:lstStyle/>
          <a:p>
            <a:r>
              <a:rPr lang="en-US" dirty="0"/>
              <a:t>Was </a:t>
            </a:r>
            <a:r>
              <a:rPr lang="en-US" dirty="0" err="1"/>
              <a:t>ist</a:t>
            </a:r>
            <a:r>
              <a:rPr lang="en-US" dirty="0"/>
              <a:t> Consumer Citizenship? </a:t>
            </a:r>
          </a:p>
        </p:txBody>
      </p:sp>
      <p:sp>
        <p:nvSpPr>
          <p:cNvPr id="30" name="Text Placeholder 2">
            <a:extLst>
              <a:ext uri="{FF2B5EF4-FFF2-40B4-BE49-F238E27FC236}">
                <a16:creationId xmlns:a16="http://schemas.microsoft.com/office/drawing/2014/main" id="{2D1A5D56-2FBB-3209-09BE-EE733A738993}"/>
              </a:ext>
            </a:extLst>
          </p:cNvPr>
          <p:cNvSpPr>
            <a:spLocks noGrp="1"/>
          </p:cNvSpPr>
          <p:nvPr>
            <p:ph type="body" sz="quarter" idx="15"/>
          </p:nvPr>
        </p:nvSpPr>
        <p:spPr>
          <a:xfrm>
            <a:off x="684000" y="3060000"/>
            <a:ext cx="4320000" cy="2880000"/>
          </a:xfrm>
        </p:spPr>
        <p:txBody>
          <a:bodyPr/>
          <a:lstStyle/>
          <a:p>
            <a:pPr marL="285750" indent="-285750">
              <a:buFont typeface="Arial" panose="020B0604020202020204" pitchFamily="34" charset="0"/>
              <a:buChar char="•"/>
            </a:pPr>
            <a:r>
              <a:rPr lang="de-DE" dirty="0"/>
              <a:t>Findet euch </a:t>
            </a:r>
            <a:r>
              <a:rPr lang="de-DE" b="1" dirty="0"/>
              <a:t>zu zweit oder in Kleingruppen </a:t>
            </a:r>
            <a:r>
              <a:rPr lang="de-DE" dirty="0"/>
              <a:t>zusammen. </a:t>
            </a:r>
          </a:p>
          <a:p>
            <a:pPr marL="285750" indent="-285750">
              <a:buFont typeface="Arial" panose="020B0604020202020204" pitchFamily="34" charset="0"/>
              <a:buChar char="•"/>
            </a:pPr>
            <a:r>
              <a:rPr lang="de-DE" b="1" dirty="0"/>
              <a:t>Bearbeitet die Aufgaben </a:t>
            </a:r>
            <a:r>
              <a:rPr lang="de-DE" dirty="0"/>
              <a:t>zum Thema: Consumer Citizenship und findet heraus, welche </a:t>
            </a:r>
            <a:r>
              <a:rPr lang="de-DE" b="1" dirty="0"/>
              <a:t>Möglichkeiten</a:t>
            </a:r>
            <a:r>
              <a:rPr lang="de-DE" dirty="0"/>
              <a:t> ihr als </a:t>
            </a:r>
            <a:r>
              <a:rPr lang="de-DE" dirty="0" err="1"/>
              <a:t>Verbraucher:innen</a:t>
            </a:r>
            <a:r>
              <a:rPr lang="de-DE" dirty="0"/>
              <a:t> habt eure </a:t>
            </a:r>
            <a:r>
              <a:rPr lang="de-DE" b="1" dirty="0"/>
              <a:t>Anliegen sichtbar zu machen</a:t>
            </a:r>
            <a:r>
              <a:rPr lang="de-DE" dirty="0"/>
              <a:t>. </a:t>
            </a:r>
          </a:p>
          <a:p>
            <a:endParaRPr lang="en-US" dirty="0"/>
          </a:p>
        </p:txBody>
      </p:sp>
      <p:pic>
        <p:nvPicPr>
          <p:cNvPr id="10" name="Diagrammplatzhalter 9" descr="Auszug aus dem Unterrichtsmaterial zum Consumer Citizenship."/>
          <p:cNvPicPr>
            <a:picLocks noGrp="1" noChangeAspect="1"/>
          </p:cNvPicPr>
          <p:nvPr>
            <p:ph type="pic" sz="quarter" idx="10"/>
          </p:nvPr>
        </p:nvPicPr>
        <p:blipFill rotWithShape="1">
          <a:blip r:embed="rId3"/>
          <a:srcRect t="2614" r="10726"/>
          <a:stretch>
            <a:fillRect/>
          </a:stretch>
        </p:blipFill>
        <p:spPr>
          <a:xfrm>
            <a:off x="6523039" y="179294"/>
            <a:ext cx="5280570" cy="6678706"/>
          </a:xfrm>
          <a:prstGeom prst="rect">
            <a:avLst/>
          </a:prstGeom>
          <a:noFill/>
        </p:spPr>
      </p:pic>
      <p:sp>
        <p:nvSpPr>
          <p:cNvPr id="3" name="Textfeld 2">
            <a:extLst>
              <a:ext uri="{FF2B5EF4-FFF2-40B4-BE49-F238E27FC236}">
                <a16:creationId xmlns:a16="http://schemas.microsoft.com/office/drawing/2014/main" id="{2A347F6F-B3C2-ED6D-1648-A3B4BAA5DCB6}"/>
              </a:ext>
            </a:extLst>
          </p:cNvPr>
          <p:cNvSpPr txBox="1"/>
          <p:nvPr/>
        </p:nvSpPr>
        <p:spPr>
          <a:xfrm rot="16200000">
            <a:off x="9442943" y="3697914"/>
            <a:ext cx="4530224" cy="400110"/>
          </a:xfrm>
          <a:prstGeom prst="rect">
            <a:avLst/>
          </a:prstGeom>
          <a:noFill/>
        </p:spPr>
        <p:txBody>
          <a:bodyPr wrap="square">
            <a:spAutoFit/>
          </a:bodyPr>
          <a:lstStyle/>
          <a:p>
            <a:r>
              <a:rPr lang="de-DE" sz="1000" b="0" i="0" cap="none" baseline="0" dirty="0"/>
              <a:t>Quelle: </a:t>
            </a:r>
            <a:r>
              <a:rPr lang="de-DE" sz="1000" b="0" i="1" u="sng" cap="none" baseline="0" dirty="0"/>
              <a:t>www.verbraucherzentrale-bawue.de/bildung-bw/unterrichtsmaterial-consumer-citizenship-52971</a:t>
            </a:r>
            <a:endParaRPr lang="de-DE" sz="1000" i="1" u="sng" dirty="0"/>
          </a:p>
        </p:txBody>
      </p:sp>
      <p:sp>
        <p:nvSpPr>
          <p:cNvPr id="5" name="Fußzeilenplatzhalter 4">
            <a:extLst>
              <a:ext uri="{FF2B5EF4-FFF2-40B4-BE49-F238E27FC236}">
                <a16:creationId xmlns:a16="http://schemas.microsoft.com/office/drawing/2014/main" id="{4953C27E-F302-B3BB-8C21-85FF32744A1D}"/>
              </a:ext>
              <a:ext uri="{C183D7F6-B498-43B3-948B-1728B52AA6E4}">
                <adec:decorative xmlns:adec="http://schemas.microsoft.com/office/drawing/2017/decorative" val="1"/>
              </a:ext>
            </a:extLst>
          </p:cNvPr>
          <p:cNvSpPr>
            <a:spLocks noGrp="1"/>
          </p:cNvSpPr>
          <p:nvPr>
            <p:ph type="ftr" sz="quarter" idx="16"/>
          </p:nvPr>
        </p:nvSpPr>
        <p:spPr>
          <a:xfrm>
            <a:off x="684213" y="6364288"/>
            <a:ext cx="4984750" cy="144462"/>
          </a:xfrm>
        </p:spPr>
        <p:txBody>
          <a:bodyPr anchor="ctr">
            <a:noAutofit/>
          </a:bodyPr>
          <a:lstStyle/>
          <a:p>
            <a:pPr>
              <a:lnSpc>
                <a:spcPct val="90000"/>
              </a:lnSpc>
              <a:spcAft>
                <a:spcPts val="600"/>
              </a:spcAft>
              <a:defRPr/>
            </a:pPr>
            <a:r>
              <a:rPr lang="de-DE" dirty="0"/>
              <a:t>Meine Rolle als </a:t>
            </a:r>
            <a:r>
              <a:rPr lang="de-DE" dirty="0" err="1"/>
              <a:t>Verbraucher:in</a:t>
            </a:r>
            <a:endParaRPr lang="de-DE" dirty="0"/>
          </a:p>
        </p:txBody>
      </p:sp>
    </p:spTree>
    <p:extLst>
      <p:ext uri="{BB962C8B-B14F-4D97-AF65-F5344CB8AC3E}">
        <p14:creationId xmlns:p14="http://schemas.microsoft.com/office/powerpoint/2010/main" val="3371640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CB42E09D-1546-1CF0-9963-EA5EF60F9904}"/>
              </a:ext>
            </a:extLst>
          </p:cNvPr>
          <p:cNvSpPr>
            <a:spLocks noGrp="1"/>
          </p:cNvSpPr>
          <p:nvPr>
            <p:ph type="title"/>
          </p:nvPr>
        </p:nvSpPr>
        <p:spPr>
          <a:xfrm>
            <a:off x="682167" y="2052000"/>
            <a:ext cx="4320000" cy="756000"/>
          </a:xfrm>
        </p:spPr>
        <p:txBody>
          <a:bodyPr/>
          <a:lstStyle/>
          <a:p>
            <a:r>
              <a:rPr lang="en-US" dirty="0"/>
              <a:t>Consumer Citizenship</a:t>
            </a:r>
          </a:p>
        </p:txBody>
      </p:sp>
      <p:sp>
        <p:nvSpPr>
          <p:cNvPr id="17" name="Text Placeholder 2">
            <a:extLst>
              <a:ext uri="{FF2B5EF4-FFF2-40B4-BE49-F238E27FC236}">
                <a16:creationId xmlns:a16="http://schemas.microsoft.com/office/drawing/2014/main" id="{5181C7E6-170C-AD7C-ABE7-369C23CB8CA7}"/>
              </a:ext>
            </a:extLst>
          </p:cNvPr>
          <p:cNvSpPr>
            <a:spLocks noGrp="1"/>
          </p:cNvSpPr>
          <p:nvPr>
            <p:ph type="body" sz="quarter" idx="15"/>
          </p:nvPr>
        </p:nvSpPr>
        <p:spPr>
          <a:xfrm>
            <a:off x="684000" y="3060000"/>
            <a:ext cx="3979440" cy="2880000"/>
          </a:xfrm>
        </p:spPr>
        <p:txBody>
          <a:bodyPr>
            <a:normAutofit/>
          </a:bodyPr>
          <a:lstStyle/>
          <a:p>
            <a:pPr marL="285750" indent="-285750">
              <a:buFont typeface="Arial" panose="020B0604020202020204" pitchFamily="34" charset="0"/>
              <a:buChar char="•"/>
            </a:pPr>
            <a:r>
              <a:rPr lang="de-DE" dirty="0" err="1"/>
              <a:t>Verbraucher:innen</a:t>
            </a:r>
            <a:r>
              <a:rPr lang="de-DE" dirty="0"/>
              <a:t> nutzen </a:t>
            </a:r>
            <a:r>
              <a:rPr lang="de-DE" b="1" dirty="0"/>
              <a:t>direkte bzw. indirekte konsumbezogene Handlungen</a:t>
            </a:r>
            <a:r>
              <a:rPr lang="de-DE" dirty="0"/>
              <a:t>, um den Konsumalltag in ihrem Sinne zu beeinflussen</a:t>
            </a:r>
          </a:p>
          <a:p>
            <a:pPr marL="285750" indent="-285750">
              <a:buFont typeface="Arial" panose="020B0604020202020204" pitchFamily="34" charset="0"/>
              <a:buChar char="•"/>
            </a:pPr>
            <a:r>
              <a:rPr lang="de-DE" dirty="0"/>
              <a:t>Im Sinne der Consumer Citizenship können </a:t>
            </a:r>
            <a:r>
              <a:rPr lang="de-DE" b="1" dirty="0"/>
              <a:t>Politik oder Unternehmen adressiert </a:t>
            </a:r>
            <a:r>
              <a:rPr lang="de-DE" dirty="0"/>
              <a:t>werden</a:t>
            </a:r>
          </a:p>
          <a:p>
            <a:pPr marL="285750" indent="-285750">
              <a:buFont typeface="Arial" panose="020B0604020202020204" pitchFamily="34" charset="0"/>
              <a:buChar char="•"/>
            </a:pPr>
            <a:r>
              <a:rPr lang="de-DE" dirty="0"/>
              <a:t>Ziel von Aktionen: </a:t>
            </a:r>
            <a:r>
              <a:rPr lang="de-DE" b="1" dirty="0"/>
              <a:t>Verhalten</a:t>
            </a:r>
            <a:r>
              <a:rPr lang="de-DE" dirty="0"/>
              <a:t> von Unternehmen oder gesetzliche Rahmenbedingungen </a:t>
            </a:r>
            <a:r>
              <a:rPr lang="de-DE" b="1" dirty="0"/>
              <a:t>ändert</a:t>
            </a:r>
          </a:p>
          <a:p>
            <a:endParaRPr lang="en-US" dirty="0"/>
          </a:p>
        </p:txBody>
      </p:sp>
      <p:pic>
        <p:nvPicPr>
          <p:cNvPr id="12" name="Inhaltsplatzhalter 4" descr="Auszug aus dem Unterrichtsmaterial zum Consumer Citizenship.">
            <a:extLst>
              <a:ext uri="{FF2B5EF4-FFF2-40B4-BE49-F238E27FC236}">
                <a16:creationId xmlns:a16="http://schemas.microsoft.com/office/drawing/2014/main" id="{1F8A45F5-7CE8-6A6E-26AC-55ABB63C038B}"/>
              </a:ext>
            </a:extLst>
          </p:cNvPr>
          <p:cNvPicPr>
            <a:picLocks noChangeAspect="1"/>
          </p:cNvPicPr>
          <p:nvPr/>
        </p:nvPicPr>
        <p:blipFill rotWithShape="1">
          <a:blip r:embed="rId3"/>
          <a:srcRect l="17131" t="17386" r="23179" b="10496"/>
          <a:stretch/>
        </p:blipFill>
        <p:spPr>
          <a:xfrm>
            <a:off x="5318234" y="2036264"/>
            <a:ext cx="6189766" cy="4206674"/>
          </a:xfrm>
          <a:prstGeom prst="rect">
            <a:avLst/>
          </a:prstGeom>
        </p:spPr>
      </p:pic>
      <p:sp>
        <p:nvSpPr>
          <p:cNvPr id="2" name="Textfeld 1">
            <a:extLst>
              <a:ext uri="{FF2B5EF4-FFF2-40B4-BE49-F238E27FC236}">
                <a16:creationId xmlns:a16="http://schemas.microsoft.com/office/drawing/2014/main" id="{7002F0CD-E3D9-2073-D7B9-D3D449E46941}"/>
              </a:ext>
            </a:extLst>
          </p:cNvPr>
          <p:cNvSpPr txBox="1"/>
          <p:nvPr/>
        </p:nvSpPr>
        <p:spPr>
          <a:xfrm>
            <a:off x="5318234" y="6190298"/>
            <a:ext cx="6405209" cy="246221"/>
          </a:xfrm>
          <a:prstGeom prst="rect">
            <a:avLst/>
          </a:prstGeom>
          <a:noFill/>
        </p:spPr>
        <p:txBody>
          <a:bodyPr wrap="square">
            <a:spAutoFit/>
          </a:bodyPr>
          <a:lstStyle/>
          <a:p>
            <a:r>
              <a:rPr lang="de-DE" sz="1000" b="0" i="0" cap="none" baseline="0" dirty="0"/>
              <a:t>Quelle: </a:t>
            </a:r>
            <a:r>
              <a:rPr lang="de-DE" sz="1000" b="0" i="1" u="sng" cap="none" baseline="0" dirty="0"/>
              <a:t>www.verbraucherzentrale-bawue.de/bildung-bw/unterrichtsmaterial-consumer-citizenship-52971</a:t>
            </a:r>
            <a:endParaRPr lang="de-DE" sz="1000" i="1" u="sng" dirty="0"/>
          </a:p>
        </p:txBody>
      </p:sp>
      <p:sp>
        <p:nvSpPr>
          <p:cNvPr id="5" name="Fußzeilenplatzhalter 4">
            <a:extLst>
              <a:ext uri="{FF2B5EF4-FFF2-40B4-BE49-F238E27FC236}">
                <a16:creationId xmlns:a16="http://schemas.microsoft.com/office/drawing/2014/main" id="{B2B08B8D-C797-17A3-A977-235AAA7AFF93}"/>
              </a:ext>
              <a:ext uri="{C183D7F6-B498-43B3-948B-1728B52AA6E4}">
                <adec:decorative xmlns:adec="http://schemas.microsoft.com/office/drawing/2017/decorative" val="1"/>
              </a:ext>
            </a:extLst>
          </p:cNvPr>
          <p:cNvSpPr>
            <a:spLocks noGrp="1"/>
          </p:cNvSpPr>
          <p:nvPr>
            <p:ph type="ftr" sz="quarter" idx="16"/>
          </p:nvPr>
        </p:nvSpPr>
        <p:spPr>
          <a:xfrm>
            <a:off x="684213" y="6364288"/>
            <a:ext cx="4984750" cy="144462"/>
          </a:xfrm>
        </p:spPr>
        <p:txBody>
          <a:bodyPr anchor="ctr">
            <a:noAutofit/>
          </a:bodyPr>
          <a:lstStyle/>
          <a:p>
            <a:pPr>
              <a:lnSpc>
                <a:spcPct val="90000"/>
              </a:lnSpc>
              <a:spcAft>
                <a:spcPts val="600"/>
              </a:spcAft>
              <a:defRPr/>
            </a:pPr>
            <a:r>
              <a:rPr lang="de-DE" dirty="0"/>
              <a:t>Meine Rolle als </a:t>
            </a:r>
            <a:r>
              <a:rPr lang="de-DE" dirty="0" err="1"/>
              <a:t>Verbraucher:in</a:t>
            </a:r>
            <a:endParaRPr lang="de-DE" dirty="0"/>
          </a:p>
        </p:txBody>
      </p:sp>
      <p:sp>
        <p:nvSpPr>
          <p:cNvPr id="6" name="Foliennummernplatzhalter 5">
            <a:extLst>
              <a:ext uri="{FF2B5EF4-FFF2-40B4-BE49-F238E27FC236}">
                <a16:creationId xmlns:a16="http://schemas.microsoft.com/office/drawing/2014/main" id="{A31CF5F6-D6FE-1AEB-A48D-3F659EC78B09}"/>
              </a:ext>
              <a:ext uri="{C183D7F6-B498-43B3-948B-1728B52AA6E4}">
                <adec:decorative xmlns:adec="http://schemas.microsoft.com/office/drawing/2017/decorative" val="1"/>
              </a:ext>
            </a:extLst>
          </p:cNvPr>
          <p:cNvSpPr>
            <a:spLocks noGrp="1"/>
          </p:cNvSpPr>
          <p:nvPr>
            <p:ph type="sldNum" sz="quarter" idx="17"/>
          </p:nvPr>
        </p:nvSpPr>
        <p:spPr>
          <a:xfrm>
            <a:off x="10825163" y="6364288"/>
            <a:ext cx="638175" cy="144462"/>
          </a:xfrm>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7</a:t>
            </a:fld>
            <a:endParaRPr lang="de-DE"/>
          </a:p>
        </p:txBody>
      </p:sp>
    </p:spTree>
    <p:extLst>
      <p:ext uri="{BB962C8B-B14F-4D97-AF65-F5344CB8AC3E}">
        <p14:creationId xmlns:p14="http://schemas.microsoft.com/office/powerpoint/2010/main" val="1495246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3E0D6CCF-0AED-E894-E464-C9E7E54B6084}"/>
              </a:ext>
            </a:extLst>
          </p:cNvPr>
          <p:cNvSpPr>
            <a:spLocks noGrp="1"/>
          </p:cNvSpPr>
          <p:nvPr>
            <p:ph type="title"/>
          </p:nvPr>
        </p:nvSpPr>
        <p:spPr/>
        <p:txBody>
          <a:bodyPr/>
          <a:lstStyle/>
          <a:p>
            <a:r>
              <a:rPr lang="de-DE" dirty="0"/>
              <a:t>Consumer Citizenship in Aktionen</a:t>
            </a:r>
          </a:p>
        </p:txBody>
      </p:sp>
      <p:sp>
        <p:nvSpPr>
          <p:cNvPr id="14" name="Rechteck 13"/>
          <p:cNvSpPr/>
          <p:nvPr/>
        </p:nvSpPr>
        <p:spPr>
          <a:xfrm>
            <a:off x="590727" y="2728347"/>
            <a:ext cx="2714625" cy="784830"/>
          </a:xfrm>
          <a:prstGeom prst="rect">
            <a:avLst/>
          </a:prstGeom>
        </p:spPr>
        <p:txBody>
          <a:bodyPr wrap="square">
            <a:spAutoFit/>
          </a:bodyPr>
          <a:lstStyle/>
          <a:p>
            <a:pPr marL="36000" lvl="4">
              <a:spcAft>
                <a:spcPts val="600"/>
              </a:spcAft>
              <a:buClr>
                <a:schemeClr val="accent5"/>
              </a:buClr>
              <a:buSzPct val="80000"/>
              <a:defRPr/>
            </a:pPr>
            <a:r>
              <a:rPr lang="de-DE" sz="1500" dirty="0">
                <a:ea typeface="MS PGothic" pitchFamily="34" charset="-128"/>
                <a:cs typeface="Arial" panose="020B0604020202020204" pitchFamily="34" charset="0"/>
              </a:rPr>
              <a:t>Kooperativer, diskursiver, politischer Konsum, hier: </a:t>
            </a:r>
            <a:r>
              <a:rPr lang="de-DE" sz="1500" b="1" dirty="0">
                <a:ea typeface="MS PGothic" pitchFamily="34" charset="-128"/>
                <a:cs typeface="Arial" panose="020B0604020202020204" pitchFamily="34" charset="0"/>
              </a:rPr>
              <a:t>Gespräch mit Politik</a:t>
            </a:r>
          </a:p>
        </p:txBody>
      </p:sp>
      <p:pic>
        <p:nvPicPr>
          <p:cNvPr id="11" name="Inhaltsplatzhalter 4" descr="Abbildung aus dem Unterrichtsmaterial zum Consumer Citizenship."/>
          <p:cNvPicPr>
            <a:picLocks noChangeAspect="1"/>
          </p:cNvPicPr>
          <p:nvPr/>
        </p:nvPicPr>
        <p:blipFill rotWithShape="1">
          <a:blip r:embed="rId3"/>
          <a:srcRect l="16434" t="58879" r="67212" b="11057"/>
          <a:stretch>
            <a:fillRect/>
          </a:stretch>
        </p:blipFill>
        <p:spPr>
          <a:xfrm>
            <a:off x="655273" y="3697768"/>
            <a:ext cx="2355673" cy="2435995"/>
          </a:xfrm>
          <a:prstGeom prst="rect">
            <a:avLst/>
          </a:prstGeom>
        </p:spPr>
      </p:pic>
      <p:sp>
        <p:nvSpPr>
          <p:cNvPr id="15" name="Rechteck 14"/>
          <p:cNvSpPr/>
          <p:nvPr/>
        </p:nvSpPr>
        <p:spPr>
          <a:xfrm>
            <a:off x="4423779" y="5299111"/>
            <a:ext cx="2781528" cy="1015663"/>
          </a:xfrm>
          <a:prstGeom prst="rect">
            <a:avLst/>
          </a:prstGeom>
        </p:spPr>
        <p:txBody>
          <a:bodyPr wrap="square">
            <a:spAutoFit/>
          </a:bodyPr>
          <a:lstStyle/>
          <a:p>
            <a:pPr marL="36000" lvl="4">
              <a:spcAft>
                <a:spcPts val="600"/>
              </a:spcAft>
              <a:buClr>
                <a:schemeClr val="accent5"/>
              </a:buClr>
              <a:buSzPct val="80000"/>
            </a:pPr>
            <a:r>
              <a:rPr lang="de-DE" sz="1500" dirty="0">
                <a:ea typeface="MS PGothic" pitchFamily="34" charset="-128"/>
                <a:cs typeface="Arial" panose="020B0604020202020204" pitchFamily="34" charset="0"/>
              </a:rPr>
              <a:t>Konfrontativer, diskursiver, politischer Konsum, hier: </a:t>
            </a:r>
            <a:r>
              <a:rPr lang="de-DE" sz="1500" b="1" dirty="0">
                <a:ea typeface="MS PGothic" pitchFamily="34" charset="-128"/>
                <a:cs typeface="Arial" panose="020B0604020202020204" pitchFamily="34" charset="0"/>
              </a:rPr>
              <a:t>Verballhornung</a:t>
            </a:r>
            <a:r>
              <a:rPr lang="de-DE" sz="1500" dirty="0">
                <a:ea typeface="MS PGothic" pitchFamily="34" charset="-128"/>
                <a:cs typeface="Arial" panose="020B0604020202020204" pitchFamily="34" charset="0"/>
              </a:rPr>
              <a:t> von Logos, Marken bzw. Slogans</a:t>
            </a:r>
          </a:p>
        </p:txBody>
      </p:sp>
      <p:pic>
        <p:nvPicPr>
          <p:cNvPr id="10" name="Inhaltsplatzhalter 4" descr="Abbildung aus dem Unterrichtsmaterial zum Consumer Citizenship."/>
          <p:cNvPicPr>
            <a:picLocks noChangeAspect="1"/>
          </p:cNvPicPr>
          <p:nvPr/>
        </p:nvPicPr>
        <p:blipFill rotWithShape="1">
          <a:blip r:embed="rId3"/>
          <a:srcRect l="49834" t="17515" r="33743" b="53213"/>
          <a:stretch>
            <a:fillRect/>
          </a:stretch>
        </p:blipFill>
        <p:spPr>
          <a:xfrm>
            <a:off x="4550067" y="2817232"/>
            <a:ext cx="2429780" cy="2435995"/>
          </a:xfrm>
          <a:prstGeom prst="rect">
            <a:avLst/>
          </a:prstGeom>
        </p:spPr>
      </p:pic>
      <p:sp>
        <p:nvSpPr>
          <p:cNvPr id="16" name="Rechteck 15"/>
          <p:cNvSpPr/>
          <p:nvPr/>
        </p:nvSpPr>
        <p:spPr>
          <a:xfrm>
            <a:off x="8513586" y="2722459"/>
            <a:ext cx="3087687" cy="1015663"/>
          </a:xfrm>
          <a:prstGeom prst="rect">
            <a:avLst/>
          </a:prstGeom>
        </p:spPr>
        <p:txBody>
          <a:bodyPr wrap="square">
            <a:spAutoFit/>
          </a:bodyPr>
          <a:lstStyle/>
          <a:p>
            <a:pPr marL="36000" lvl="4">
              <a:spcAft>
                <a:spcPts val="600"/>
              </a:spcAft>
              <a:buClr>
                <a:schemeClr val="accent5"/>
              </a:buClr>
              <a:buSzPct val="80000"/>
            </a:pPr>
            <a:r>
              <a:rPr lang="de-DE" sz="1500" dirty="0">
                <a:ea typeface="MS PGothic" pitchFamily="34" charset="-128"/>
                <a:cs typeface="Arial" panose="020B0604020202020204" pitchFamily="34" charset="0"/>
              </a:rPr>
              <a:t>Konfrontativer, diskursiver, politischer Konsum, hier: Einbindung von </a:t>
            </a:r>
            <a:r>
              <a:rPr lang="de-DE" sz="1500" b="1" dirty="0">
                <a:ea typeface="MS PGothic" pitchFamily="34" charset="-128"/>
                <a:cs typeface="Arial" panose="020B0604020202020204" pitchFamily="34" charset="0"/>
              </a:rPr>
              <a:t>Verbraucherorganisationen</a:t>
            </a:r>
          </a:p>
        </p:txBody>
      </p:sp>
      <p:pic>
        <p:nvPicPr>
          <p:cNvPr id="12" name="Inhaltsplatzhalter 4" descr="Abbildung aus dem Unterrichtsmaterial zum Consumer Citizenship."/>
          <p:cNvPicPr>
            <a:picLocks noChangeAspect="1"/>
          </p:cNvPicPr>
          <p:nvPr/>
        </p:nvPicPr>
        <p:blipFill rotWithShape="1">
          <a:blip r:embed="rId3"/>
          <a:srcRect l="49932" t="59626" r="33782" b="13825"/>
          <a:stretch>
            <a:fillRect/>
          </a:stretch>
        </p:blipFill>
        <p:spPr>
          <a:xfrm>
            <a:off x="8618140" y="3904065"/>
            <a:ext cx="2431528" cy="2229698"/>
          </a:xfrm>
          <a:prstGeom prst="rect">
            <a:avLst/>
          </a:prstGeom>
        </p:spPr>
      </p:pic>
      <p:sp>
        <p:nvSpPr>
          <p:cNvPr id="4" name="Textfeld 3">
            <a:extLst>
              <a:ext uri="{FF2B5EF4-FFF2-40B4-BE49-F238E27FC236}">
                <a16:creationId xmlns:a16="http://schemas.microsoft.com/office/drawing/2014/main" id="{A9E185C2-DBE1-8474-A07D-20442E385D9B}"/>
              </a:ext>
            </a:extLst>
          </p:cNvPr>
          <p:cNvSpPr txBox="1"/>
          <p:nvPr/>
        </p:nvSpPr>
        <p:spPr>
          <a:xfrm rot="16200000">
            <a:off x="9834563" y="4359076"/>
            <a:ext cx="3149263" cy="400110"/>
          </a:xfrm>
          <a:prstGeom prst="rect">
            <a:avLst/>
          </a:prstGeom>
          <a:noFill/>
        </p:spPr>
        <p:txBody>
          <a:bodyPr wrap="square">
            <a:spAutoFit/>
          </a:bodyPr>
          <a:lstStyle/>
          <a:p>
            <a:r>
              <a:rPr lang="de-DE" sz="1000" b="0" i="0" cap="none" baseline="0" dirty="0"/>
              <a:t>Quelle: </a:t>
            </a:r>
            <a:r>
              <a:rPr lang="de-DE" sz="1000" b="0" i="1" u="sng" cap="none" baseline="0" dirty="0"/>
              <a:t>www.verbraucherzentrale-bawue.de/bildung-bw/unterrichtsmaterial-consumer-citizenship-52971</a:t>
            </a:r>
            <a:endParaRPr lang="de-DE" sz="1000" i="1" u="sng" dirty="0"/>
          </a:p>
        </p:txBody>
      </p:sp>
      <p:sp>
        <p:nvSpPr>
          <p:cNvPr id="2" name="Fußzeilenplatzhalter 1">
            <a:extLst>
              <a:ext uri="{FF2B5EF4-FFF2-40B4-BE49-F238E27FC236}">
                <a16:creationId xmlns:a16="http://schemas.microsoft.com/office/drawing/2014/main" id="{AE7F412A-0717-6625-8507-CAAC050BD273}"/>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dirty="0"/>
              <a:t>Meine Rolle als </a:t>
            </a:r>
            <a:r>
              <a:rPr lang="de-DE" dirty="0" err="1"/>
              <a:t>Verbraucher:in</a:t>
            </a:r>
            <a:endParaRPr lang="de-DE" dirty="0"/>
          </a:p>
        </p:txBody>
      </p:sp>
      <p:sp>
        <p:nvSpPr>
          <p:cNvPr id="3" name="Foliennummernplatzhalter 2">
            <a:extLst>
              <a:ext uri="{FF2B5EF4-FFF2-40B4-BE49-F238E27FC236}">
                <a16:creationId xmlns:a16="http://schemas.microsoft.com/office/drawing/2014/main" id="{6DA6165D-612C-30AF-356A-34C4ACDF96FF}"/>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37193EB5-2FB1-4136-A25E-233A53750E21}" type="slidenum">
              <a:rPr lang="de-DE" smtClean="0"/>
              <a:pPr>
                <a:defRPr/>
              </a:pPr>
              <a:t>8</a:t>
            </a:fld>
            <a:endParaRPr lang="de-DE" dirty="0"/>
          </a:p>
        </p:txBody>
      </p:sp>
    </p:spTree>
    <p:extLst>
      <p:ext uri="{BB962C8B-B14F-4D97-AF65-F5344CB8AC3E}">
        <p14:creationId xmlns:p14="http://schemas.microsoft.com/office/powerpoint/2010/main" val="4116541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C6A17-AC11-52F8-8877-A83D1DF1F5DE}"/>
            </a:ext>
          </a:extLst>
        </p:cNvPr>
        <p:cNvGrpSpPr/>
        <p:nvPr/>
      </p:nvGrpSpPr>
      <p:grpSpPr>
        <a:xfrm>
          <a:off x="0" y="0"/>
          <a:ext cx="0" cy="0"/>
          <a:chOff x="0" y="0"/>
          <a:chExt cx="0" cy="0"/>
        </a:xfrm>
      </p:grpSpPr>
      <p:sp>
        <p:nvSpPr>
          <p:cNvPr id="7" name="Titel 6">
            <a:extLst>
              <a:ext uri="{FF2B5EF4-FFF2-40B4-BE49-F238E27FC236}">
                <a16:creationId xmlns:a16="http://schemas.microsoft.com/office/drawing/2014/main" id="{EF5BF8C1-121E-4449-7467-E55E18102207}"/>
              </a:ext>
            </a:extLst>
          </p:cNvPr>
          <p:cNvSpPr>
            <a:spLocks noGrp="1"/>
          </p:cNvSpPr>
          <p:nvPr>
            <p:ph type="title"/>
          </p:nvPr>
        </p:nvSpPr>
        <p:spPr/>
        <p:txBody>
          <a:bodyPr/>
          <a:lstStyle/>
          <a:p>
            <a:r>
              <a:rPr lang="de-DE" dirty="0"/>
              <a:t>Beispiel für einen erfolgreichen Boykott</a:t>
            </a:r>
          </a:p>
        </p:txBody>
      </p:sp>
      <p:sp>
        <p:nvSpPr>
          <p:cNvPr id="13" name="Rechteck 12">
            <a:extLst>
              <a:ext uri="{FF2B5EF4-FFF2-40B4-BE49-F238E27FC236}">
                <a16:creationId xmlns:a16="http://schemas.microsoft.com/office/drawing/2014/main" id="{311486E9-FF4C-7F3D-E811-D3E78E1DA17F}"/>
              </a:ext>
            </a:extLst>
          </p:cNvPr>
          <p:cNvSpPr/>
          <p:nvPr/>
        </p:nvSpPr>
        <p:spPr>
          <a:xfrm>
            <a:off x="682167" y="2696786"/>
            <a:ext cx="2867025" cy="630942"/>
          </a:xfrm>
          <a:prstGeom prst="rect">
            <a:avLst/>
          </a:prstGeom>
        </p:spPr>
        <p:txBody>
          <a:bodyPr wrap="square">
            <a:spAutoFit/>
          </a:bodyPr>
          <a:lstStyle/>
          <a:p>
            <a:pPr marL="36000" lvl="4">
              <a:spcAft>
                <a:spcPts val="600"/>
              </a:spcAft>
              <a:buClr>
                <a:schemeClr val="accent5"/>
              </a:buClr>
              <a:buSzPct val="80000"/>
              <a:defRPr/>
            </a:pPr>
            <a:r>
              <a:rPr lang="de-DE" sz="1500" b="1" dirty="0">
                <a:ea typeface="MS PGothic" pitchFamily="34" charset="-128"/>
                <a:cs typeface="Arial" panose="020B0604020202020204" pitchFamily="34" charset="0"/>
              </a:rPr>
              <a:t>Aufforderung</a:t>
            </a:r>
            <a:r>
              <a:rPr lang="de-DE" sz="2000" b="1" dirty="0">
                <a:latin typeface="Arial" panose="020B0604020202020204" pitchFamily="34" charset="0"/>
                <a:ea typeface="MS PGothic" pitchFamily="34" charset="-128"/>
                <a:cs typeface="Arial" panose="020B0604020202020204" pitchFamily="34" charset="0"/>
              </a:rPr>
              <a:t> </a:t>
            </a:r>
            <a:r>
              <a:rPr lang="de-DE" sz="1500" b="1" dirty="0">
                <a:ea typeface="MS PGothic" pitchFamily="34" charset="-128"/>
                <a:cs typeface="Arial" panose="020B0604020202020204" pitchFamily="34" charset="0"/>
              </a:rPr>
              <a:t>zu einer direkten Konsumhandlung</a:t>
            </a:r>
            <a:r>
              <a:rPr lang="de-DE" sz="1500" dirty="0">
                <a:ea typeface="MS PGothic" pitchFamily="34" charset="-128"/>
                <a:cs typeface="Arial" panose="020B0604020202020204" pitchFamily="34" charset="0"/>
              </a:rPr>
              <a:t>: Boykott</a:t>
            </a:r>
          </a:p>
        </p:txBody>
      </p:sp>
      <p:pic>
        <p:nvPicPr>
          <p:cNvPr id="9" name="Inhaltsplatzhalter 4" descr="Abbildung aus dem Unterrichtsmaterial zum Consumer Citizenship.">
            <a:extLst>
              <a:ext uri="{FF2B5EF4-FFF2-40B4-BE49-F238E27FC236}">
                <a16:creationId xmlns:a16="http://schemas.microsoft.com/office/drawing/2014/main" id="{ADE5D3A4-943F-F117-C26F-FE1757336184}"/>
              </a:ext>
            </a:extLst>
          </p:cNvPr>
          <p:cNvPicPr>
            <a:picLocks noChangeAspect="1"/>
          </p:cNvPicPr>
          <p:nvPr/>
        </p:nvPicPr>
        <p:blipFill rotWithShape="1">
          <a:blip r:embed="rId3"/>
          <a:srcRect l="16465" t="17566" r="67412" b="53506"/>
          <a:stretch>
            <a:fillRect/>
          </a:stretch>
        </p:blipFill>
        <p:spPr>
          <a:xfrm>
            <a:off x="822958" y="3576515"/>
            <a:ext cx="2113281" cy="2132723"/>
          </a:xfrm>
          <a:prstGeom prst="rect">
            <a:avLst/>
          </a:prstGeom>
        </p:spPr>
      </p:pic>
      <p:pic>
        <p:nvPicPr>
          <p:cNvPr id="21" name="Grafik 20" descr="Pfeil zeigt auf Beispiel zum Boykott.">
            <a:extLst>
              <a:ext uri="{FF2B5EF4-FFF2-40B4-BE49-F238E27FC236}">
                <a16:creationId xmlns:a16="http://schemas.microsoft.com/office/drawing/2014/main" id="{DA4FBE91-6B9C-BD46-8110-83CBB8A33C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flipV="1">
            <a:off x="3789011" y="4096823"/>
            <a:ext cx="465752" cy="626356"/>
          </a:xfrm>
          <a:prstGeom prst="rect">
            <a:avLst/>
          </a:prstGeom>
        </p:spPr>
      </p:pic>
      <p:pic>
        <p:nvPicPr>
          <p:cNvPr id="18" name="Inhaltsplatzhalter 8" descr="Ausszug aus dem Unterrichtsmaterial zum Consumer Citizenship."/>
          <p:cNvPicPr>
            <a:picLocks noChangeAspect="1"/>
          </p:cNvPicPr>
          <p:nvPr/>
        </p:nvPicPr>
        <p:blipFill rotWithShape="1">
          <a:blip r:embed="rId5"/>
          <a:srcRect l="14931" t="34185" r="66258" b="26473"/>
          <a:stretch>
            <a:fillRect/>
          </a:stretch>
        </p:blipFill>
        <p:spPr>
          <a:xfrm>
            <a:off x="5107535" y="2889308"/>
            <a:ext cx="5717628" cy="3363310"/>
          </a:xfrm>
          <a:prstGeom prst="rect">
            <a:avLst/>
          </a:prstGeom>
        </p:spPr>
      </p:pic>
      <p:sp>
        <p:nvSpPr>
          <p:cNvPr id="4" name="Textfeld 3">
            <a:extLst>
              <a:ext uri="{FF2B5EF4-FFF2-40B4-BE49-F238E27FC236}">
                <a16:creationId xmlns:a16="http://schemas.microsoft.com/office/drawing/2014/main" id="{3FD97646-75BB-234C-1EFE-6C269F0602C2}"/>
              </a:ext>
            </a:extLst>
          </p:cNvPr>
          <p:cNvSpPr txBox="1"/>
          <p:nvPr/>
        </p:nvSpPr>
        <p:spPr>
          <a:xfrm rot="16200000">
            <a:off x="9223565" y="4250910"/>
            <a:ext cx="3603306" cy="400110"/>
          </a:xfrm>
          <a:prstGeom prst="rect">
            <a:avLst/>
          </a:prstGeom>
          <a:noFill/>
        </p:spPr>
        <p:txBody>
          <a:bodyPr wrap="square">
            <a:spAutoFit/>
          </a:bodyPr>
          <a:lstStyle/>
          <a:p>
            <a:r>
              <a:rPr lang="de-DE" sz="1000" b="0" i="0" cap="none" baseline="0" dirty="0"/>
              <a:t>Quelle: </a:t>
            </a:r>
            <a:r>
              <a:rPr lang="de-DE" sz="1000" b="0" i="1" u="sng" cap="none" baseline="0" dirty="0"/>
              <a:t>www.verbraucherzentrale-bawue.de/bildung-bw/unterrichtsmaterial-consumer-citizenship-52971</a:t>
            </a:r>
            <a:endParaRPr lang="de-DE" sz="1000" i="1" u="sng" dirty="0"/>
          </a:p>
        </p:txBody>
      </p:sp>
      <p:sp>
        <p:nvSpPr>
          <p:cNvPr id="2" name="Fußzeilenplatzhalter 1">
            <a:extLst>
              <a:ext uri="{FF2B5EF4-FFF2-40B4-BE49-F238E27FC236}">
                <a16:creationId xmlns:a16="http://schemas.microsoft.com/office/drawing/2014/main" id="{FB883476-886D-B3FE-F3D5-71E334770E68}"/>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dirty="0"/>
              <a:t>Meine Rolle als </a:t>
            </a:r>
            <a:r>
              <a:rPr lang="de-DE" dirty="0" err="1"/>
              <a:t>Verbraucher:in</a:t>
            </a:r>
            <a:endParaRPr lang="de-DE" dirty="0"/>
          </a:p>
        </p:txBody>
      </p:sp>
      <p:sp>
        <p:nvSpPr>
          <p:cNvPr id="3" name="Foliennummernplatzhalter 2">
            <a:extLst>
              <a:ext uri="{FF2B5EF4-FFF2-40B4-BE49-F238E27FC236}">
                <a16:creationId xmlns:a16="http://schemas.microsoft.com/office/drawing/2014/main" id="{5A1D553E-9327-2749-3FE7-3B94DC14B110}"/>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37193EB5-2FB1-4136-A25E-233A53750E21}" type="slidenum">
              <a:rPr lang="de-DE" smtClean="0"/>
              <a:pPr>
                <a:defRPr/>
              </a:pPr>
              <a:t>9</a:t>
            </a:fld>
            <a:endParaRPr lang="de-DE" dirty="0"/>
          </a:p>
        </p:txBody>
      </p:sp>
    </p:spTree>
    <p:extLst>
      <p:ext uri="{BB962C8B-B14F-4D97-AF65-F5344CB8AC3E}">
        <p14:creationId xmlns:p14="http://schemas.microsoft.com/office/powerpoint/2010/main" val="1070373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el 1">
            <a:extLst>
              <a:ext uri="{FF2B5EF4-FFF2-40B4-BE49-F238E27FC236}">
                <a16:creationId xmlns:a16="http://schemas.microsoft.com/office/drawing/2014/main" id="{12397D07-ABC5-EF03-CFBB-3A6A3D5C9902}"/>
              </a:ext>
            </a:extLst>
          </p:cNvPr>
          <p:cNvSpPr>
            <a:spLocks noGrp="1" noChangeArrowheads="1"/>
          </p:cNvSpPr>
          <p:nvPr>
            <p:ph type="title"/>
          </p:nvPr>
        </p:nvSpPr>
        <p:spPr>
          <a:xfrm>
            <a:off x="724928" y="2106426"/>
            <a:ext cx="4803775" cy="755650"/>
          </a:xfrm>
        </p:spPr>
        <p:txBody>
          <a:bodyPr/>
          <a:lstStyle/>
          <a:p>
            <a:r>
              <a:rPr lang="de-DE" altLang="en-US" dirty="0"/>
              <a:t>Weitere Infos findet ihr...</a:t>
            </a:r>
          </a:p>
        </p:txBody>
      </p:sp>
      <p:sp>
        <p:nvSpPr>
          <p:cNvPr id="4" name="Textplatzhalter 3">
            <a:extLst>
              <a:ext uri="{FF2B5EF4-FFF2-40B4-BE49-F238E27FC236}">
                <a16:creationId xmlns:a16="http://schemas.microsoft.com/office/drawing/2014/main" id="{96EC23CD-4850-5541-EBC5-15114AD84222}"/>
              </a:ext>
            </a:extLst>
          </p:cNvPr>
          <p:cNvSpPr>
            <a:spLocks noGrp="1" noChangeArrowheads="1"/>
          </p:cNvSpPr>
          <p:nvPr>
            <p:ph type="body" sz="quarter" idx="15"/>
          </p:nvPr>
        </p:nvSpPr>
        <p:spPr>
          <a:xfrm>
            <a:off x="724928" y="3114488"/>
            <a:ext cx="8992813" cy="3035300"/>
          </a:xfrm>
        </p:spPr>
        <p:txBody>
          <a:bodyPr>
            <a:normAutofit/>
          </a:bodyPr>
          <a:lstStyle/>
          <a:p>
            <a:pPr marL="285750" indent="-285750">
              <a:spcBef>
                <a:spcPct val="0"/>
              </a:spcBef>
              <a:buFont typeface="Arial" panose="020B0604020202020204" pitchFamily="34" charset="0"/>
              <a:buChar char="•"/>
            </a:pPr>
            <a:r>
              <a:rPr lang="de-DE" altLang="en-US" dirty="0"/>
              <a:t>auf dem </a:t>
            </a:r>
            <a:r>
              <a:rPr lang="de-DE" altLang="en-US" b="1" dirty="0">
                <a:solidFill>
                  <a:schemeClr val="tx2"/>
                </a:solidFill>
              </a:rPr>
              <a:t>Checker-Space</a:t>
            </a:r>
            <a:r>
              <a:rPr lang="de-DE" altLang="en-US" dirty="0"/>
              <a:t> unter: </a:t>
            </a:r>
            <a:r>
              <a:rPr lang="de-DE" dirty="0">
                <a:solidFill>
                  <a:schemeClr val="tx2"/>
                </a:solidFill>
                <a:hlinkClick r:id="rId3">
                  <a:extLst>
                    <a:ext uri="{A12FA001-AC4F-418D-AE19-62706E023703}">
                      <ahyp:hlinkClr xmlns:ahyp="http://schemas.microsoft.com/office/drawing/2018/hyperlinkcolor" val="tx"/>
                    </a:ext>
                  </a:extLst>
                </a:hlinkClick>
              </a:rPr>
              <a:t>www.verbraucherbildung.de/verbraucherchecker/checkerspace</a:t>
            </a:r>
            <a:endParaRPr lang="de-DE" dirty="0">
              <a:solidFill>
                <a:schemeClr val="tx2"/>
              </a:solidFill>
            </a:endParaRPr>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marL="285750" indent="-285750">
              <a:spcBef>
                <a:spcPct val="0"/>
              </a:spcBef>
              <a:buFont typeface="Arial" panose="020B0604020202020204" pitchFamily="34" charset="0"/>
              <a:buChar char="•"/>
            </a:pPr>
            <a:r>
              <a:rPr lang="de-DE" altLang="en-US" dirty="0"/>
              <a:t>und auf </a:t>
            </a:r>
            <a:r>
              <a:rPr lang="de-DE" altLang="en-US" dirty="0">
                <a:solidFill>
                  <a:schemeClr val="tx2"/>
                </a:solidFill>
                <a:hlinkClick r:id="rId4">
                  <a:extLst>
                    <a:ext uri="{A12FA001-AC4F-418D-AE19-62706E023703}">
                      <ahyp:hlinkClr xmlns:ahyp="http://schemas.microsoft.com/office/drawing/2018/hyperlinkcolor" val="tx"/>
                    </a:ext>
                  </a:extLst>
                </a:hlinkClick>
              </a:rPr>
              <a:t>www.</a:t>
            </a:r>
            <a:r>
              <a:rPr lang="de-DE" dirty="0">
                <a:solidFill>
                  <a:schemeClr val="tx2"/>
                </a:solidFill>
                <a:hlinkClick r:id="rId4">
                  <a:extLst>
                    <a:ext uri="{A12FA001-AC4F-418D-AE19-62706E023703}">
                      <ahyp:hlinkClr xmlns:ahyp="http://schemas.microsoft.com/office/drawing/2018/hyperlinkcolor" val="tx"/>
                    </a:ext>
                  </a:extLst>
                </a:hlinkClick>
              </a:rPr>
              <a:t>verbraucherzentrale.de</a:t>
            </a:r>
            <a:r>
              <a:rPr lang="de-DE" dirty="0"/>
              <a:t>.</a:t>
            </a:r>
            <a:endParaRPr lang="de-DE" altLang="en-US" i="1" dirty="0"/>
          </a:p>
        </p:txBody>
      </p:sp>
      <p:pic>
        <p:nvPicPr>
          <p:cNvPr id="6" name="Grafik 5" descr="QR Code zum Checker Space.">
            <a:extLst>
              <a:ext uri="{FF2B5EF4-FFF2-40B4-BE49-F238E27FC236}">
                <a16:creationId xmlns:a16="http://schemas.microsoft.com/office/drawing/2014/main" id="{1F16DF6E-43DC-8688-B828-5D2191DCBC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410" y="3789683"/>
            <a:ext cx="1684910" cy="1684910"/>
          </a:xfrm>
          <a:prstGeom prst="rect">
            <a:avLst/>
          </a:prstGeom>
        </p:spPr>
      </p:pic>
      <p:sp>
        <p:nvSpPr>
          <p:cNvPr id="51205" name="Foliennummernplatzhalter 5">
            <a:extLst>
              <a:ext uri="{FF2B5EF4-FFF2-40B4-BE49-F238E27FC236}">
                <a16:creationId xmlns:a16="http://schemas.microsoft.com/office/drawing/2014/main" id="{BC7C8943-FE3B-813E-213D-E39C31AAEFEE}"/>
              </a:ext>
              <a:ext uri="{C183D7F6-B498-43B3-948B-1728B52AA6E4}">
                <adec:decorative xmlns:adec="http://schemas.microsoft.com/office/drawing/2017/decorative" val="1"/>
              </a:ext>
            </a:extLst>
          </p:cNvPr>
          <p:cNvSpPr>
            <a:spLocks noGrp="1" noChangeArrowheads="1"/>
          </p:cNvSpPr>
          <p:nvPr>
            <p:ph type="sldNum" sz="quarter" idx="19"/>
          </p:nvPr>
        </p:nvSpPr>
        <p:spPr bwMode="auto">
          <a:xfrm>
            <a:off x="10825163" y="6400148"/>
            <a:ext cx="638175" cy="1444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AA41558C-1C82-4909-AF51-4B7660AA19BB}" type="slidenum">
              <a:rPr lang="de-DE" altLang="en-US"/>
              <a:pPr fontAlgn="base">
                <a:spcBef>
                  <a:spcPct val="0"/>
                </a:spcBef>
                <a:spcAft>
                  <a:spcPct val="0"/>
                </a:spcAft>
              </a:pPr>
              <a:t>10</a:t>
            </a:fld>
            <a:endParaRPr lang="de-DE"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AF95647-5B16-58E5-C962-06EAE747894B}"/>
              </a:ext>
            </a:extLst>
          </p:cNvPr>
          <p:cNvSpPr>
            <a:spLocks noGrp="1"/>
          </p:cNvSpPr>
          <p:nvPr>
            <p:ph type="title" idx="4294967295"/>
          </p:nvPr>
        </p:nvSpPr>
        <p:spPr/>
        <p:txBody>
          <a:bodyPr/>
          <a:lstStyle/>
          <a:p>
            <a:r>
              <a:rPr lang="de-DE" dirty="0">
                <a:solidFill>
                  <a:schemeClr val="bg1"/>
                </a:solidFill>
              </a:rPr>
              <a:t>Bildnachweise</a:t>
            </a:r>
          </a:p>
        </p:txBody>
      </p:sp>
      <p:pic>
        <p:nvPicPr>
          <p:cNvPr id="16" name="Grafik 15" descr="Logo zur hier genutzten Creative Commons Lizenz."/>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4"/>
              </a:rPr>
              <a:t>http://creativecommons.org/licenses/by-sa/4.0/</a:t>
            </a:r>
            <a:endParaRPr lang="de-DE" dirty="0"/>
          </a:p>
          <a:p>
            <a:endParaRPr lang="de-DE" dirty="0"/>
          </a:p>
        </p:txBody>
      </p:sp>
      <p:sp>
        <p:nvSpPr>
          <p:cNvPr id="4" name="Rechteck 3">
            <a:extLst>
              <a:ext uri="{FF2B5EF4-FFF2-40B4-BE49-F238E27FC236}">
                <a16:creationId xmlns:a16="http://schemas.microsoft.com/office/drawing/2014/main" id="{1941FDC7-1AE9-17E0-F5C0-79E0A22F52B9}"/>
              </a:ext>
            </a:extLst>
          </p:cNvPr>
          <p:cNvSpPr/>
          <p:nvPr/>
        </p:nvSpPr>
        <p:spPr>
          <a:xfrm>
            <a:off x="568960" y="4308475"/>
            <a:ext cx="6096000" cy="1246495"/>
          </a:xfrm>
          <a:prstGeom prst="rect">
            <a:avLst/>
          </a:prstGeom>
        </p:spPr>
        <p:txBody>
          <a:bodyPr>
            <a:spAutoFit/>
          </a:bodyPr>
          <a:lstStyle/>
          <a:p>
            <a:pPr lvl="0"/>
            <a:r>
              <a:rPr lang="de-DE" sz="1500" b="1" dirty="0">
                <a:solidFill>
                  <a:schemeClr val="tx2"/>
                </a:solidFill>
              </a:rPr>
              <a:t>Bildnachweise (sofern nicht anders vermerkt):</a:t>
            </a:r>
          </a:p>
          <a:p>
            <a:r>
              <a:rPr lang="de-DE" sz="1500" dirty="0"/>
              <a:t>Verbraucherzentrale Bundesverband</a:t>
            </a:r>
          </a:p>
          <a:p>
            <a:endParaRPr lang="de-DE" sz="1500" dirty="0"/>
          </a:p>
          <a:p>
            <a:r>
              <a:rPr lang="de-DE" sz="1500" b="1" dirty="0">
                <a:solidFill>
                  <a:schemeClr val="tx2"/>
                </a:solidFill>
              </a:rPr>
              <a:t>Erstellung:</a:t>
            </a:r>
          </a:p>
          <a:p>
            <a:r>
              <a:rPr lang="de-DE" sz="1500" dirty="0"/>
              <a:t>03. Dezember 2025</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lnSpc>
                <a:spcPct val="90000"/>
              </a:lnSpc>
              <a:spcAft>
                <a:spcPts val="600"/>
              </a:spcAft>
              <a:defRPr/>
            </a:pPr>
            <a:r>
              <a:rPr lang="de-DE" dirty="0"/>
              <a:t>Meine Rolle als </a:t>
            </a:r>
            <a:r>
              <a:rPr lang="de-DE" dirty="0" err="1"/>
              <a:t>Verbraucher:in</a:t>
            </a:r>
            <a:endParaRPr lang="de-DE" dirty="0"/>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11</a:t>
            </a:fld>
            <a:endParaRPr lang="de-DE" dirty="0"/>
          </a:p>
        </p:txBody>
      </p:sp>
    </p:spTree>
    <p:extLst>
      <p:ext uri="{BB962C8B-B14F-4D97-AF65-F5344CB8AC3E}">
        <p14:creationId xmlns:p14="http://schemas.microsoft.com/office/powerpoint/2010/main" val="3071769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3"/>
              </a:rPr>
              <a:t>www.verbraucherchecker.de</a:t>
            </a:r>
            <a:br>
              <a:rPr lang="de-DE" sz="1500" dirty="0"/>
            </a:br>
            <a:r>
              <a:rPr lang="de-DE" sz="1500" dirty="0">
                <a:hlinkClick r:id="rId4"/>
              </a:rPr>
              <a:t>instagram.com/</a:t>
            </a:r>
            <a:r>
              <a:rPr lang="de-DE" sz="1500" dirty="0" err="1">
                <a:hlinkClick r:id="rId4"/>
              </a:rPr>
              <a:t>verbraucherzentrale.vzbv</a:t>
            </a:r>
            <a:r>
              <a:rPr lang="de-DE" sz="1500" dirty="0"/>
              <a:t> </a:t>
            </a:r>
          </a:p>
        </p:txBody>
      </p:sp>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5"/>
              </a:rPr>
              <a:t>info@vzbv.de</a:t>
            </a:r>
            <a:endParaRPr lang="de-DE" b="0" dirty="0">
              <a:solidFill>
                <a:schemeClr val="tx1"/>
              </a:solidFill>
            </a:endParaRPr>
          </a:p>
          <a:p>
            <a:r>
              <a:rPr lang="de-DE" b="0" dirty="0">
                <a:solidFill>
                  <a:schemeClr val="tx1"/>
                </a:solidFill>
                <a:hlinkClick r:id="rId6"/>
              </a:rPr>
              <a:t>www.vzbv.de</a:t>
            </a:r>
            <a:r>
              <a:rPr lang="de-DE"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7">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 Verbraucherchecker."/>
          <p:cNvPicPr>
            <a:picLocks noGrp="1" noChangeAspect="1"/>
          </p:cNvPicPr>
          <p:nvPr>
            <p:ph type="pic" sz="quarter" idx="27"/>
          </p:nvPr>
        </p:nvPicPr>
        <p:blipFill>
          <a:blip r:embed="rId8">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lnSpc>
                <a:spcPct val="90000"/>
              </a:lnSpc>
              <a:spcAft>
                <a:spcPts val="600"/>
              </a:spcAft>
              <a:defRPr/>
            </a:pPr>
            <a:r>
              <a:rPr lang="de-DE" dirty="0"/>
              <a:t>Meine Rolle als </a:t>
            </a:r>
            <a:r>
              <a:rPr lang="de-DE" dirty="0" err="1"/>
              <a:t>Verbraucher:in</a:t>
            </a:r>
            <a:endParaRPr lang="de-DE" dirty="0"/>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12</a:t>
            </a:fld>
            <a:endParaRPr lang="de-DE" dirty="0"/>
          </a:p>
        </p:txBody>
      </p:sp>
    </p:spTree>
    <p:extLst>
      <p:ext uri="{BB962C8B-B14F-4D97-AF65-F5344CB8AC3E}">
        <p14:creationId xmlns:p14="http://schemas.microsoft.com/office/powerpoint/2010/main" val="4011748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2391</Words>
  <Application>Microsoft Office PowerPoint</Application>
  <PresentationFormat>Breitbild</PresentationFormat>
  <Paragraphs>198</Paragraphs>
  <Slides>13</Slides>
  <Notes>12</Notes>
  <HiddenSlides>0</HiddenSlides>
  <MMClips>0</MMClips>
  <ScaleCrop>false</ScaleCrop>
  <HeadingPairs>
    <vt:vector size="6" baseType="variant">
      <vt:variant>
        <vt:lpstr>Verwendete Schriftarten</vt:lpstr>
      </vt:variant>
      <vt:variant>
        <vt:i4>5</vt:i4>
      </vt:variant>
      <vt:variant>
        <vt:lpstr>Design</vt:lpstr>
      </vt:variant>
      <vt:variant>
        <vt:i4>5</vt:i4>
      </vt:variant>
      <vt:variant>
        <vt:lpstr>Folientitel</vt:lpstr>
      </vt:variant>
      <vt:variant>
        <vt:i4>13</vt:i4>
      </vt:variant>
    </vt:vector>
  </HeadingPairs>
  <TitlesOfParts>
    <vt:vector size="23" baseType="lpstr">
      <vt:lpstr>MS PGothic</vt:lpstr>
      <vt:lpstr>Aptos</vt:lpstr>
      <vt:lpstr>Aptos Bold</vt:lpstr>
      <vt:lpstr>Arial</vt:lpstr>
      <vt:lpstr>Calibri</vt:lpstr>
      <vt:lpstr>1_Titel mit Ebenen</vt:lpstr>
      <vt:lpstr>2_Inhalt mit Ebenen, Rot</vt:lpstr>
      <vt:lpstr>3_Inhalt_Aufzählung, Violett</vt:lpstr>
      <vt:lpstr>4_Inhalt mit Ebenen_U2, Rot</vt:lpstr>
      <vt:lpstr>Zusätzliche Folien</vt:lpstr>
      <vt:lpstr>Meine Rolle als Verbraucher:in</vt:lpstr>
      <vt:lpstr>Wann bin ich Verbraucher:in?</vt:lpstr>
      <vt:lpstr>Mein Alltag als Verbraucher:in</vt:lpstr>
      <vt:lpstr>Die Stimme der Verbraucher:innen</vt:lpstr>
      <vt:lpstr>Was Verbraucher:innen tun können…</vt:lpstr>
      <vt:lpstr>Was ist Consumer Citizenship? </vt:lpstr>
      <vt:lpstr>Consumer Citizenship</vt:lpstr>
      <vt:lpstr>Consumer Citizenship in Aktionen</vt:lpstr>
      <vt:lpstr>Beispiel für einen erfolgreichen Boykott</vt:lpstr>
      <vt:lpstr>Weitere Infos findet ihr...</vt:lpstr>
      <vt:lpstr>Bildnachweise</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Meine Rolle als Verbraucher:in</dc:title>
  <dc:creator>Doerte.Adam-Gutsch@vzbv.de</dc:creator>
  <cp:lastModifiedBy>Schnieder, Lena (vzbv)</cp:lastModifiedBy>
  <cp:revision>150</cp:revision>
  <dcterms:created xsi:type="dcterms:W3CDTF">2025-07-22T09:47:03Z</dcterms:created>
  <dcterms:modified xsi:type="dcterms:W3CDTF">2026-04-24T09:09:02Z</dcterms:modified>
</cp:coreProperties>
</file>